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22.xml"/>
  <Override ContentType="application/vnd.openxmlformats-officedocument.presentationml.slide+xml" PartName="/ppt/slides/slide23.xml"/>
  <Override ContentType="application/vnd.openxmlformats-officedocument.presentationml.slide+xml" PartName="/ppt/slides/slide24.xml"/>
  <Override ContentType="application/vnd.openxmlformats-officedocument.presentationml.slide+xml" PartName="/ppt/slides/slide25.xml"/>
  <Override ContentType="application/vnd.openxmlformats-officedocument.presentationml.slide+xml" PartName="/ppt/slides/slide26.xml"/>
  <Override ContentType="application/vnd.openxmlformats-officedocument.presentationml.slide+xml" PartName="/ppt/slides/slide27.xml"/>
  <Override ContentType="application/vnd.openxmlformats-officedocument.presentationml.slide+xml" PartName="/ppt/slides/slide28.xml"/>
  <Override ContentType="application/vnd.openxmlformats-officedocument.presentationml.slide+xml" PartName="/ppt/slides/slide29.xml"/>
  <Override ContentType="application/vnd.openxmlformats-officedocument.presentationml.slide+xml" PartName="/ppt/slides/slide30.xml"/>
  <Override ContentType="application/vnd.openxmlformats-officedocument.presentationml.slide+xml" PartName="/ppt/slides/slide31.xml"/>
  <Override ContentType="application/vnd.openxmlformats-officedocument.presentationml.slide+xml" PartName="/ppt/slides/slide32.xml"/>
  <Override ContentType="application/vnd.openxmlformats-officedocument.presentationml.slide+xml" PartName="/ppt/slides/slide33.xml"/>
  <Override ContentType="application/vnd.openxmlformats-officedocument.presentationml.slide+xml" PartName="/ppt/slides/slide34.xml"/>
  <Override ContentType="application/vnd.openxmlformats-officedocument.presentationml.slide+xml" PartName="/ppt/slides/slide35.xml"/>
  <Override ContentType="application/vnd.openxmlformats-officedocument.presentationml.slide+xml" PartName="/ppt/slides/slide36.xml"/>
  <Override ContentType="application/vnd.openxmlformats-officedocument.presentationml.slide+xml" PartName="/ppt/slides/slide37.xml"/>
  <Override ContentType="application/vnd.openxmlformats-officedocument.presentationml.slide+xml" PartName="/ppt/slides/slide38.xml"/>
  <Override ContentType="application/vnd.openxmlformats-officedocument.presentationml.slide+xml" PartName="/ppt/slides/slide39.xml"/>
  <Override ContentType="application/vnd.openxmlformats-officedocument.presentationml.slide+xml" PartName="/ppt/slides/slide40.xml"/>
  <Override ContentType="application/vnd.openxmlformats-officedocument.presentationml.slide+xml" PartName="/ppt/slides/slide41.xml"/>
  <Override ContentType="application/vnd.openxmlformats-officedocument.presentationml.slide+xml" PartName="/ppt/slides/slide42.xml"/>
  <Override ContentType="application/vnd.openxmlformats-officedocument.presentationml.slide+xml" PartName="/ppt/slides/slide43.xml"/>
  <Override ContentType="application/vnd.openxmlformats-officedocument.presentationml.slide+xml" PartName="/ppt/slides/slide44.xml"/>
  <Override ContentType="application/vnd.openxmlformats-officedocument.presentationml.slide+xml" PartName="/ppt/slides/slide45.xml"/>
  <Override ContentType="application/vnd.openxmlformats-officedocument.presentationml.slide+xml" PartName="/ppt/slides/slide46.xml"/>
  <Override ContentType="application/vnd.openxmlformats-officedocument.presentationml.slide+xml" PartName="/ppt/slides/slide47.xml"/>
  <Override ContentType="application/vnd.openxmlformats-officedocument.presentationml.slide+xml" PartName="/ppt/slides/slide48.xml"/>
  <Override ContentType="application/vnd.openxmlformats-officedocument.presentationml.slide+xml" PartName="/ppt/slides/slide49.xml"/>
  <Override ContentType="application/vnd.openxmlformats-officedocument.presentationml.slide+xml" PartName="/ppt/slides/slide50.xml"/>
  <Override ContentType="application/vnd.openxmlformats-officedocument.presentationml.slide+xml" PartName="/ppt/slides/slide51.xml"/>
  <Override ContentType="application/vnd.openxmlformats-officedocument.presentationml.slide+xml" PartName="/ppt/slides/slide52.xml"/>
  <Override ContentType="application/vnd.openxmlformats-officedocument.presentationml.slide+xml" PartName="/ppt/slides/slide53.xml"/>
  <Override ContentType="application/vnd.openxmlformats-officedocument.presentationml.slide+xml" PartName="/ppt/slides/slide54.xml"/>
  <Override ContentType="application/vnd.openxmlformats-officedocument.presentationml.slide+xml" PartName="/ppt/slides/slide55.xml"/>
  <Override ContentType="application/vnd.openxmlformats-officedocument.presentationml.slide+xml" PartName="/ppt/slides/slide56.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Lst>
  <p:sldSz cx="18288000" cy="10287000"/>
  <p:notesSz cx="6858000" cy="9144000"/>
  <p:embeddedFontLst>
    <p:embeddedFont>
      <p:font typeface="Arial Bold" charset="1" panose="020B0802020202020204"/>
      <p:regular r:id="rId62"/>
    </p:embeddedFont>
    <p:embeddedFont>
      <p:font typeface="Daydream" charset="1" panose="00000000000000000000"/>
      <p:regular r:id="rId63"/>
    </p:embeddedFont>
    <p:embeddedFont>
      <p:font typeface="Old Standard Bold" charset="1" panose="02040503050505020303"/>
      <p:regular r:id="rId64"/>
    </p:embeddedFont>
    <p:embeddedFont>
      <p:font typeface="Arial" charset="1" panose="020B0502020202020204"/>
      <p:regular r:id="rId65"/>
    </p:embeddedFont>
    <p:embeddedFont>
      <p:font typeface="Questrial" charset="1" panose="02000000000000000000"/>
      <p:regular r:id="rId66"/>
    </p:embeddedFont>
    <p:embeddedFont>
      <p:font typeface="Canva Sans Bold" charset="1" panose="020B0803030501040103"/>
      <p:regular r:id="rId67"/>
    </p:embeddedFont>
    <p:embeddedFont>
      <p:font typeface="Canva Sans" charset="1" panose="020B0503030501040103"/>
      <p:regular r:id="rId68"/>
    </p:embeddedFont>
    <p:embeddedFont>
      <p:font typeface="Arial Bold Italics" charset="1" panose="020B0802020202090204"/>
      <p:regular r:id="rId6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1" Target="slides/slide6.xml" Type="http://schemas.openxmlformats.org/officeDocument/2006/relationships/slide"/><Relationship Id="rId12" Target="slides/slide7.xml" Type="http://schemas.openxmlformats.org/officeDocument/2006/relationships/slide"/><Relationship Id="rId13" Target="slides/slide8.xml" Type="http://schemas.openxmlformats.org/officeDocument/2006/relationships/slide"/><Relationship Id="rId14" Target="slides/slide9.xml" Type="http://schemas.openxmlformats.org/officeDocument/2006/relationships/slide"/><Relationship Id="rId15" Target="slides/slide10.xml" Type="http://schemas.openxmlformats.org/officeDocument/2006/relationships/slide"/><Relationship Id="rId16" Target="slides/slide11.xml" Type="http://schemas.openxmlformats.org/officeDocument/2006/relationships/slide"/><Relationship Id="rId17" Target="slides/slide12.xml" Type="http://schemas.openxmlformats.org/officeDocument/2006/relationships/slide"/><Relationship Id="rId18" Target="slides/slide13.xml" Type="http://schemas.openxmlformats.org/officeDocument/2006/relationships/slide"/><Relationship Id="rId19" Target="slides/slide14.xml" Type="http://schemas.openxmlformats.org/officeDocument/2006/relationships/slide"/><Relationship Id="rId2" Target="presProps.xml" Type="http://schemas.openxmlformats.org/officeDocument/2006/relationships/presProps"/><Relationship Id="rId20" Target="slides/slide15.xml" Type="http://schemas.openxmlformats.org/officeDocument/2006/relationships/slide"/><Relationship Id="rId21" Target="slides/slide16.xml" Type="http://schemas.openxmlformats.org/officeDocument/2006/relationships/slide"/><Relationship Id="rId22" Target="slides/slide17.xml" Type="http://schemas.openxmlformats.org/officeDocument/2006/relationships/slide"/><Relationship Id="rId23" Target="slides/slide18.xml" Type="http://schemas.openxmlformats.org/officeDocument/2006/relationships/slide"/><Relationship Id="rId24" Target="slides/slide19.xml" Type="http://schemas.openxmlformats.org/officeDocument/2006/relationships/slide"/><Relationship Id="rId25" Target="slides/slide20.xml" Type="http://schemas.openxmlformats.org/officeDocument/2006/relationships/slide"/><Relationship Id="rId26" Target="slides/slide21.xml" Type="http://schemas.openxmlformats.org/officeDocument/2006/relationships/slide"/><Relationship Id="rId27" Target="slides/slide22.xml" Type="http://schemas.openxmlformats.org/officeDocument/2006/relationships/slide"/><Relationship Id="rId28" Target="slides/slide23.xml" Type="http://schemas.openxmlformats.org/officeDocument/2006/relationships/slide"/><Relationship Id="rId29" Target="slides/slide24.xml" Type="http://schemas.openxmlformats.org/officeDocument/2006/relationships/slide"/><Relationship Id="rId3" Target="viewProps.xml" Type="http://schemas.openxmlformats.org/officeDocument/2006/relationships/viewProps"/><Relationship Id="rId30" Target="slides/slide25.xml" Type="http://schemas.openxmlformats.org/officeDocument/2006/relationships/slide"/><Relationship Id="rId31" Target="slides/slide26.xml" Type="http://schemas.openxmlformats.org/officeDocument/2006/relationships/slide"/><Relationship Id="rId32" Target="slides/slide27.xml" Type="http://schemas.openxmlformats.org/officeDocument/2006/relationships/slide"/><Relationship Id="rId33" Target="slides/slide28.xml" Type="http://schemas.openxmlformats.org/officeDocument/2006/relationships/slide"/><Relationship Id="rId34" Target="slides/slide29.xml" Type="http://schemas.openxmlformats.org/officeDocument/2006/relationships/slide"/><Relationship Id="rId35" Target="slides/slide30.xml" Type="http://schemas.openxmlformats.org/officeDocument/2006/relationships/slide"/><Relationship Id="rId36" Target="slides/slide31.xml" Type="http://schemas.openxmlformats.org/officeDocument/2006/relationships/slide"/><Relationship Id="rId37" Target="slides/slide32.xml" Type="http://schemas.openxmlformats.org/officeDocument/2006/relationships/slide"/><Relationship Id="rId38" Target="slides/slide33.xml" Type="http://schemas.openxmlformats.org/officeDocument/2006/relationships/slide"/><Relationship Id="rId39" Target="slides/slide34.xml" Type="http://schemas.openxmlformats.org/officeDocument/2006/relationships/slide"/><Relationship Id="rId4" Target="theme/theme1.xml" Type="http://schemas.openxmlformats.org/officeDocument/2006/relationships/theme"/><Relationship Id="rId40" Target="slides/slide35.xml" Type="http://schemas.openxmlformats.org/officeDocument/2006/relationships/slide"/><Relationship Id="rId41" Target="slides/slide36.xml" Type="http://schemas.openxmlformats.org/officeDocument/2006/relationships/slide"/><Relationship Id="rId42" Target="slides/slide37.xml" Type="http://schemas.openxmlformats.org/officeDocument/2006/relationships/slide"/><Relationship Id="rId43" Target="slides/slide38.xml" Type="http://schemas.openxmlformats.org/officeDocument/2006/relationships/slide"/><Relationship Id="rId44" Target="slides/slide39.xml" Type="http://schemas.openxmlformats.org/officeDocument/2006/relationships/slide"/><Relationship Id="rId45" Target="slides/slide40.xml" Type="http://schemas.openxmlformats.org/officeDocument/2006/relationships/slide"/><Relationship Id="rId46" Target="slides/slide41.xml" Type="http://schemas.openxmlformats.org/officeDocument/2006/relationships/slide"/><Relationship Id="rId47" Target="slides/slide42.xml" Type="http://schemas.openxmlformats.org/officeDocument/2006/relationships/slide"/><Relationship Id="rId48" Target="slides/slide43.xml" Type="http://schemas.openxmlformats.org/officeDocument/2006/relationships/slide"/><Relationship Id="rId49" Target="slides/slide44.xml" Type="http://schemas.openxmlformats.org/officeDocument/2006/relationships/slide"/><Relationship Id="rId5" Target="tableStyles.xml" Type="http://schemas.openxmlformats.org/officeDocument/2006/relationships/tableStyles"/><Relationship Id="rId50" Target="slides/slide45.xml" Type="http://schemas.openxmlformats.org/officeDocument/2006/relationships/slide"/><Relationship Id="rId51" Target="slides/slide46.xml" Type="http://schemas.openxmlformats.org/officeDocument/2006/relationships/slide"/><Relationship Id="rId52" Target="slides/slide47.xml" Type="http://schemas.openxmlformats.org/officeDocument/2006/relationships/slide"/><Relationship Id="rId53" Target="slides/slide48.xml" Type="http://schemas.openxmlformats.org/officeDocument/2006/relationships/slide"/><Relationship Id="rId54" Target="slides/slide49.xml" Type="http://schemas.openxmlformats.org/officeDocument/2006/relationships/slide"/><Relationship Id="rId55" Target="slides/slide50.xml" Type="http://schemas.openxmlformats.org/officeDocument/2006/relationships/slide"/><Relationship Id="rId56" Target="slides/slide51.xml" Type="http://schemas.openxmlformats.org/officeDocument/2006/relationships/slide"/><Relationship Id="rId57" Target="slides/slide52.xml" Type="http://schemas.openxmlformats.org/officeDocument/2006/relationships/slide"/><Relationship Id="rId58" Target="slides/slide53.xml" Type="http://schemas.openxmlformats.org/officeDocument/2006/relationships/slide"/><Relationship Id="rId59" Target="slides/slide54.xml" Type="http://schemas.openxmlformats.org/officeDocument/2006/relationships/slide"/><Relationship Id="rId6" Target="slides/slide1.xml" Type="http://schemas.openxmlformats.org/officeDocument/2006/relationships/slide"/><Relationship Id="rId60" Target="slides/slide55.xml" Type="http://schemas.openxmlformats.org/officeDocument/2006/relationships/slide"/><Relationship Id="rId61" Target="slides/slide56.xml" Type="http://schemas.openxmlformats.org/officeDocument/2006/relationships/slide"/><Relationship Id="rId62" Target="fonts/font62.fntdata" Type="http://schemas.openxmlformats.org/officeDocument/2006/relationships/font"/><Relationship Id="rId63" Target="fonts/font63.fntdata" Type="http://schemas.openxmlformats.org/officeDocument/2006/relationships/font"/><Relationship Id="rId64" Target="fonts/font64.fntdata" Type="http://schemas.openxmlformats.org/officeDocument/2006/relationships/font"/><Relationship Id="rId65" Target="fonts/font65.fntdata" Type="http://schemas.openxmlformats.org/officeDocument/2006/relationships/font"/><Relationship Id="rId66" Target="fonts/font66.fntdata" Type="http://schemas.openxmlformats.org/officeDocument/2006/relationships/font"/><Relationship Id="rId67" Target="fonts/font67.fntdata" Type="http://schemas.openxmlformats.org/officeDocument/2006/relationships/font"/><Relationship Id="rId68" Target="fonts/font68.fntdata" Type="http://schemas.openxmlformats.org/officeDocument/2006/relationships/font"/><Relationship Id="rId69" Target="fonts/font69.fntdata" Type="http://schemas.openxmlformats.org/officeDocument/2006/relationships/font"/><Relationship Id="rId7" Target="slides/slide2.xml" Type="http://schemas.openxmlformats.org/officeDocument/2006/relationships/slide"/><Relationship Id="rId8" Target="slides/slide3.xml" Type="http://schemas.openxmlformats.org/officeDocument/2006/relationships/slide"/><Relationship Id="rId9" Target="slides/slide4.xml" Type="http://schemas.openxmlformats.org/officeDocument/2006/relationships/slide"/></Relationship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9.svg" Type="http://schemas.openxmlformats.org/officeDocument/2006/relationships/image"/><Relationship Id="rId11" Target="../media/image10.png" Type="http://schemas.openxmlformats.org/officeDocument/2006/relationships/image"/><Relationship Id="rId12" Target="../media/image11.svg" Type="http://schemas.openxmlformats.org/officeDocument/2006/relationships/image"/><Relationship Id="rId13" Target="../media/image12.png" Type="http://schemas.openxmlformats.org/officeDocument/2006/relationships/image"/><Relationship Id="rId14" Target="../media/image13.svg" Type="http://schemas.openxmlformats.org/officeDocument/2006/relationships/image"/><Relationship Id="rId2" Target="../media/image1.jpeg" Type="http://schemas.openxmlformats.org/officeDocument/2006/relationships/image"/><Relationship Id="rId3" Target="../media/image2.png" Type="http://schemas.openxmlformats.org/officeDocument/2006/relationships/image"/><Relationship Id="rId4" Target="../media/image3.svg" Type="http://schemas.openxmlformats.org/officeDocument/2006/relationships/image"/><Relationship Id="rId5" Target="../media/image4.png" Type="http://schemas.openxmlformats.org/officeDocument/2006/relationships/image"/><Relationship Id="rId6" Target="../media/image5.svg" Type="http://schemas.openxmlformats.org/officeDocument/2006/relationships/image"/><Relationship Id="rId7" Target="../media/image6.png" Type="http://schemas.openxmlformats.org/officeDocument/2006/relationships/image"/><Relationship Id="rId8" Target="../media/image7.svg" Type="http://schemas.openxmlformats.org/officeDocument/2006/relationships/image"/><Relationship Id="rId9" Target="../media/image8.pn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05.svg" Type="http://schemas.openxmlformats.org/officeDocument/2006/relationships/image"/><Relationship Id="rId11" Target="../media/image106.png" Type="http://schemas.openxmlformats.org/officeDocument/2006/relationships/image"/><Relationship Id="rId12" Target="../media/image107.svg" Type="http://schemas.openxmlformats.org/officeDocument/2006/relationships/image"/><Relationship Id="rId13" Target="../media/image108.png" Type="http://schemas.openxmlformats.org/officeDocument/2006/relationships/image"/><Relationship Id="rId14" Target="../media/image109.svg" Type="http://schemas.openxmlformats.org/officeDocument/2006/relationships/image"/><Relationship Id="rId2" Target="https://twitter.com/MsStacyS" TargetMode="External" Type="http://schemas.openxmlformats.org/officeDocument/2006/relationships/hyperlink"/><Relationship Id="rId3" Target="https://twitter.com/histforall" TargetMode="External" Type="http://schemas.openxmlformats.org/officeDocument/2006/relationships/hyperlink"/><Relationship Id="rId4" Target="https://www.gilleducation.ie/" TargetMode="External" Type="http://schemas.openxmlformats.org/officeDocument/2006/relationships/hyperlink"/><Relationship Id="rId5" Target="../media/image100.png" Type="http://schemas.openxmlformats.org/officeDocument/2006/relationships/image"/><Relationship Id="rId6" Target="../media/image101.svg" Type="http://schemas.openxmlformats.org/officeDocument/2006/relationships/image"/><Relationship Id="rId7" Target="../media/image102.png" Type="http://schemas.openxmlformats.org/officeDocument/2006/relationships/image"/><Relationship Id="rId8" Target="../media/image103.svg" Type="http://schemas.openxmlformats.org/officeDocument/2006/relationships/image"/><Relationship Id="rId9" Target="../media/image104.png" Type="http://schemas.openxmlformats.org/officeDocument/2006/relationships/image"/></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07.svg" Type="http://schemas.openxmlformats.org/officeDocument/2006/relationships/image"/><Relationship Id="rId11" Target="../media/image108.png" Type="http://schemas.openxmlformats.org/officeDocument/2006/relationships/image"/><Relationship Id="rId12" Target="../media/image109.svg" Type="http://schemas.openxmlformats.org/officeDocument/2006/relationships/image"/><Relationship Id="rId2" Target="../media/image114.png" Type="http://schemas.openxmlformats.org/officeDocument/2006/relationships/image"/><Relationship Id="rId3" Target="../media/image100.png" Type="http://schemas.openxmlformats.org/officeDocument/2006/relationships/image"/><Relationship Id="rId4" Target="../media/image101.svg" Type="http://schemas.openxmlformats.org/officeDocument/2006/relationships/image"/><Relationship Id="rId5" Target="../media/image102.png" Type="http://schemas.openxmlformats.org/officeDocument/2006/relationships/image"/><Relationship Id="rId6" Target="../media/image103.svg" Type="http://schemas.openxmlformats.org/officeDocument/2006/relationships/image"/><Relationship Id="rId7" Target="../media/image104.png" Type="http://schemas.openxmlformats.org/officeDocument/2006/relationships/image"/><Relationship Id="rId8" Target="../media/image105.svg" Type="http://schemas.openxmlformats.org/officeDocument/2006/relationships/image"/><Relationship Id="rId9" Target="../media/image106.png" Type="http://schemas.openxmlformats.org/officeDocument/2006/relationships/image"/></Relationships>
</file>

<file path=ppt/slides/_rels/slide12.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07.svg" Type="http://schemas.openxmlformats.org/officeDocument/2006/relationships/image"/><Relationship Id="rId11" Target="../media/image108.png" Type="http://schemas.openxmlformats.org/officeDocument/2006/relationships/image"/><Relationship Id="rId12" Target="../media/image109.svg" Type="http://schemas.openxmlformats.org/officeDocument/2006/relationships/image"/><Relationship Id="rId2" Target="../media/image115.png" Type="http://schemas.openxmlformats.org/officeDocument/2006/relationships/image"/><Relationship Id="rId3" Target="../media/image100.png" Type="http://schemas.openxmlformats.org/officeDocument/2006/relationships/image"/><Relationship Id="rId4" Target="../media/image101.svg" Type="http://schemas.openxmlformats.org/officeDocument/2006/relationships/image"/><Relationship Id="rId5" Target="../media/image102.png" Type="http://schemas.openxmlformats.org/officeDocument/2006/relationships/image"/><Relationship Id="rId6" Target="../media/image103.svg" Type="http://schemas.openxmlformats.org/officeDocument/2006/relationships/image"/><Relationship Id="rId7" Target="../media/image104.png" Type="http://schemas.openxmlformats.org/officeDocument/2006/relationships/image"/><Relationship Id="rId8" Target="../media/image105.svg" Type="http://schemas.openxmlformats.org/officeDocument/2006/relationships/image"/><Relationship Id="rId9" Target="../media/image106.png" Type="http://schemas.openxmlformats.org/officeDocument/2006/relationships/image"/></Relationships>
</file>

<file path=ppt/slides/_rels/slide13.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08.png" Type="http://schemas.openxmlformats.org/officeDocument/2006/relationships/image"/><Relationship Id="rId11" Target="../media/image109.svg" Type="http://schemas.openxmlformats.org/officeDocument/2006/relationships/image"/><Relationship Id="rId2" Target="../media/image100.png" Type="http://schemas.openxmlformats.org/officeDocument/2006/relationships/image"/><Relationship Id="rId3" Target="../media/image101.svg" Type="http://schemas.openxmlformats.org/officeDocument/2006/relationships/image"/><Relationship Id="rId4" Target="../media/image102.png" Type="http://schemas.openxmlformats.org/officeDocument/2006/relationships/image"/><Relationship Id="rId5" Target="../media/image103.svg" Type="http://schemas.openxmlformats.org/officeDocument/2006/relationships/image"/><Relationship Id="rId6" Target="../media/image104.png" Type="http://schemas.openxmlformats.org/officeDocument/2006/relationships/image"/><Relationship Id="rId7" Target="../media/image105.svg" Type="http://schemas.openxmlformats.org/officeDocument/2006/relationships/image"/><Relationship Id="rId8" Target="../media/image106.png" Type="http://schemas.openxmlformats.org/officeDocument/2006/relationships/image"/><Relationship Id="rId9" Target="../media/image107.svg" Type="http://schemas.openxmlformats.org/officeDocument/2006/relationships/image"/></Relationships>
</file>

<file path=ppt/slides/_rels/slide14.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08.png" Type="http://schemas.openxmlformats.org/officeDocument/2006/relationships/image"/><Relationship Id="rId11" Target="../media/image109.svg" Type="http://schemas.openxmlformats.org/officeDocument/2006/relationships/image"/><Relationship Id="rId2" Target="../media/image100.png" Type="http://schemas.openxmlformats.org/officeDocument/2006/relationships/image"/><Relationship Id="rId3" Target="../media/image101.svg" Type="http://schemas.openxmlformats.org/officeDocument/2006/relationships/image"/><Relationship Id="rId4" Target="../media/image102.png" Type="http://schemas.openxmlformats.org/officeDocument/2006/relationships/image"/><Relationship Id="rId5" Target="../media/image103.svg" Type="http://schemas.openxmlformats.org/officeDocument/2006/relationships/image"/><Relationship Id="rId6" Target="../media/image104.png" Type="http://schemas.openxmlformats.org/officeDocument/2006/relationships/image"/><Relationship Id="rId7" Target="../media/image105.svg" Type="http://schemas.openxmlformats.org/officeDocument/2006/relationships/image"/><Relationship Id="rId8" Target="../media/image106.png" Type="http://schemas.openxmlformats.org/officeDocument/2006/relationships/image"/><Relationship Id="rId9" Target="../media/image107.svg" Type="http://schemas.openxmlformats.org/officeDocument/2006/relationships/image"/></Relationships>
</file>

<file path=ppt/slides/_rels/slide15.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02.png" Type="http://schemas.openxmlformats.org/officeDocument/2006/relationships/image"/><Relationship Id="rId11" Target="../media/image103.svg" Type="http://schemas.openxmlformats.org/officeDocument/2006/relationships/image"/><Relationship Id="rId12" Target="../media/image104.png" Type="http://schemas.openxmlformats.org/officeDocument/2006/relationships/image"/><Relationship Id="rId13" Target="../media/image105.svg" Type="http://schemas.openxmlformats.org/officeDocument/2006/relationships/image"/><Relationship Id="rId14" Target="../media/image106.png" Type="http://schemas.openxmlformats.org/officeDocument/2006/relationships/image"/><Relationship Id="rId15" Target="../media/image107.svg" Type="http://schemas.openxmlformats.org/officeDocument/2006/relationships/image"/><Relationship Id="rId16" Target="../media/image108.png" Type="http://schemas.openxmlformats.org/officeDocument/2006/relationships/image"/><Relationship Id="rId17" Target="../media/image109.svg" Type="http://schemas.openxmlformats.org/officeDocument/2006/relationships/image"/><Relationship Id="rId2" Target="../media/image116.png" Type="http://schemas.openxmlformats.org/officeDocument/2006/relationships/image"/><Relationship Id="rId3" Target="../media/image117.png" Type="http://schemas.openxmlformats.org/officeDocument/2006/relationships/image"/><Relationship Id="rId4" Target="../media/image118.png" Type="http://schemas.openxmlformats.org/officeDocument/2006/relationships/image"/><Relationship Id="rId5" Target="https://twitter.com/MsStacyS" TargetMode="External" Type="http://schemas.openxmlformats.org/officeDocument/2006/relationships/hyperlink"/><Relationship Id="rId6" Target="https://twitter.com/histforall" TargetMode="External" Type="http://schemas.openxmlformats.org/officeDocument/2006/relationships/hyperlink"/><Relationship Id="rId7" Target="https://www.gilleducation.ie/" TargetMode="External" Type="http://schemas.openxmlformats.org/officeDocument/2006/relationships/hyperlink"/><Relationship Id="rId8" Target="../media/image100.png" Type="http://schemas.openxmlformats.org/officeDocument/2006/relationships/image"/><Relationship Id="rId9" Target="../media/image101.svg" Type="http://schemas.openxmlformats.org/officeDocument/2006/relationships/image"/></Relationships>
</file>

<file path=ppt/slides/_rels/slide16.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08.png" Type="http://schemas.openxmlformats.org/officeDocument/2006/relationships/image"/><Relationship Id="rId11" Target="../media/image109.svg" Type="http://schemas.openxmlformats.org/officeDocument/2006/relationships/image"/><Relationship Id="rId2" Target="../media/image100.png" Type="http://schemas.openxmlformats.org/officeDocument/2006/relationships/image"/><Relationship Id="rId3" Target="../media/image101.svg" Type="http://schemas.openxmlformats.org/officeDocument/2006/relationships/image"/><Relationship Id="rId4" Target="../media/image102.png" Type="http://schemas.openxmlformats.org/officeDocument/2006/relationships/image"/><Relationship Id="rId5" Target="../media/image103.svg" Type="http://schemas.openxmlformats.org/officeDocument/2006/relationships/image"/><Relationship Id="rId6" Target="../media/image104.png" Type="http://schemas.openxmlformats.org/officeDocument/2006/relationships/image"/><Relationship Id="rId7" Target="../media/image105.svg" Type="http://schemas.openxmlformats.org/officeDocument/2006/relationships/image"/><Relationship Id="rId8" Target="../media/image106.png" Type="http://schemas.openxmlformats.org/officeDocument/2006/relationships/image"/><Relationship Id="rId9" Target="../media/image107.svg" Type="http://schemas.openxmlformats.org/officeDocument/2006/relationships/image"/></Relationships>
</file>

<file path=ppt/slides/_rels/slide17.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08.png" Type="http://schemas.openxmlformats.org/officeDocument/2006/relationships/image"/><Relationship Id="rId11" Target="../media/image109.svg" Type="http://schemas.openxmlformats.org/officeDocument/2006/relationships/image"/><Relationship Id="rId2" Target="../media/image100.png" Type="http://schemas.openxmlformats.org/officeDocument/2006/relationships/image"/><Relationship Id="rId3" Target="../media/image101.svg" Type="http://schemas.openxmlformats.org/officeDocument/2006/relationships/image"/><Relationship Id="rId4" Target="../media/image102.png" Type="http://schemas.openxmlformats.org/officeDocument/2006/relationships/image"/><Relationship Id="rId5" Target="../media/image103.svg" Type="http://schemas.openxmlformats.org/officeDocument/2006/relationships/image"/><Relationship Id="rId6" Target="../media/image104.png" Type="http://schemas.openxmlformats.org/officeDocument/2006/relationships/image"/><Relationship Id="rId7" Target="../media/image105.svg" Type="http://schemas.openxmlformats.org/officeDocument/2006/relationships/image"/><Relationship Id="rId8" Target="../media/image106.png" Type="http://schemas.openxmlformats.org/officeDocument/2006/relationships/image"/><Relationship Id="rId9" Target="../media/image107.svg" Type="http://schemas.openxmlformats.org/officeDocument/2006/relationships/image"/></Relationships>
</file>

<file path=ppt/slides/_rels/slide18.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07.svg" Type="http://schemas.openxmlformats.org/officeDocument/2006/relationships/image"/><Relationship Id="rId11" Target="../media/image108.png" Type="http://schemas.openxmlformats.org/officeDocument/2006/relationships/image"/><Relationship Id="rId12" Target="../media/image109.svg" Type="http://schemas.openxmlformats.org/officeDocument/2006/relationships/image"/><Relationship Id="rId2" Target="../media/image119.png" Type="http://schemas.openxmlformats.org/officeDocument/2006/relationships/image"/><Relationship Id="rId3" Target="../media/image100.png" Type="http://schemas.openxmlformats.org/officeDocument/2006/relationships/image"/><Relationship Id="rId4" Target="../media/image101.svg" Type="http://schemas.openxmlformats.org/officeDocument/2006/relationships/image"/><Relationship Id="rId5" Target="../media/image102.png" Type="http://schemas.openxmlformats.org/officeDocument/2006/relationships/image"/><Relationship Id="rId6" Target="../media/image103.svg" Type="http://schemas.openxmlformats.org/officeDocument/2006/relationships/image"/><Relationship Id="rId7" Target="../media/image104.png" Type="http://schemas.openxmlformats.org/officeDocument/2006/relationships/image"/><Relationship Id="rId8" Target="../media/image105.svg" Type="http://schemas.openxmlformats.org/officeDocument/2006/relationships/image"/><Relationship Id="rId9" Target="../media/image106.png" Type="http://schemas.openxmlformats.org/officeDocument/2006/relationships/image"/></Relationships>
</file>

<file path=ppt/slides/_rels/slide19.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08.png" Type="http://schemas.openxmlformats.org/officeDocument/2006/relationships/image"/><Relationship Id="rId11" Target="../media/image109.svg" Type="http://schemas.openxmlformats.org/officeDocument/2006/relationships/image"/><Relationship Id="rId2" Target="../media/image100.png" Type="http://schemas.openxmlformats.org/officeDocument/2006/relationships/image"/><Relationship Id="rId3" Target="../media/image101.svg" Type="http://schemas.openxmlformats.org/officeDocument/2006/relationships/image"/><Relationship Id="rId4" Target="../media/image102.png" Type="http://schemas.openxmlformats.org/officeDocument/2006/relationships/image"/><Relationship Id="rId5" Target="../media/image103.svg" Type="http://schemas.openxmlformats.org/officeDocument/2006/relationships/image"/><Relationship Id="rId6" Target="../media/image104.png" Type="http://schemas.openxmlformats.org/officeDocument/2006/relationships/image"/><Relationship Id="rId7" Target="../media/image105.svg" Type="http://schemas.openxmlformats.org/officeDocument/2006/relationships/image"/><Relationship Id="rId8" Target="../media/image106.png" Type="http://schemas.openxmlformats.org/officeDocument/2006/relationships/image"/><Relationship Id="rId9" Target="../media/image107.sv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22.png" Type="http://schemas.openxmlformats.org/officeDocument/2006/relationships/image"/><Relationship Id="rId11" Target="../media/image23.svg" Type="http://schemas.openxmlformats.org/officeDocument/2006/relationships/image"/><Relationship Id="rId12" Target="../media/image24.png" Type="http://schemas.openxmlformats.org/officeDocument/2006/relationships/image"/><Relationship Id="rId13" Target="../media/image25.svg" Type="http://schemas.openxmlformats.org/officeDocument/2006/relationships/image"/><Relationship Id="rId14" Target="../media/image26.png" Type="http://schemas.openxmlformats.org/officeDocument/2006/relationships/image"/><Relationship Id="rId15" Target="../media/image27.svg" Type="http://schemas.openxmlformats.org/officeDocument/2006/relationships/image"/><Relationship Id="rId16" Target="../media/image28.png" Type="http://schemas.openxmlformats.org/officeDocument/2006/relationships/image"/><Relationship Id="rId17" Target="../media/image29.svg" Type="http://schemas.openxmlformats.org/officeDocument/2006/relationships/image"/><Relationship Id="rId18" Target="../media/image30.png" Type="http://schemas.openxmlformats.org/officeDocument/2006/relationships/image"/><Relationship Id="rId19" Target="../media/image31.svg" Type="http://schemas.openxmlformats.org/officeDocument/2006/relationships/image"/><Relationship Id="rId2" Target="../media/image14.png" Type="http://schemas.openxmlformats.org/officeDocument/2006/relationships/image"/><Relationship Id="rId20" Target="../media/image32.png" Type="http://schemas.openxmlformats.org/officeDocument/2006/relationships/image"/><Relationship Id="rId21" Target="../media/image33.svg" Type="http://schemas.openxmlformats.org/officeDocument/2006/relationships/image"/><Relationship Id="rId22" Target="../media/image34.png" Type="http://schemas.openxmlformats.org/officeDocument/2006/relationships/image"/><Relationship Id="rId23" Target="../media/image35.svg" Type="http://schemas.openxmlformats.org/officeDocument/2006/relationships/image"/><Relationship Id="rId24" Target="../media/image36.png" Type="http://schemas.openxmlformats.org/officeDocument/2006/relationships/image"/><Relationship Id="rId25" Target="../media/image37.svg" Type="http://schemas.openxmlformats.org/officeDocument/2006/relationships/image"/><Relationship Id="rId26" Target="../media/image38.png" Type="http://schemas.openxmlformats.org/officeDocument/2006/relationships/image"/><Relationship Id="rId27" Target="../media/image39.svg" Type="http://schemas.openxmlformats.org/officeDocument/2006/relationships/image"/><Relationship Id="rId28" Target="../media/image40.png" Type="http://schemas.openxmlformats.org/officeDocument/2006/relationships/image"/><Relationship Id="rId29" Target="../media/image41.png" Type="http://schemas.openxmlformats.org/officeDocument/2006/relationships/image"/><Relationship Id="rId3" Target="../media/image15.svg" Type="http://schemas.openxmlformats.org/officeDocument/2006/relationships/image"/><Relationship Id="rId30" Target="../media/image42.svg" Type="http://schemas.openxmlformats.org/officeDocument/2006/relationships/image"/><Relationship Id="rId31" Target="../media/image43.png" Type="http://schemas.openxmlformats.org/officeDocument/2006/relationships/image"/><Relationship Id="rId32" Target="../media/image44.svg" Type="http://schemas.openxmlformats.org/officeDocument/2006/relationships/image"/><Relationship Id="rId33" Target="../media/image45.png" Type="http://schemas.openxmlformats.org/officeDocument/2006/relationships/image"/><Relationship Id="rId34" Target="../media/image46.svg" Type="http://schemas.openxmlformats.org/officeDocument/2006/relationships/image"/><Relationship Id="rId35" Target="../media/image47.png" Type="http://schemas.openxmlformats.org/officeDocument/2006/relationships/image"/><Relationship Id="rId36" Target="../media/image48.svg" Type="http://schemas.openxmlformats.org/officeDocument/2006/relationships/image"/><Relationship Id="rId37" Target="../media/image49.png" Type="http://schemas.openxmlformats.org/officeDocument/2006/relationships/image"/><Relationship Id="rId38" Target="../media/image50.svg" Type="http://schemas.openxmlformats.org/officeDocument/2006/relationships/image"/><Relationship Id="rId39" Target="../media/image51.png" Type="http://schemas.openxmlformats.org/officeDocument/2006/relationships/image"/><Relationship Id="rId4" Target="../media/image16.png" Type="http://schemas.openxmlformats.org/officeDocument/2006/relationships/image"/><Relationship Id="rId40" Target="../media/image52.svg" Type="http://schemas.openxmlformats.org/officeDocument/2006/relationships/image"/><Relationship Id="rId41" Target="../media/image53.png" Type="http://schemas.openxmlformats.org/officeDocument/2006/relationships/image"/><Relationship Id="rId42" Target="../media/image54.svg" Type="http://schemas.openxmlformats.org/officeDocument/2006/relationships/image"/><Relationship Id="rId43" Target="../media/image55.png" Type="http://schemas.openxmlformats.org/officeDocument/2006/relationships/image"/><Relationship Id="rId44" Target="../media/image56.svg" Type="http://schemas.openxmlformats.org/officeDocument/2006/relationships/image"/><Relationship Id="rId45" Target="../media/image57.png" Type="http://schemas.openxmlformats.org/officeDocument/2006/relationships/image"/><Relationship Id="rId46" Target="../media/image58.svg" Type="http://schemas.openxmlformats.org/officeDocument/2006/relationships/image"/><Relationship Id="rId47" Target="../media/image59.png" Type="http://schemas.openxmlformats.org/officeDocument/2006/relationships/image"/><Relationship Id="rId48" Target="../media/image60.svg" Type="http://schemas.openxmlformats.org/officeDocument/2006/relationships/image"/><Relationship Id="rId49" Target="../media/image61.png" Type="http://schemas.openxmlformats.org/officeDocument/2006/relationships/image"/><Relationship Id="rId5" Target="../media/image17.svg" Type="http://schemas.openxmlformats.org/officeDocument/2006/relationships/image"/><Relationship Id="rId50" Target="../media/image62.svg" Type="http://schemas.openxmlformats.org/officeDocument/2006/relationships/image"/><Relationship Id="rId51" Target="../media/image63.png" Type="http://schemas.openxmlformats.org/officeDocument/2006/relationships/image"/><Relationship Id="rId52" Target="../media/image64.svg" Type="http://schemas.openxmlformats.org/officeDocument/2006/relationships/image"/><Relationship Id="rId53" Target="../media/image65.png" Type="http://schemas.openxmlformats.org/officeDocument/2006/relationships/image"/><Relationship Id="rId54" Target="../media/image66.svg" Type="http://schemas.openxmlformats.org/officeDocument/2006/relationships/image"/><Relationship Id="rId55" Target="../media/image67.png" Type="http://schemas.openxmlformats.org/officeDocument/2006/relationships/image"/><Relationship Id="rId56" Target="../media/image68.svg" Type="http://schemas.openxmlformats.org/officeDocument/2006/relationships/image"/><Relationship Id="rId57" Target="../media/image69.png" Type="http://schemas.openxmlformats.org/officeDocument/2006/relationships/image"/><Relationship Id="rId58" Target="../media/image70.svg" Type="http://schemas.openxmlformats.org/officeDocument/2006/relationships/image"/><Relationship Id="rId59" Target="../media/image71.png" Type="http://schemas.openxmlformats.org/officeDocument/2006/relationships/image"/><Relationship Id="rId6" Target="../media/image18.png" Type="http://schemas.openxmlformats.org/officeDocument/2006/relationships/image"/><Relationship Id="rId60" Target="../media/image72.svg" Type="http://schemas.openxmlformats.org/officeDocument/2006/relationships/image"/><Relationship Id="rId61" Target="../media/image73.png" Type="http://schemas.openxmlformats.org/officeDocument/2006/relationships/image"/><Relationship Id="rId62" Target="../media/image74.svg" Type="http://schemas.openxmlformats.org/officeDocument/2006/relationships/image"/><Relationship Id="rId63" Target="../media/image75.png" Type="http://schemas.openxmlformats.org/officeDocument/2006/relationships/image"/><Relationship Id="rId64" Target="../media/image76.svg" Type="http://schemas.openxmlformats.org/officeDocument/2006/relationships/image"/><Relationship Id="rId65" Target="../media/image77.png" Type="http://schemas.openxmlformats.org/officeDocument/2006/relationships/image"/><Relationship Id="rId66" Target="../media/image78.svg" Type="http://schemas.openxmlformats.org/officeDocument/2006/relationships/image"/><Relationship Id="rId67" Target="../media/image79.png" Type="http://schemas.openxmlformats.org/officeDocument/2006/relationships/image"/><Relationship Id="rId68" Target="../media/image80.svg" Type="http://schemas.openxmlformats.org/officeDocument/2006/relationships/image"/><Relationship Id="rId69" Target="../media/image81.png" Type="http://schemas.openxmlformats.org/officeDocument/2006/relationships/image"/><Relationship Id="rId7" Target="../media/image19.svg" Type="http://schemas.openxmlformats.org/officeDocument/2006/relationships/image"/><Relationship Id="rId70" Target="../media/image82.svg" Type="http://schemas.openxmlformats.org/officeDocument/2006/relationships/image"/><Relationship Id="rId71" Target="../media/image83.png" Type="http://schemas.openxmlformats.org/officeDocument/2006/relationships/image"/><Relationship Id="rId72" Target="../media/image84.svg" Type="http://schemas.openxmlformats.org/officeDocument/2006/relationships/image"/><Relationship Id="rId73" Target="../media/image85.png" Type="http://schemas.openxmlformats.org/officeDocument/2006/relationships/image"/><Relationship Id="rId74" Target="../media/image86.svg" Type="http://schemas.openxmlformats.org/officeDocument/2006/relationships/image"/><Relationship Id="rId75" Target="../media/image87.png" Type="http://schemas.openxmlformats.org/officeDocument/2006/relationships/image"/><Relationship Id="rId76" Target="../media/image88.svg" Type="http://schemas.openxmlformats.org/officeDocument/2006/relationships/image"/><Relationship Id="rId77" Target="../media/image89.png" Type="http://schemas.openxmlformats.org/officeDocument/2006/relationships/image"/><Relationship Id="rId78" Target="../media/image90.svg" Type="http://schemas.openxmlformats.org/officeDocument/2006/relationships/image"/><Relationship Id="rId79" Target="../media/image91.png" Type="http://schemas.openxmlformats.org/officeDocument/2006/relationships/image"/><Relationship Id="rId8" Target="../media/image20.png" Type="http://schemas.openxmlformats.org/officeDocument/2006/relationships/image"/><Relationship Id="rId80" Target="../media/image92.svg" Type="http://schemas.openxmlformats.org/officeDocument/2006/relationships/image"/><Relationship Id="rId81" Target="../media/image93.png" Type="http://schemas.openxmlformats.org/officeDocument/2006/relationships/image"/><Relationship Id="rId82" Target="../media/image94.svg" Type="http://schemas.openxmlformats.org/officeDocument/2006/relationships/image"/><Relationship Id="rId83" Target="../media/image95.png" Type="http://schemas.openxmlformats.org/officeDocument/2006/relationships/image"/><Relationship Id="rId84" Target="../media/image96.svg" Type="http://schemas.openxmlformats.org/officeDocument/2006/relationships/image"/><Relationship Id="rId85" Target="../media/image97.png" Type="http://schemas.openxmlformats.org/officeDocument/2006/relationships/image"/><Relationship Id="rId86" Target="../media/image98.png" Type="http://schemas.openxmlformats.org/officeDocument/2006/relationships/image"/><Relationship Id="rId87" Target="../media/image99.svg" Type="http://schemas.openxmlformats.org/officeDocument/2006/relationships/image"/><Relationship Id="rId88" Target="../media/image100.png" Type="http://schemas.openxmlformats.org/officeDocument/2006/relationships/image"/><Relationship Id="rId89" Target="../media/image101.svg" Type="http://schemas.openxmlformats.org/officeDocument/2006/relationships/image"/><Relationship Id="rId9" Target="../media/image21.svg" Type="http://schemas.openxmlformats.org/officeDocument/2006/relationships/image"/><Relationship Id="rId90" Target="../media/image102.png" Type="http://schemas.openxmlformats.org/officeDocument/2006/relationships/image"/><Relationship Id="rId91" Target="../media/image103.svg" Type="http://schemas.openxmlformats.org/officeDocument/2006/relationships/image"/><Relationship Id="rId92" Target="../media/image104.png" Type="http://schemas.openxmlformats.org/officeDocument/2006/relationships/image"/><Relationship Id="rId93" Target="../media/image105.svg" Type="http://schemas.openxmlformats.org/officeDocument/2006/relationships/image"/><Relationship Id="rId94" Target="../media/image106.png" Type="http://schemas.openxmlformats.org/officeDocument/2006/relationships/image"/><Relationship Id="rId95" Target="../media/image107.svg" Type="http://schemas.openxmlformats.org/officeDocument/2006/relationships/image"/><Relationship Id="rId96" Target="../media/image108.png" Type="http://schemas.openxmlformats.org/officeDocument/2006/relationships/image"/><Relationship Id="rId97" Target="../media/image109.svg" Type="http://schemas.openxmlformats.org/officeDocument/2006/relationships/image"/></Relationships>
</file>

<file path=ppt/slides/_rels/slide20.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01.svg" Type="http://schemas.openxmlformats.org/officeDocument/2006/relationships/image"/><Relationship Id="rId11" Target="../media/image102.png" Type="http://schemas.openxmlformats.org/officeDocument/2006/relationships/image"/><Relationship Id="rId12" Target="../media/image103.svg" Type="http://schemas.openxmlformats.org/officeDocument/2006/relationships/image"/><Relationship Id="rId13" Target="../media/image104.png" Type="http://schemas.openxmlformats.org/officeDocument/2006/relationships/image"/><Relationship Id="rId14" Target="../media/image105.svg" Type="http://schemas.openxmlformats.org/officeDocument/2006/relationships/image"/><Relationship Id="rId15" Target="../media/image106.png" Type="http://schemas.openxmlformats.org/officeDocument/2006/relationships/image"/><Relationship Id="rId16" Target="../media/image107.svg" Type="http://schemas.openxmlformats.org/officeDocument/2006/relationships/image"/><Relationship Id="rId17" Target="../media/image108.png" Type="http://schemas.openxmlformats.org/officeDocument/2006/relationships/image"/><Relationship Id="rId18" Target="../media/image109.svg" Type="http://schemas.openxmlformats.org/officeDocument/2006/relationships/image"/><Relationship Id="rId2" Target="../media/image120.png" Type="http://schemas.openxmlformats.org/officeDocument/2006/relationships/image"/><Relationship Id="rId3" Target="../media/image121.svg" Type="http://schemas.openxmlformats.org/officeDocument/2006/relationships/image"/><Relationship Id="rId4" Target="../media/image122.png" Type="http://schemas.openxmlformats.org/officeDocument/2006/relationships/image"/><Relationship Id="rId5" Target="../media/image123.svg" Type="http://schemas.openxmlformats.org/officeDocument/2006/relationships/image"/><Relationship Id="rId6" Target="../media/image124.png" Type="http://schemas.openxmlformats.org/officeDocument/2006/relationships/image"/><Relationship Id="rId7" Target="../media/image125.png" Type="http://schemas.openxmlformats.org/officeDocument/2006/relationships/image"/><Relationship Id="rId8" Target="../media/image126.png" Type="http://schemas.openxmlformats.org/officeDocument/2006/relationships/image"/><Relationship Id="rId9" Target="../media/image100.png" Type="http://schemas.openxmlformats.org/officeDocument/2006/relationships/image"/></Relationships>
</file>

<file path=ppt/slides/_rels/slide21.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77.png" Type="http://schemas.openxmlformats.org/officeDocument/2006/relationships/image"/><Relationship Id="rId11" Target="../media/image78.svg" Type="http://schemas.openxmlformats.org/officeDocument/2006/relationships/image"/><Relationship Id="rId12" Target="../media/image127.png" Type="http://schemas.openxmlformats.org/officeDocument/2006/relationships/image"/><Relationship Id="rId13" Target="../media/image128.svg" Type="http://schemas.openxmlformats.org/officeDocument/2006/relationships/image"/><Relationship Id="rId14" Target="../media/image79.png" Type="http://schemas.openxmlformats.org/officeDocument/2006/relationships/image"/><Relationship Id="rId15" Target="../media/image80.svg" Type="http://schemas.openxmlformats.org/officeDocument/2006/relationships/image"/><Relationship Id="rId16" Target="../media/image81.png" Type="http://schemas.openxmlformats.org/officeDocument/2006/relationships/image"/><Relationship Id="rId17" Target="../media/image82.svg" Type="http://schemas.openxmlformats.org/officeDocument/2006/relationships/image"/><Relationship Id="rId18" Target="../media/image83.png" Type="http://schemas.openxmlformats.org/officeDocument/2006/relationships/image"/><Relationship Id="rId19" Target="../media/image84.svg" Type="http://schemas.openxmlformats.org/officeDocument/2006/relationships/image"/><Relationship Id="rId2" Target="../media/image69.png" Type="http://schemas.openxmlformats.org/officeDocument/2006/relationships/image"/><Relationship Id="rId20" Target="../media/image85.png" Type="http://schemas.openxmlformats.org/officeDocument/2006/relationships/image"/><Relationship Id="rId21" Target="../media/image86.svg" Type="http://schemas.openxmlformats.org/officeDocument/2006/relationships/image"/><Relationship Id="rId22" Target="../media/image87.png" Type="http://schemas.openxmlformats.org/officeDocument/2006/relationships/image"/><Relationship Id="rId23" Target="../media/image88.svg" Type="http://schemas.openxmlformats.org/officeDocument/2006/relationships/image"/><Relationship Id="rId24" Target="../media/image129.png" Type="http://schemas.openxmlformats.org/officeDocument/2006/relationships/image"/><Relationship Id="rId25" Target="../media/image130.svg" Type="http://schemas.openxmlformats.org/officeDocument/2006/relationships/image"/><Relationship Id="rId26" Target="../media/image89.png" Type="http://schemas.openxmlformats.org/officeDocument/2006/relationships/image"/><Relationship Id="rId27" Target="../media/image90.svg" Type="http://schemas.openxmlformats.org/officeDocument/2006/relationships/image"/><Relationship Id="rId28" Target="../media/image91.png" Type="http://schemas.openxmlformats.org/officeDocument/2006/relationships/image"/><Relationship Id="rId29" Target="../media/image92.svg" Type="http://schemas.openxmlformats.org/officeDocument/2006/relationships/image"/><Relationship Id="rId3" Target="../media/image70.svg" Type="http://schemas.openxmlformats.org/officeDocument/2006/relationships/image"/><Relationship Id="rId30" Target="../media/image93.png" Type="http://schemas.openxmlformats.org/officeDocument/2006/relationships/image"/><Relationship Id="rId31" Target="../media/image94.svg" Type="http://schemas.openxmlformats.org/officeDocument/2006/relationships/image"/><Relationship Id="rId32" Target="../media/image95.png" Type="http://schemas.openxmlformats.org/officeDocument/2006/relationships/image"/><Relationship Id="rId33" Target="../media/image96.svg" Type="http://schemas.openxmlformats.org/officeDocument/2006/relationships/image"/><Relationship Id="rId34" Target="../media/image97.png" Type="http://schemas.openxmlformats.org/officeDocument/2006/relationships/image"/><Relationship Id="rId35" Target="../media/image131.png" Type="http://schemas.openxmlformats.org/officeDocument/2006/relationships/image"/><Relationship Id="rId36" Target="../media/image132.svg" Type="http://schemas.openxmlformats.org/officeDocument/2006/relationships/image"/><Relationship Id="rId37" Target="../media/image100.png" Type="http://schemas.openxmlformats.org/officeDocument/2006/relationships/image"/><Relationship Id="rId38" Target="../media/image101.svg" Type="http://schemas.openxmlformats.org/officeDocument/2006/relationships/image"/><Relationship Id="rId39" Target="../media/image102.png" Type="http://schemas.openxmlformats.org/officeDocument/2006/relationships/image"/><Relationship Id="rId4" Target="../media/image71.png" Type="http://schemas.openxmlformats.org/officeDocument/2006/relationships/image"/><Relationship Id="rId40" Target="../media/image103.svg" Type="http://schemas.openxmlformats.org/officeDocument/2006/relationships/image"/><Relationship Id="rId41" Target="../media/image104.png" Type="http://schemas.openxmlformats.org/officeDocument/2006/relationships/image"/><Relationship Id="rId42" Target="../media/image105.svg" Type="http://schemas.openxmlformats.org/officeDocument/2006/relationships/image"/><Relationship Id="rId43" Target="../media/image106.png" Type="http://schemas.openxmlformats.org/officeDocument/2006/relationships/image"/><Relationship Id="rId44" Target="../media/image107.svg" Type="http://schemas.openxmlformats.org/officeDocument/2006/relationships/image"/><Relationship Id="rId45" Target="../media/image108.png" Type="http://schemas.openxmlformats.org/officeDocument/2006/relationships/image"/><Relationship Id="rId46" Target="../media/image109.svg" Type="http://schemas.openxmlformats.org/officeDocument/2006/relationships/image"/><Relationship Id="rId5" Target="../media/image72.svg" Type="http://schemas.openxmlformats.org/officeDocument/2006/relationships/image"/><Relationship Id="rId6" Target="../media/image73.png" Type="http://schemas.openxmlformats.org/officeDocument/2006/relationships/image"/><Relationship Id="rId7" Target="../media/image74.svg" Type="http://schemas.openxmlformats.org/officeDocument/2006/relationships/image"/><Relationship Id="rId8" Target="../media/image75.png" Type="http://schemas.openxmlformats.org/officeDocument/2006/relationships/image"/><Relationship Id="rId9" Target="../media/image76.svg" Type="http://schemas.openxmlformats.org/officeDocument/2006/relationships/image"/></Relationships>
</file>

<file path=ppt/slides/_rels/slide22.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05.svg" Type="http://schemas.openxmlformats.org/officeDocument/2006/relationships/image"/><Relationship Id="rId11" Target="../media/image106.png" Type="http://schemas.openxmlformats.org/officeDocument/2006/relationships/image"/><Relationship Id="rId12" Target="../media/image107.svg" Type="http://schemas.openxmlformats.org/officeDocument/2006/relationships/image"/><Relationship Id="rId13" Target="../media/image108.png" Type="http://schemas.openxmlformats.org/officeDocument/2006/relationships/image"/><Relationship Id="rId14" Target="../media/image109.svg" Type="http://schemas.openxmlformats.org/officeDocument/2006/relationships/image"/><Relationship Id="rId2" Target="../media/image122.png" Type="http://schemas.openxmlformats.org/officeDocument/2006/relationships/image"/><Relationship Id="rId3" Target="../media/image123.svg" Type="http://schemas.openxmlformats.org/officeDocument/2006/relationships/image"/><Relationship Id="rId4" Target="../media/image133.png" Type="http://schemas.openxmlformats.org/officeDocument/2006/relationships/image"/><Relationship Id="rId5" Target="../media/image100.png" Type="http://schemas.openxmlformats.org/officeDocument/2006/relationships/image"/><Relationship Id="rId6" Target="../media/image101.svg" Type="http://schemas.openxmlformats.org/officeDocument/2006/relationships/image"/><Relationship Id="rId7" Target="../media/image102.png" Type="http://schemas.openxmlformats.org/officeDocument/2006/relationships/image"/><Relationship Id="rId8" Target="../media/image103.svg" Type="http://schemas.openxmlformats.org/officeDocument/2006/relationships/image"/><Relationship Id="rId9" Target="../media/image104.png" Type="http://schemas.openxmlformats.org/officeDocument/2006/relationships/image"/></Relationships>
</file>

<file path=ppt/slides/_rels/slide23.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07.svg" Type="http://schemas.openxmlformats.org/officeDocument/2006/relationships/image"/><Relationship Id="rId11" Target="../media/image108.png" Type="http://schemas.openxmlformats.org/officeDocument/2006/relationships/image"/><Relationship Id="rId12" Target="../media/image109.svg" Type="http://schemas.openxmlformats.org/officeDocument/2006/relationships/image"/><Relationship Id="rId2" Target="../media/image134.png" Type="http://schemas.openxmlformats.org/officeDocument/2006/relationships/image"/><Relationship Id="rId3" Target="../media/image100.png" Type="http://schemas.openxmlformats.org/officeDocument/2006/relationships/image"/><Relationship Id="rId4" Target="../media/image101.svg" Type="http://schemas.openxmlformats.org/officeDocument/2006/relationships/image"/><Relationship Id="rId5" Target="../media/image102.png" Type="http://schemas.openxmlformats.org/officeDocument/2006/relationships/image"/><Relationship Id="rId6" Target="../media/image103.svg" Type="http://schemas.openxmlformats.org/officeDocument/2006/relationships/image"/><Relationship Id="rId7" Target="../media/image104.png" Type="http://schemas.openxmlformats.org/officeDocument/2006/relationships/image"/><Relationship Id="rId8" Target="../media/image105.svg" Type="http://schemas.openxmlformats.org/officeDocument/2006/relationships/image"/><Relationship Id="rId9" Target="../media/image106.png" Type="http://schemas.openxmlformats.org/officeDocument/2006/relationships/image"/></Relationships>
</file>

<file path=ppt/slides/_rels/slide24.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08.png" Type="http://schemas.openxmlformats.org/officeDocument/2006/relationships/image"/><Relationship Id="rId11" Target="../media/image109.svg" Type="http://schemas.openxmlformats.org/officeDocument/2006/relationships/image"/><Relationship Id="rId2" Target="../media/image100.png" Type="http://schemas.openxmlformats.org/officeDocument/2006/relationships/image"/><Relationship Id="rId3" Target="../media/image101.svg" Type="http://schemas.openxmlformats.org/officeDocument/2006/relationships/image"/><Relationship Id="rId4" Target="../media/image102.png" Type="http://schemas.openxmlformats.org/officeDocument/2006/relationships/image"/><Relationship Id="rId5" Target="../media/image103.svg" Type="http://schemas.openxmlformats.org/officeDocument/2006/relationships/image"/><Relationship Id="rId6" Target="../media/image104.png" Type="http://schemas.openxmlformats.org/officeDocument/2006/relationships/image"/><Relationship Id="rId7" Target="../media/image105.svg" Type="http://schemas.openxmlformats.org/officeDocument/2006/relationships/image"/><Relationship Id="rId8" Target="../media/image106.png" Type="http://schemas.openxmlformats.org/officeDocument/2006/relationships/image"/><Relationship Id="rId9" Target="../media/image107.svg" Type="http://schemas.openxmlformats.org/officeDocument/2006/relationships/image"/></Relationships>
</file>

<file path=ppt/slides/_rels/slide25.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06.png" Type="http://schemas.openxmlformats.org/officeDocument/2006/relationships/image"/><Relationship Id="rId11" Target="../media/image107.svg" Type="http://schemas.openxmlformats.org/officeDocument/2006/relationships/image"/><Relationship Id="rId12" Target="../media/image108.png" Type="http://schemas.openxmlformats.org/officeDocument/2006/relationships/image"/><Relationship Id="rId13" Target="../media/image109.svg" Type="http://schemas.openxmlformats.org/officeDocument/2006/relationships/image"/><Relationship Id="rId2" Target="../media/image2.png" Type="http://schemas.openxmlformats.org/officeDocument/2006/relationships/image"/><Relationship Id="rId3" Target="../media/image3.svg" Type="http://schemas.openxmlformats.org/officeDocument/2006/relationships/image"/><Relationship Id="rId4" Target="../media/image100.png" Type="http://schemas.openxmlformats.org/officeDocument/2006/relationships/image"/><Relationship Id="rId5" Target="../media/image101.svg" Type="http://schemas.openxmlformats.org/officeDocument/2006/relationships/image"/><Relationship Id="rId6" Target="../media/image102.png" Type="http://schemas.openxmlformats.org/officeDocument/2006/relationships/image"/><Relationship Id="rId7" Target="../media/image103.svg" Type="http://schemas.openxmlformats.org/officeDocument/2006/relationships/image"/><Relationship Id="rId8" Target="../media/image104.png" Type="http://schemas.openxmlformats.org/officeDocument/2006/relationships/image"/><Relationship Id="rId9" Target="../media/image105.svg" Type="http://schemas.openxmlformats.org/officeDocument/2006/relationships/image"/></Relationships>
</file>

<file path=ppt/slides/_rels/slide26.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05.svg" Type="http://schemas.openxmlformats.org/officeDocument/2006/relationships/image"/><Relationship Id="rId11" Target="../media/image106.png" Type="http://schemas.openxmlformats.org/officeDocument/2006/relationships/image"/><Relationship Id="rId12" Target="../media/image107.svg" Type="http://schemas.openxmlformats.org/officeDocument/2006/relationships/image"/><Relationship Id="rId13" Target="../media/image108.png" Type="http://schemas.openxmlformats.org/officeDocument/2006/relationships/image"/><Relationship Id="rId14" Target="../media/image109.svg" Type="http://schemas.openxmlformats.org/officeDocument/2006/relationships/image"/><Relationship Id="rId2" Target="https://twitter.com/MsStacyS" TargetMode="External" Type="http://schemas.openxmlformats.org/officeDocument/2006/relationships/hyperlink"/><Relationship Id="rId3" Target="https://twitter.com/histforall" TargetMode="External" Type="http://schemas.openxmlformats.org/officeDocument/2006/relationships/hyperlink"/><Relationship Id="rId4" Target="https://www.gilleducation.ie/" TargetMode="External" Type="http://schemas.openxmlformats.org/officeDocument/2006/relationships/hyperlink"/><Relationship Id="rId5" Target="../media/image100.png" Type="http://schemas.openxmlformats.org/officeDocument/2006/relationships/image"/><Relationship Id="rId6" Target="../media/image101.svg" Type="http://schemas.openxmlformats.org/officeDocument/2006/relationships/image"/><Relationship Id="rId7" Target="../media/image102.png" Type="http://schemas.openxmlformats.org/officeDocument/2006/relationships/image"/><Relationship Id="rId8" Target="../media/image103.svg" Type="http://schemas.openxmlformats.org/officeDocument/2006/relationships/image"/><Relationship Id="rId9" Target="../media/image104.png" Type="http://schemas.openxmlformats.org/officeDocument/2006/relationships/image"/></Relationships>
</file>

<file path=ppt/slides/_rels/slide27.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04.png" Type="http://schemas.openxmlformats.org/officeDocument/2006/relationships/image"/><Relationship Id="rId11" Target="../media/image105.svg" Type="http://schemas.openxmlformats.org/officeDocument/2006/relationships/image"/><Relationship Id="rId12" Target="../media/image106.png" Type="http://schemas.openxmlformats.org/officeDocument/2006/relationships/image"/><Relationship Id="rId13" Target="../media/image107.svg" Type="http://schemas.openxmlformats.org/officeDocument/2006/relationships/image"/><Relationship Id="rId14" Target="../media/image108.png" Type="http://schemas.openxmlformats.org/officeDocument/2006/relationships/image"/><Relationship Id="rId15" Target="../media/image109.svg" Type="http://schemas.openxmlformats.org/officeDocument/2006/relationships/image"/><Relationship Id="rId2" Target="../media/image135.png" Type="http://schemas.openxmlformats.org/officeDocument/2006/relationships/image"/><Relationship Id="rId3" Target="https://twitter.com/MsStacyS" TargetMode="External" Type="http://schemas.openxmlformats.org/officeDocument/2006/relationships/hyperlink"/><Relationship Id="rId4" Target="https://twitter.com/histforall" TargetMode="External" Type="http://schemas.openxmlformats.org/officeDocument/2006/relationships/hyperlink"/><Relationship Id="rId5" Target="https://www.gilleducation.ie/" TargetMode="External" Type="http://schemas.openxmlformats.org/officeDocument/2006/relationships/hyperlink"/><Relationship Id="rId6" Target="../media/image100.png" Type="http://schemas.openxmlformats.org/officeDocument/2006/relationships/image"/><Relationship Id="rId7" Target="../media/image101.svg" Type="http://schemas.openxmlformats.org/officeDocument/2006/relationships/image"/><Relationship Id="rId8" Target="../media/image102.png" Type="http://schemas.openxmlformats.org/officeDocument/2006/relationships/image"/><Relationship Id="rId9" Target="../media/image103.svg" Type="http://schemas.openxmlformats.org/officeDocument/2006/relationships/image"/></Relationships>
</file>

<file path=ppt/slides/_rels/slide28.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08.png" Type="http://schemas.openxmlformats.org/officeDocument/2006/relationships/image"/><Relationship Id="rId11" Target="../media/image109.svg" Type="http://schemas.openxmlformats.org/officeDocument/2006/relationships/image"/><Relationship Id="rId2" Target="../media/image100.png" Type="http://schemas.openxmlformats.org/officeDocument/2006/relationships/image"/><Relationship Id="rId3" Target="../media/image101.svg" Type="http://schemas.openxmlformats.org/officeDocument/2006/relationships/image"/><Relationship Id="rId4" Target="../media/image102.png" Type="http://schemas.openxmlformats.org/officeDocument/2006/relationships/image"/><Relationship Id="rId5" Target="../media/image103.svg" Type="http://schemas.openxmlformats.org/officeDocument/2006/relationships/image"/><Relationship Id="rId6" Target="../media/image104.png" Type="http://schemas.openxmlformats.org/officeDocument/2006/relationships/image"/><Relationship Id="rId7" Target="../media/image105.svg" Type="http://schemas.openxmlformats.org/officeDocument/2006/relationships/image"/><Relationship Id="rId8" Target="../media/image106.png" Type="http://schemas.openxmlformats.org/officeDocument/2006/relationships/image"/><Relationship Id="rId9" Target="../media/image107.svg" Type="http://schemas.openxmlformats.org/officeDocument/2006/relationships/image"/></Relationships>
</file>

<file path=ppt/slides/_rels/slide29.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45.png" Type="http://schemas.openxmlformats.org/officeDocument/2006/relationships/image"/><Relationship Id="rId11" Target="../media/image46.svg" Type="http://schemas.openxmlformats.org/officeDocument/2006/relationships/image"/><Relationship Id="rId12" Target="../media/image30.png" Type="http://schemas.openxmlformats.org/officeDocument/2006/relationships/image"/><Relationship Id="rId13" Target="../media/image31.svg" Type="http://schemas.openxmlformats.org/officeDocument/2006/relationships/image"/><Relationship Id="rId14" Target="../media/image32.png" Type="http://schemas.openxmlformats.org/officeDocument/2006/relationships/image"/><Relationship Id="rId15" Target="../media/image33.svg" Type="http://schemas.openxmlformats.org/officeDocument/2006/relationships/image"/><Relationship Id="rId16" Target="../media/image34.png" Type="http://schemas.openxmlformats.org/officeDocument/2006/relationships/image"/><Relationship Id="rId17" Target="../media/image35.svg" Type="http://schemas.openxmlformats.org/officeDocument/2006/relationships/image"/><Relationship Id="rId18" Target="../media/image36.png" Type="http://schemas.openxmlformats.org/officeDocument/2006/relationships/image"/><Relationship Id="rId19" Target="../media/image37.svg" Type="http://schemas.openxmlformats.org/officeDocument/2006/relationships/image"/><Relationship Id="rId2" Target="../media/image136.png" Type="http://schemas.openxmlformats.org/officeDocument/2006/relationships/image"/><Relationship Id="rId20" Target="../media/image100.png" Type="http://schemas.openxmlformats.org/officeDocument/2006/relationships/image"/><Relationship Id="rId21" Target="../media/image101.svg" Type="http://schemas.openxmlformats.org/officeDocument/2006/relationships/image"/><Relationship Id="rId22" Target="../media/image102.png" Type="http://schemas.openxmlformats.org/officeDocument/2006/relationships/image"/><Relationship Id="rId23" Target="../media/image103.svg" Type="http://schemas.openxmlformats.org/officeDocument/2006/relationships/image"/><Relationship Id="rId24" Target="../media/image104.png" Type="http://schemas.openxmlformats.org/officeDocument/2006/relationships/image"/><Relationship Id="rId25" Target="../media/image105.svg" Type="http://schemas.openxmlformats.org/officeDocument/2006/relationships/image"/><Relationship Id="rId26" Target="../media/image106.png" Type="http://schemas.openxmlformats.org/officeDocument/2006/relationships/image"/><Relationship Id="rId27" Target="../media/image107.svg" Type="http://schemas.openxmlformats.org/officeDocument/2006/relationships/image"/><Relationship Id="rId28" Target="../media/image108.png" Type="http://schemas.openxmlformats.org/officeDocument/2006/relationships/image"/><Relationship Id="rId29" Target="../media/image109.svg" Type="http://schemas.openxmlformats.org/officeDocument/2006/relationships/image"/><Relationship Id="rId3" Target="../media/image38.png" Type="http://schemas.openxmlformats.org/officeDocument/2006/relationships/image"/><Relationship Id="rId4" Target="../media/image39.svg" Type="http://schemas.openxmlformats.org/officeDocument/2006/relationships/image"/><Relationship Id="rId5" Target="../media/image40.png" Type="http://schemas.openxmlformats.org/officeDocument/2006/relationships/image"/><Relationship Id="rId6" Target="../media/image41.png" Type="http://schemas.openxmlformats.org/officeDocument/2006/relationships/image"/><Relationship Id="rId7" Target="../media/image42.svg" Type="http://schemas.openxmlformats.org/officeDocument/2006/relationships/image"/><Relationship Id="rId8" Target="../media/image43.png" Type="http://schemas.openxmlformats.org/officeDocument/2006/relationships/image"/><Relationship Id="rId9" Target="../media/image44.sv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08.png" Type="http://schemas.openxmlformats.org/officeDocument/2006/relationships/image"/><Relationship Id="rId11" Target="../media/image109.svg" Type="http://schemas.openxmlformats.org/officeDocument/2006/relationships/image"/><Relationship Id="rId2" Target="../media/image100.png" Type="http://schemas.openxmlformats.org/officeDocument/2006/relationships/image"/><Relationship Id="rId3" Target="../media/image101.svg" Type="http://schemas.openxmlformats.org/officeDocument/2006/relationships/image"/><Relationship Id="rId4" Target="../media/image102.png" Type="http://schemas.openxmlformats.org/officeDocument/2006/relationships/image"/><Relationship Id="rId5" Target="../media/image103.svg" Type="http://schemas.openxmlformats.org/officeDocument/2006/relationships/image"/><Relationship Id="rId6" Target="../media/image104.png" Type="http://schemas.openxmlformats.org/officeDocument/2006/relationships/image"/><Relationship Id="rId7" Target="../media/image105.svg" Type="http://schemas.openxmlformats.org/officeDocument/2006/relationships/image"/><Relationship Id="rId8" Target="../media/image106.png" Type="http://schemas.openxmlformats.org/officeDocument/2006/relationships/image"/><Relationship Id="rId9" Target="../media/image107.svg" Type="http://schemas.openxmlformats.org/officeDocument/2006/relationships/image"/></Relationships>
</file>

<file path=ppt/slides/_rels/slide30.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08.png" Type="http://schemas.openxmlformats.org/officeDocument/2006/relationships/image"/><Relationship Id="rId11" Target="../media/image109.svg" Type="http://schemas.openxmlformats.org/officeDocument/2006/relationships/image"/><Relationship Id="rId2" Target="../media/image100.png" Type="http://schemas.openxmlformats.org/officeDocument/2006/relationships/image"/><Relationship Id="rId3" Target="../media/image101.svg" Type="http://schemas.openxmlformats.org/officeDocument/2006/relationships/image"/><Relationship Id="rId4" Target="../media/image102.png" Type="http://schemas.openxmlformats.org/officeDocument/2006/relationships/image"/><Relationship Id="rId5" Target="../media/image103.svg" Type="http://schemas.openxmlformats.org/officeDocument/2006/relationships/image"/><Relationship Id="rId6" Target="../media/image104.png" Type="http://schemas.openxmlformats.org/officeDocument/2006/relationships/image"/><Relationship Id="rId7" Target="../media/image105.svg" Type="http://schemas.openxmlformats.org/officeDocument/2006/relationships/image"/><Relationship Id="rId8" Target="../media/image106.png" Type="http://schemas.openxmlformats.org/officeDocument/2006/relationships/image"/><Relationship Id="rId9" Target="../media/image107.svg" Type="http://schemas.openxmlformats.org/officeDocument/2006/relationships/image"/></Relationships>
</file>

<file path=ppt/slides/_rels/slide31.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08.png" Type="http://schemas.openxmlformats.org/officeDocument/2006/relationships/image"/><Relationship Id="rId11" Target="../media/image109.svg" Type="http://schemas.openxmlformats.org/officeDocument/2006/relationships/image"/><Relationship Id="rId2" Target="../media/image100.png" Type="http://schemas.openxmlformats.org/officeDocument/2006/relationships/image"/><Relationship Id="rId3" Target="../media/image101.svg" Type="http://schemas.openxmlformats.org/officeDocument/2006/relationships/image"/><Relationship Id="rId4" Target="../media/image102.png" Type="http://schemas.openxmlformats.org/officeDocument/2006/relationships/image"/><Relationship Id="rId5" Target="../media/image103.svg" Type="http://schemas.openxmlformats.org/officeDocument/2006/relationships/image"/><Relationship Id="rId6" Target="../media/image104.png" Type="http://schemas.openxmlformats.org/officeDocument/2006/relationships/image"/><Relationship Id="rId7" Target="../media/image105.svg" Type="http://schemas.openxmlformats.org/officeDocument/2006/relationships/image"/><Relationship Id="rId8" Target="../media/image106.png" Type="http://schemas.openxmlformats.org/officeDocument/2006/relationships/image"/><Relationship Id="rId9" Target="../media/image107.svg" Type="http://schemas.openxmlformats.org/officeDocument/2006/relationships/image"/></Relationships>
</file>

<file path=ppt/slides/_rels/slide32.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08.png" Type="http://schemas.openxmlformats.org/officeDocument/2006/relationships/image"/><Relationship Id="rId11" Target="../media/image109.svg" Type="http://schemas.openxmlformats.org/officeDocument/2006/relationships/image"/><Relationship Id="rId2" Target="../media/image100.png" Type="http://schemas.openxmlformats.org/officeDocument/2006/relationships/image"/><Relationship Id="rId3" Target="../media/image101.svg" Type="http://schemas.openxmlformats.org/officeDocument/2006/relationships/image"/><Relationship Id="rId4" Target="../media/image102.png" Type="http://schemas.openxmlformats.org/officeDocument/2006/relationships/image"/><Relationship Id="rId5" Target="../media/image103.svg" Type="http://schemas.openxmlformats.org/officeDocument/2006/relationships/image"/><Relationship Id="rId6" Target="../media/image104.png" Type="http://schemas.openxmlformats.org/officeDocument/2006/relationships/image"/><Relationship Id="rId7" Target="../media/image105.svg" Type="http://schemas.openxmlformats.org/officeDocument/2006/relationships/image"/><Relationship Id="rId8" Target="../media/image106.png" Type="http://schemas.openxmlformats.org/officeDocument/2006/relationships/image"/><Relationship Id="rId9" Target="../media/image107.svg" Type="http://schemas.openxmlformats.org/officeDocument/2006/relationships/image"/></Relationships>
</file>

<file path=ppt/slides/_rels/slide33.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05.svg" Type="http://schemas.openxmlformats.org/officeDocument/2006/relationships/image"/><Relationship Id="rId11" Target="../media/image106.png" Type="http://schemas.openxmlformats.org/officeDocument/2006/relationships/image"/><Relationship Id="rId12" Target="../media/image107.svg" Type="http://schemas.openxmlformats.org/officeDocument/2006/relationships/image"/><Relationship Id="rId13" Target="../media/image108.png" Type="http://schemas.openxmlformats.org/officeDocument/2006/relationships/image"/><Relationship Id="rId14" Target="../media/image109.svg" Type="http://schemas.openxmlformats.org/officeDocument/2006/relationships/image"/><Relationship Id="rId2" Target="../media/image137.png" Type="http://schemas.openxmlformats.org/officeDocument/2006/relationships/image"/><Relationship Id="rId3" Target="../media/image28.png" Type="http://schemas.openxmlformats.org/officeDocument/2006/relationships/image"/><Relationship Id="rId4" Target="../media/image29.svg" Type="http://schemas.openxmlformats.org/officeDocument/2006/relationships/image"/><Relationship Id="rId5" Target="../media/image100.png" Type="http://schemas.openxmlformats.org/officeDocument/2006/relationships/image"/><Relationship Id="rId6" Target="../media/image101.svg" Type="http://schemas.openxmlformats.org/officeDocument/2006/relationships/image"/><Relationship Id="rId7" Target="../media/image102.png" Type="http://schemas.openxmlformats.org/officeDocument/2006/relationships/image"/><Relationship Id="rId8" Target="../media/image103.svg" Type="http://schemas.openxmlformats.org/officeDocument/2006/relationships/image"/><Relationship Id="rId9" Target="../media/image104.png" Type="http://schemas.openxmlformats.org/officeDocument/2006/relationships/image"/></Relationships>
</file>

<file path=ppt/slides/_rels/slide34.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03.svg" Type="http://schemas.openxmlformats.org/officeDocument/2006/relationships/image"/><Relationship Id="rId11" Target="../media/image104.png" Type="http://schemas.openxmlformats.org/officeDocument/2006/relationships/image"/><Relationship Id="rId12" Target="../media/image105.svg" Type="http://schemas.openxmlformats.org/officeDocument/2006/relationships/image"/><Relationship Id="rId13" Target="../media/image106.png" Type="http://schemas.openxmlformats.org/officeDocument/2006/relationships/image"/><Relationship Id="rId14" Target="../media/image107.svg" Type="http://schemas.openxmlformats.org/officeDocument/2006/relationships/image"/><Relationship Id="rId15" Target="../media/image108.png" Type="http://schemas.openxmlformats.org/officeDocument/2006/relationships/image"/><Relationship Id="rId16" Target="../media/image109.svg" Type="http://schemas.openxmlformats.org/officeDocument/2006/relationships/image"/><Relationship Id="rId2" Target="../media/image138.png" Type="http://schemas.openxmlformats.org/officeDocument/2006/relationships/image"/><Relationship Id="rId3" Target="../media/image139.svg" Type="http://schemas.openxmlformats.org/officeDocument/2006/relationships/image"/><Relationship Id="rId4" Target="../media/image140.png" Type="http://schemas.openxmlformats.org/officeDocument/2006/relationships/image"/><Relationship Id="rId5" Target="../media/image141.png" Type="http://schemas.openxmlformats.org/officeDocument/2006/relationships/image"/><Relationship Id="rId6" Target="../media/image142.svg" Type="http://schemas.openxmlformats.org/officeDocument/2006/relationships/image"/><Relationship Id="rId7" Target="../media/image100.png" Type="http://schemas.openxmlformats.org/officeDocument/2006/relationships/image"/><Relationship Id="rId8" Target="../media/image101.svg" Type="http://schemas.openxmlformats.org/officeDocument/2006/relationships/image"/><Relationship Id="rId9" Target="../media/image102.png" Type="http://schemas.openxmlformats.org/officeDocument/2006/relationships/image"/></Relationships>
</file>

<file path=ppt/slides/_rels/slide35.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08.png" Type="http://schemas.openxmlformats.org/officeDocument/2006/relationships/image"/><Relationship Id="rId11" Target="../media/image109.svg" Type="http://schemas.openxmlformats.org/officeDocument/2006/relationships/image"/><Relationship Id="rId2" Target="../media/image100.png" Type="http://schemas.openxmlformats.org/officeDocument/2006/relationships/image"/><Relationship Id="rId3" Target="../media/image101.svg" Type="http://schemas.openxmlformats.org/officeDocument/2006/relationships/image"/><Relationship Id="rId4" Target="../media/image102.png" Type="http://schemas.openxmlformats.org/officeDocument/2006/relationships/image"/><Relationship Id="rId5" Target="../media/image103.svg" Type="http://schemas.openxmlformats.org/officeDocument/2006/relationships/image"/><Relationship Id="rId6" Target="../media/image104.png" Type="http://schemas.openxmlformats.org/officeDocument/2006/relationships/image"/><Relationship Id="rId7" Target="../media/image105.svg" Type="http://schemas.openxmlformats.org/officeDocument/2006/relationships/image"/><Relationship Id="rId8" Target="../media/image106.png" Type="http://schemas.openxmlformats.org/officeDocument/2006/relationships/image"/><Relationship Id="rId9" Target="../media/image107.svg" Type="http://schemas.openxmlformats.org/officeDocument/2006/relationships/image"/></Relationships>
</file>

<file path=ppt/slides/_rels/slide36.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06.png" Type="http://schemas.openxmlformats.org/officeDocument/2006/relationships/image"/><Relationship Id="rId11" Target="../media/image107.svg" Type="http://schemas.openxmlformats.org/officeDocument/2006/relationships/image"/><Relationship Id="rId12" Target="../media/image108.png" Type="http://schemas.openxmlformats.org/officeDocument/2006/relationships/image"/><Relationship Id="rId13" Target="../media/image109.svg" Type="http://schemas.openxmlformats.org/officeDocument/2006/relationships/image"/><Relationship Id="rId2" Target="../media/image2.png" Type="http://schemas.openxmlformats.org/officeDocument/2006/relationships/image"/><Relationship Id="rId3" Target="../media/image3.svg" Type="http://schemas.openxmlformats.org/officeDocument/2006/relationships/image"/><Relationship Id="rId4" Target="../media/image100.png" Type="http://schemas.openxmlformats.org/officeDocument/2006/relationships/image"/><Relationship Id="rId5" Target="../media/image101.svg" Type="http://schemas.openxmlformats.org/officeDocument/2006/relationships/image"/><Relationship Id="rId6" Target="../media/image102.png" Type="http://schemas.openxmlformats.org/officeDocument/2006/relationships/image"/><Relationship Id="rId7" Target="../media/image103.svg" Type="http://schemas.openxmlformats.org/officeDocument/2006/relationships/image"/><Relationship Id="rId8" Target="../media/image104.png" Type="http://schemas.openxmlformats.org/officeDocument/2006/relationships/image"/><Relationship Id="rId9" Target="../media/image105.svg" Type="http://schemas.openxmlformats.org/officeDocument/2006/relationships/image"/></Relationships>
</file>

<file path=ppt/slides/_rels/slide37.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05.svg" Type="http://schemas.openxmlformats.org/officeDocument/2006/relationships/image"/><Relationship Id="rId11" Target="../media/image106.png" Type="http://schemas.openxmlformats.org/officeDocument/2006/relationships/image"/><Relationship Id="rId12" Target="../media/image107.svg" Type="http://schemas.openxmlformats.org/officeDocument/2006/relationships/image"/><Relationship Id="rId13" Target="../media/image108.png" Type="http://schemas.openxmlformats.org/officeDocument/2006/relationships/image"/><Relationship Id="rId14" Target="../media/image109.svg" Type="http://schemas.openxmlformats.org/officeDocument/2006/relationships/image"/><Relationship Id="rId2" Target="https://twitter.com/MsStacyS" TargetMode="External" Type="http://schemas.openxmlformats.org/officeDocument/2006/relationships/hyperlink"/><Relationship Id="rId3" Target="https://twitter.com/histforall" TargetMode="External" Type="http://schemas.openxmlformats.org/officeDocument/2006/relationships/hyperlink"/><Relationship Id="rId4" Target="https://www.gilleducation.ie/" TargetMode="External" Type="http://schemas.openxmlformats.org/officeDocument/2006/relationships/hyperlink"/><Relationship Id="rId5" Target="../media/image100.png" Type="http://schemas.openxmlformats.org/officeDocument/2006/relationships/image"/><Relationship Id="rId6" Target="../media/image101.svg" Type="http://schemas.openxmlformats.org/officeDocument/2006/relationships/image"/><Relationship Id="rId7" Target="../media/image102.png" Type="http://schemas.openxmlformats.org/officeDocument/2006/relationships/image"/><Relationship Id="rId8" Target="../media/image103.svg" Type="http://schemas.openxmlformats.org/officeDocument/2006/relationships/image"/><Relationship Id="rId9" Target="../media/image104.png" Type="http://schemas.openxmlformats.org/officeDocument/2006/relationships/image"/></Relationships>
</file>

<file path=ppt/slides/_rels/slide38.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03.svg" Type="http://schemas.openxmlformats.org/officeDocument/2006/relationships/image"/><Relationship Id="rId11" Target="../media/image104.png" Type="http://schemas.openxmlformats.org/officeDocument/2006/relationships/image"/><Relationship Id="rId12" Target="../media/image105.svg" Type="http://schemas.openxmlformats.org/officeDocument/2006/relationships/image"/><Relationship Id="rId13" Target="../media/image106.png" Type="http://schemas.openxmlformats.org/officeDocument/2006/relationships/image"/><Relationship Id="rId14" Target="../media/image107.svg" Type="http://schemas.openxmlformats.org/officeDocument/2006/relationships/image"/><Relationship Id="rId15" Target="../media/image108.png" Type="http://schemas.openxmlformats.org/officeDocument/2006/relationships/image"/><Relationship Id="rId16" Target="../media/image109.svg" Type="http://schemas.openxmlformats.org/officeDocument/2006/relationships/image"/><Relationship Id="rId2" Target="../media/image143.png" Type="http://schemas.openxmlformats.org/officeDocument/2006/relationships/image"/><Relationship Id="rId3" Target="../media/image144.png" Type="http://schemas.openxmlformats.org/officeDocument/2006/relationships/image"/><Relationship Id="rId4" Target="https://twitter.com/MsStacyS" TargetMode="External" Type="http://schemas.openxmlformats.org/officeDocument/2006/relationships/hyperlink"/><Relationship Id="rId5" Target="https://twitter.com/histforall" TargetMode="External" Type="http://schemas.openxmlformats.org/officeDocument/2006/relationships/hyperlink"/><Relationship Id="rId6" Target="https://www.gilleducation.ie/" TargetMode="External" Type="http://schemas.openxmlformats.org/officeDocument/2006/relationships/hyperlink"/><Relationship Id="rId7" Target="../media/image100.png" Type="http://schemas.openxmlformats.org/officeDocument/2006/relationships/image"/><Relationship Id="rId8" Target="../media/image101.svg" Type="http://schemas.openxmlformats.org/officeDocument/2006/relationships/image"/><Relationship Id="rId9" Target="../media/image102.png" Type="http://schemas.openxmlformats.org/officeDocument/2006/relationships/image"/></Relationships>
</file>

<file path=ppt/slides/_rels/slide39.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04.png" Type="http://schemas.openxmlformats.org/officeDocument/2006/relationships/image"/><Relationship Id="rId11" Target="../media/image105.svg" Type="http://schemas.openxmlformats.org/officeDocument/2006/relationships/image"/><Relationship Id="rId12" Target="../media/image106.png" Type="http://schemas.openxmlformats.org/officeDocument/2006/relationships/image"/><Relationship Id="rId13" Target="../media/image107.svg" Type="http://schemas.openxmlformats.org/officeDocument/2006/relationships/image"/><Relationship Id="rId14" Target="../media/image108.png" Type="http://schemas.openxmlformats.org/officeDocument/2006/relationships/image"/><Relationship Id="rId15" Target="../media/image109.svg" Type="http://schemas.openxmlformats.org/officeDocument/2006/relationships/image"/><Relationship Id="rId2" Target="../media/image145.png" Type="http://schemas.openxmlformats.org/officeDocument/2006/relationships/image"/><Relationship Id="rId3" Target="https://twitter.com/MsStacyS" TargetMode="External" Type="http://schemas.openxmlformats.org/officeDocument/2006/relationships/hyperlink"/><Relationship Id="rId4" Target="https://twitter.com/histforall" TargetMode="External" Type="http://schemas.openxmlformats.org/officeDocument/2006/relationships/hyperlink"/><Relationship Id="rId5" Target="https://www.gilleducation.ie/" TargetMode="External" Type="http://schemas.openxmlformats.org/officeDocument/2006/relationships/hyperlink"/><Relationship Id="rId6" Target="../media/image100.png" Type="http://schemas.openxmlformats.org/officeDocument/2006/relationships/image"/><Relationship Id="rId7" Target="../media/image101.svg" Type="http://schemas.openxmlformats.org/officeDocument/2006/relationships/image"/><Relationship Id="rId8" Target="../media/image102.png" Type="http://schemas.openxmlformats.org/officeDocument/2006/relationships/image"/><Relationship Id="rId9" Target="../media/image103.sv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08.png" Type="http://schemas.openxmlformats.org/officeDocument/2006/relationships/image"/><Relationship Id="rId11" Target="../media/image109.svg" Type="http://schemas.openxmlformats.org/officeDocument/2006/relationships/image"/><Relationship Id="rId2" Target="../media/image100.png" Type="http://schemas.openxmlformats.org/officeDocument/2006/relationships/image"/><Relationship Id="rId3" Target="../media/image101.svg" Type="http://schemas.openxmlformats.org/officeDocument/2006/relationships/image"/><Relationship Id="rId4" Target="../media/image102.png" Type="http://schemas.openxmlformats.org/officeDocument/2006/relationships/image"/><Relationship Id="rId5" Target="../media/image103.svg" Type="http://schemas.openxmlformats.org/officeDocument/2006/relationships/image"/><Relationship Id="rId6" Target="../media/image104.png" Type="http://schemas.openxmlformats.org/officeDocument/2006/relationships/image"/><Relationship Id="rId7" Target="../media/image105.svg" Type="http://schemas.openxmlformats.org/officeDocument/2006/relationships/image"/><Relationship Id="rId8" Target="../media/image106.png" Type="http://schemas.openxmlformats.org/officeDocument/2006/relationships/image"/><Relationship Id="rId9" Target="../media/image107.svg" Type="http://schemas.openxmlformats.org/officeDocument/2006/relationships/image"/></Relationships>
</file>

<file path=ppt/slides/_rels/slide40.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07.svg" Type="http://schemas.openxmlformats.org/officeDocument/2006/relationships/image"/><Relationship Id="rId11" Target="../media/image108.png" Type="http://schemas.openxmlformats.org/officeDocument/2006/relationships/image"/><Relationship Id="rId12" Target="../media/image109.svg" Type="http://schemas.openxmlformats.org/officeDocument/2006/relationships/image"/><Relationship Id="rId2" Target="../media/image146.png" Type="http://schemas.openxmlformats.org/officeDocument/2006/relationships/image"/><Relationship Id="rId3" Target="../media/image100.png" Type="http://schemas.openxmlformats.org/officeDocument/2006/relationships/image"/><Relationship Id="rId4" Target="../media/image101.svg" Type="http://schemas.openxmlformats.org/officeDocument/2006/relationships/image"/><Relationship Id="rId5" Target="../media/image102.png" Type="http://schemas.openxmlformats.org/officeDocument/2006/relationships/image"/><Relationship Id="rId6" Target="../media/image103.svg" Type="http://schemas.openxmlformats.org/officeDocument/2006/relationships/image"/><Relationship Id="rId7" Target="../media/image104.png" Type="http://schemas.openxmlformats.org/officeDocument/2006/relationships/image"/><Relationship Id="rId8" Target="../media/image105.svg" Type="http://schemas.openxmlformats.org/officeDocument/2006/relationships/image"/><Relationship Id="rId9" Target="../media/image106.png" Type="http://schemas.openxmlformats.org/officeDocument/2006/relationships/image"/></Relationships>
</file>

<file path=ppt/slides/_rels/slide41.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08.png" Type="http://schemas.openxmlformats.org/officeDocument/2006/relationships/image"/><Relationship Id="rId11" Target="../media/image109.svg" Type="http://schemas.openxmlformats.org/officeDocument/2006/relationships/image"/><Relationship Id="rId2" Target="../media/image100.png" Type="http://schemas.openxmlformats.org/officeDocument/2006/relationships/image"/><Relationship Id="rId3" Target="../media/image101.svg" Type="http://schemas.openxmlformats.org/officeDocument/2006/relationships/image"/><Relationship Id="rId4" Target="../media/image102.png" Type="http://schemas.openxmlformats.org/officeDocument/2006/relationships/image"/><Relationship Id="rId5" Target="../media/image103.svg" Type="http://schemas.openxmlformats.org/officeDocument/2006/relationships/image"/><Relationship Id="rId6" Target="../media/image104.png" Type="http://schemas.openxmlformats.org/officeDocument/2006/relationships/image"/><Relationship Id="rId7" Target="../media/image105.svg" Type="http://schemas.openxmlformats.org/officeDocument/2006/relationships/image"/><Relationship Id="rId8" Target="../media/image106.png" Type="http://schemas.openxmlformats.org/officeDocument/2006/relationships/image"/><Relationship Id="rId9" Target="../media/image107.svg" Type="http://schemas.openxmlformats.org/officeDocument/2006/relationships/image"/></Relationships>
</file>

<file path=ppt/slides/_rels/slide42.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08.png" Type="http://schemas.openxmlformats.org/officeDocument/2006/relationships/image"/><Relationship Id="rId11" Target="../media/image109.svg" Type="http://schemas.openxmlformats.org/officeDocument/2006/relationships/image"/><Relationship Id="rId2" Target="../media/image100.png" Type="http://schemas.openxmlformats.org/officeDocument/2006/relationships/image"/><Relationship Id="rId3" Target="../media/image101.svg" Type="http://schemas.openxmlformats.org/officeDocument/2006/relationships/image"/><Relationship Id="rId4" Target="../media/image102.png" Type="http://schemas.openxmlformats.org/officeDocument/2006/relationships/image"/><Relationship Id="rId5" Target="../media/image103.svg" Type="http://schemas.openxmlformats.org/officeDocument/2006/relationships/image"/><Relationship Id="rId6" Target="../media/image104.png" Type="http://schemas.openxmlformats.org/officeDocument/2006/relationships/image"/><Relationship Id="rId7" Target="../media/image105.svg" Type="http://schemas.openxmlformats.org/officeDocument/2006/relationships/image"/><Relationship Id="rId8" Target="../media/image106.png" Type="http://schemas.openxmlformats.org/officeDocument/2006/relationships/image"/><Relationship Id="rId9" Target="../media/image107.svg" Type="http://schemas.openxmlformats.org/officeDocument/2006/relationships/image"/></Relationships>
</file>

<file path=ppt/slides/_rels/slide43.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07.svg" Type="http://schemas.openxmlformats.org/officeDocument/2006/relationships/image"/><Relationship Id="rId11" Target="../media/image108.png" Type="http://schemas.openxmlformats.org/officeDocument/2006/relationships/image"/><Relationship Id="rId12" Target="../media/image109.svg" Type="http://schemas.openxmlformats.org/officeDocument/2006/relationships/image"/><Relationship Id="rId2" Target="../media/image147.png" Type="http://schemas.openxmlformats.org/officeDocument/2006/relationships/image"/><Relationship Id="rId3" Target="../media/image100.png" Type="http://schemas.openxmlformats.org/officeDocument/2006/relationships/image"/><Relationship Id="rId4" Target="../media/image101.svg" Type="http://schemas.openxmlformats.org/officeDocument/2006/relationships/image"/><Relationship Id="rId5" Target="../media/image102.png" Type="http://schemas.openxmlformats.org/officeDocument/2006/relationships/image"/><Relationship Id="rId6" Target="../media/image103.svg" Type="http://schemas.openxmlformats.org/officeDocument/2006/relationships/image"/><Relationship Id="rId7" Target="../media/image104.png" Type="http://schemas.openxmlformats.org/officeDocument/2006/relationships/image"/><Relationship Id="rId8" Target="../media/image105.svg" Type="http://schemas.openxmlformats.org/officeDocument/2006/relationships/image"/><Relationship Id="rId9" Target="../media/image106.png" Type="http://schemas.openxmlformats.org/officeDocument/2006/relationships/image"/></Relationships>
</file>

<file path=ppt/slides/_rels/slide44.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05.svg" Type="http://schemas.openxmlformats.org/officeDocument/2006/relationships/image"/><Relationship Id="rId11" Target="../media/image106.png" Type="http://schemas.openxmlformats.org/officeDocument/2006/relationships/image"/><Relationship Id="rId12" Target="../media/image107.svg" Type="http://schemas.openxmlformats.org/officeDocument/2006/relationships/image"/><Relationship Id="rId13" Target="../media/image108.png" Type="http://schemas.openxmlformats.org/officeDocument/2006/relationships/image"/><Relationship Id="rId14" Target="../media/image109.svg" Type="http://schemas.openxmlformats.org/officeDocument/2006/relationships/image"/><Relationship Id="rId2" Target="https://twitter.com/MsStacyS" TargetMode="External" Type="http://schemas.openxmlformats.org/officeDocument/2006/relationships/hyperlink"/><Relationship Id="rId3" Target="https://twitter.com/histforall" TargetMode="External" Type="http://schemas.openxmlformats.org/officeDocument/2006/relationships/hyperlink"/><Relationship Id="rId4" Target="https://www.gilleducation.ie/" TargetMode="External" Type="http://schemas.openxmlformats.org/officeDocument/2006/relationships/hyperlink"/><Relationship Id="rId5" Target="../media/image100.png" Type="http://schemas.openxmlformats.org/officeDocument/2006/relationships/image"/><Relationship Id="rId6" Target="../media/image101.svg" Type="http://schemas.openxmlformats.org/officeDocument/2006/relationships/image"/><Relationship Id="rId7" Target="../media/image102.png" Type="http://schemas.openxmlformats.org/officeDocument/2006/relationships/image"/><Relationship Id="rId8" Target="../media/image103.svg" Type="http://schemas.openxmlformats.org/officeDocument/2006/relationships/image"/><Relationship Id="rId9" Target="../media/image104.png" Type="http://schemas.openxmlformats.org/officeDocument/2006/relationships/image"/></Relationships>
</file>

<file path=ppt/slides/_rels/slide45.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08.png" Type="http://schemas.openxmlformats.org/officeDocument/2006/relationships/image"/><Relationship Id="rId11" Target="../media/image109.svg" Type="http://schemas.openxmlformats.org/officeDocument/2006/relationships/image"/><Relationship Id="rId2" Target="../media/image100.png" Type="http://schemas.openxmlformats.org/officeDocument/2006/relationships/image"/><Relationship Id="rId3" Target="../media/image101.svg" Type="http://schemas.openxmlformats.org/officeDocument/2006/relationships/image"/><Relationship Id="rId4" Target="../media/image102.png" Type="http://schemas.openxmlformats.org/officeDocument/2006/relationships/image"/><Relationship Id="rId5" Target="../media/image103.svg" Type="http://schemas.openxmlformats.org/officeDocument/2006/relationships/image"/><Relationship Id="rId6" Target="../media/image104.png" Type="http://schemas.openxmlformats.org/officeDocument/2006/relationships/image"/><Relationship Id="rId7" Target="../media/image105.svg" Type="http://schemas.openxmlformats.org/officeDocument/2006/relationships/image"/><Relationship Id="rId8" Target="../media/image106.png" Type="http://schemas.openxmlformats.org/officeDocument/2006/relationships/image"/><Relationship Id="rId9" Target="../media/image107.svg" Type="http://schemas.openxmlformats.org/officeDocument/2006/relationships/image"/></Relationships>
</file>

<file path=ppt/slides/_rels/slide46.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06.png" Type="http://schemas.openxmlformats.org/officeDocument/2006/relationships/image"/><Relationship Id="rId11" Target="../media/image107.svg" Type="http://schemas.openxmlformats.org/officeDocument/2006/relationships/image"/><Relationship Id="rId12" Target="../media/image108.png" Type="http://schemas.openxmlformats.org/officeDocument/2006/relationships/image"/><Relationship Id="rId13" Target="../media/image109.svg" Type="http://schemas.openxmlformats.org/officeDocument/2006/relationships/image"/><Relationship Id="rId2" Target="../media/image2.png" Type="http://schemas.openxmlformats.org/officeDocument/2006/relationships/image"/><Relationship Id="rId3" Target="../media/image3.svg" Type="http://schemas.openxmlformats.org/officeDocument/2006/relationships/image"/><Relationship Id="rId4" Target="../media/image100.png" Type="http://schemas.openxmlformats.org/officeDocument/2006/relationships/image"/><Relationship Id="rId5" Target="../media/image101.svg" Type="http://schemas.openxmlformats.org/officeDocument/2006/relationships/image"/><Relationship Id="rId6" Target="../media/image102.png" Type="http://schemas.openxmlformats.org/officeDocument/2006/relationships/image"/><Relationship Id="rId7" Target="../media/image103.svg" Type="http://schemas.openxmlformats.org/officeDocument/2006/relationships/image"/><Relationship Id="rId8" Target="../media/image104.png" Type="http://schemas.openxmlformats.org/officeDocument/2006/relationships/image"/><Relationship Id="rId9" Target="../media/image105.svg" Type="http://schemas.openxmlformats.org/officeDocument/2006/relationships/image"/></Relationships>
</file>

<file path=ppt/slides/_rels/slide47.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08.png" Type="http://schemas.openxmlformats.org/officeDocument/2006/relationships/image"/><Relationship Id="rId11" Target="../media/image109.svg" Type="http://schemas.openxmlformats.org/officeDocument/2006/relationships/image"/><Relationship Id="rId2" Target="../media/image100.png" Type="http://schemas.openxmlformats.org/officeDocument/2006/relationships/image"/><Relationship Id="rId3" Target="../media/image101.svg" Type="http://schemas.openxmlformats.org/officeDocument/2006/relationships/image"/><Relationship Id="rId4" Target="../media/image102.png" Type="http://schemas.openxmlformats.org/officeDocument/2006/relationships/image"/><Relationship Id="rId5" Target="../media/image103.svg" Type="http://schemas.openxmlformats.org/officeDocument/2006/relationships/image"/><Relationship Id="rId6" Target="../media/image104.png" Type="http://schemas.openxmlformats.org/officeDocument/2006/relationships/image"/><Relationship Id="rId7" Target="../media/image105.svg" Type="http://schemas.openxmlformats.org/officeDocument/2006/relationships/image"/><Relationship Id="rId8" Target="../media/image106.png" Type="http://schemas.openxmlformats.org/officeDocument/2006/relationships/image"/><Relationship Id="rId9" Target="../media/image107.svg" Type="http://schemas.openxmlformats.org/officeDocument/2006/relationships/image"/></Relationships>
</file>

<file path=ppt/slides/_rels/slide48.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08.png" Type="http://schemas.openxmlformats.org/officeDocument/2006/relationships/image"/><Relationship Id="rId11" Target="../media/image109.svg" Type="http://schemas.openxmlformats.org/officeDocument/2006/relationships/image"/><Relationship Id="rId2" Target="../media/image100.png" Type="http://schemas.openxmlformats.org/officeDocument/2006/relationships/image"/><Relationship Id="rId3" Target="../media/image101.svg" Type="http://schemas.openxmlformats.org/officeDocument/2006/relationships/image"/><Relationship Id="rId4" Target="../media/image102.png" Type="http://schemas.openxmlformats.org/officeDocument/2006/relationships/image"/><Relationship Id="rId5" Target="../media/image103.svg" Type="http://schemas.openxmlformats.org/officeDocument/2006/relationships/image"/><Relationship Id="rId6" Target="../media/image104.png" Type="http://schemas.openxmlformats.org/officeDocument/2006/relationships/image"/><Relationship Id="rId7" Target="../media/image105.svg" Type="http://schemas.openxmlformats.org/officeDocument/2006/relationships/image"/><Relationship Id="rId8" Target="../media/image106.png" Type="http://schemas.openxmlformats.org/officeDocument/2006/relationships/image"/><Relationship Id="rId9" Target="../media/image107.svg" Type="http://schemas.openxmlformats.org/officeDocument/2006/relationships/image"/></Relationships>
</file>

<file path=ppt/slides/_rels/slide49.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08.png" Type="http://schemas.openxmlformats.org/officeDocument/2006/relationships/image"/><Relationship Id="rId11" Target="../media/image109.svg" Type="http://schemas.openxmlformats.org/officeDocument/2006/relationships/image"/><Relationship Id="rId2" Target="../media/image100.png" Type="http://schemas.openxmlformats.org/officeDocument/2006/relationships/image"/><Relationship Id="rId3" Target="../media/image101.svg" Type="http://schemas.openxmlformats.org/officeDocument/2006/relationships/image"/><Relationship Id="rId4" Target="../media/image102.png" Type="http://schemas.openxmlformats.org/officeDocument/2006/relationships/image"/><Relationship Id="rId5" Target="../media/image103.svg" Type="http://schemas.openxmlformats.org/officeDocument/2006/relationships/image"/><Relationship Id="rId6" Target="../media/image104.png" Type="http://schemas.openxmlformats.org/officeDocument/2006/relationships/image"/><Relationship Id="rId7" Target="../media/image105.svg" Type="http://schemas.openxmlformats.org/officeDocument/2006/relationships/image"/><Relationship Id="rId8" Target="../media/image106.png" Type="http://schemas.openxmlformats.org/officeDocument/2006/relationships/image"/><Relationship Id="rId9" Target="../media/image107.sv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06.png" Type="http://schemas.openxmlformats.org/officeDocument/2006/relationships/image"/><Relationship Id="rId11" Target="../media/image107.svg" Type="http://schemas.openxmlformats.org/officeDocument/2006/relationships/image"/><Relationship Id="rId12" Target="../media/image108.png" Type="http://schemas.openxmlformats.org/officeDocument/2006/relationships/image"/><Relationship Id="rId13" Target="../media/image109.svg" Type="http://schemas.openxmlformats.org/officeDocument/2006/relationships/image"/><Relationship Id="rId2" Target="../media/image2.png" Type="http://schemas.openxmlformats.org/officeDocument/2006/relationships/image"/><Relationship Id="rId3" Target="../media/image3.svg" Type="http://schemas.openxmlformats.org/officeDocument/2006/relationships/image"/><Relationship Id="rId4" Target="../media/image100.png" Type="http://schemas.openxmlformats.org/officeDocument/2006/relationships/image"/><Relationship Id="rId5" Target="../media/image101.svg" Type="http://schemas.openxmlformats.org/officeDocument/2006/relationships/image"/><Relationship Id="rId6" Target="../media/image102.png" Type="http://schemas.openxmlformats.org/officeDocument/2006/relationships/image"/><Relationship Id="rId7" Target="../media/image103.svg" Type="http://schemas.openxmlformats.org/officeDocument/2006/relationships/image"/><Relationship Id="rId8" Target="../media/image104.png" Type="http://schemas.openxmlformats.org/officeDocument/2006/relationships/image"/><Relationship Id="rId9" Target="../media/image105.svg" Type="http://schemas.openxmlformats.org/officeDocument/2006/relationships/image"/></Relationships>
</file>

<file path=ppt/slides/_rels/slide50.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06.png" Type="http://schemas.openxmlformats.org/officeDocument/2006/relationships/image"/><Relationship Id="rId11" Target="../media/image107.svg" Type="http://schemas.openxmlformats.org/officeDocument/2006/relationships/image"/><Relationship Id="rId12" Target="../media/image108.png" Type="http://schemas.openxmlformats.org/officeDocument/2006/relationships/image"/><Relationship Id="rId13" Target="../media/image109.svg" Type="http://schemas.openxmlformats.org/officeDocument/2006/relationships/image"/><Relationship Id="rId2" Target="../media/image2.png" Type="http://schemas.openxmlformats.org/officeDocument/2006/relationships/image"/><Relationship Id="rId3" Target="../media/image3.svg" Type="http://schemas.openxmlformats.org/officeDocument/2006/relationships/image"/><Relationship Id="rId4" Target="../media/image100.png" Type="http://schemas.openxmlformats.org/officeDocument/2006/relationships/image"/><Relationship Id="rId5" Target="../media/image101.svg" Type="http://schemas.openxmlformats.org/officeDocument/2006/relationships/image"/><Relationship Id="rId6" Target="../media/image102.png" Type="http://schemas.openxmlformats.org/officeDocument/2006/relationships/image"/><Relationship Id="rId7" Target="../media/image103.svg" Type="http://schemas.openxmlformats.org/officeDocument/2006/relationships/image"/><Relationship Id="rId8" Target="../media/image104.png" Type="http://schemas.openxmlformats.org/officeDocument/2006/relationships/image"/><Relationship Id="rId9" Target="../media/image105.svg" Type="http://schemas.openxmlformats.org/officeDocument/2006/relationships/image"/></Relationships>
</file>

<file path=ppt/slides/_rels/slide51.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08.png" Type="http://schemas.openxmlformats.org/officeDocument/2006/relationships/image"/><Relationship Id="rId11" Target="../media/image109.svg" Type="http://schemas.openxmlformats.org/officeDocument/2006/relationships/image"/><Relationship Id="rId2" Target="../media/image100.png" Type="http://schemas.openxmlformats.org/officeDocument/2006/relationships/image"/><Relationship Id="rId3" Target="../media/image101.svg" Type="http://schemas.openxmlformats.org/officeDocument/2006/relationships/image"/><Relationship Id="rId4" Target="../media/image102.png" Type="http://schemas.openxmlformats.org/officeDocument/2006/relationships/image"/><Relationship Id="rId5" Target="../media/image103.svg" Type="http://schemas.openxmlformats.org/officeDocument/2006/relationships/image"/><Relationship Id="rId6" Target="../media/image104.png" Type="http://schemas.openxmlformats.org/officeDocument/2006/relationships/image"/><Relationship Id="rId7" Target="../media/image105.svg" Type="http://schemas.openxmlformats.org/officeDocument/2006/relationships/image"/><Relationship Id="rId8" Target="../media/image106.png" Type="http://schemas.openxmlformats.org/officeDocument/2006/relationships/image"/><Relationship Id="rId9" Target="../media/image107.svg" Type="http://schemas.openxmlformats.org/officeDocument/2006/relationships/image"/></Relationships>
</file>

<file path=ppt/slides/_rels/slide52.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08.png" Type="http://schemas.openxmlformats.org/officeDocument/2006/relationships/image"/><Relationship Id="rId11" Target="../media/image109.svg" Type="http://schemas.openxmlformats.org/officeDocument/2006/relationships/image"/><Relationship Id="rId2" Target="../media/image100.png" Type="http://schemas.openxmlformats.org/officeDocument/2006/relationships/image"/><Relationship Id="rId3" Target="../media/image101.svg" Type="http://schemas.openxmlformats.org/officeDocument/2006/relationships/image"/><Relationship Id="rId4" Target="../media/image102.png" Type="http://schemas.openxmlformats.org/officeDocument/2006/relationships/image"/><Relationship Id="rId5" Target="../media/image103.svg" Type="http://schemas.openxmlformats.org/officeDocument/2006/relationships/image"/><Relationship Id="rId6" Target="../media/image104.png" Type="http://schemas.openxmlformats.org/officeDocument/2006/relationships/image"/><Relationship Id="rId7" Target="../media/image105.svg" Type="http://schemas.openxmlformats.org/officeDocument/2006/relationships/image"/><Relationship Id="rId8" Target="../media/image106.png" Type="http://schemas.openxmlformats.org/officeDocument/2006/relationships/image"/><Relationship Id="rId9" Target="../media/image107.svg" Type="http://schemas.openxmlformats.org/officeDocument/2006/relationships/image"/></Relationships>
</file>

<file path=ppt/slides/_rels/slide53.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08.png" Type="http://schemas.openxmlformats.org/officeDocument/2006/relationships/image"/><Relationship Id="rId11" Target="../media/image109.svg" Type="http://schemas.openxmlformats.org/officeDocument/2006/relationships/image"/><Relationship Id="rId2" Target="../media/image100.png" Type="http://schemas.openxmlformats.org/officeDocument/2006/relationships/image"/><Relationship Id="rId3" Target="../media/image101.svg" Type="http://schemas.openxmlformats.org/officeDocument/2006/relationships/image"/><Relationship Id="rId4" Target="../media/image102.png" Type="http://schemas.openxmlformats.org/officeDocument/2006/relationships/image"/><Relationship Id="rId5" Target="../media/image103.svg" Type="http://schemas.openxmlformats.org/officeDocument/2006/relationships/image"/><Relationship Id="rId6" Target="../media/image104.png" Type="http://schemas.openxmlformats.org/officeDocument/2006/relationships/image"/><Relationship Id="rId7" Target="../media/image105.svg" Type="http://schemas.openxmlformats.org/officeDocument/2006/relationships/image"/><Relationship Id="rId8" Target="../media/image106.png" Type="http://schemas.openxmlformats.org/officeDocument/2006/relationships/image"/><Relationship Id="rId9" Target="../media/image107.svg" Type="http://schemas.openxmlformats.org/officeDocument/2006/relationships/image"/></Relationships>
</file>

<file path=ppt/slides/_rels/slide54.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08.png" Type="http://schemas.openxmlformats.org/officeDocument/2006/relationships/image"/><Relationship Id="rId11" Target="../media/image109.svg" Type="http://schemas.openxmlformats.org/officeDocument/2006/relationships/image"/><Relationship Id="rId2" Target="../media/image100.png" Type="http://schemas.openxmlformats.org/officeDocument/2006/relationships/image"/><Relationship Id="rId3" Target="../media/image101.svg" Type="http://schemas.openxmlformats.org/officeDocument/2006/relationships/image"/><Relationship Id="rId4" Target="../media/image102.png" Type="http://schemas.openxmlformats.org/officeDocument/2006/relationships/image"/><Relationship Id="rId5" Target="../media/image103.svg" Type="http://schemas.openxmlformats.org/officeDocument/2006/relationships/image"/><Relationship Id="rId6" Target="../media/image104.png" Type="http://schemas.openxmlformats.org/officeDocument/2006/relationships/image"/><Relationship Id="rId7" Target="../media/image105.svg" Type="http://schemas.openxmlformats.org/officeDocument/2006/relationships/image"/><Relationship Id="rId8" Target="../media/image106.png" Type="http://schemas.openxmlformats.org/officeDocument/2006/relationships/image"/><Relationship Id="rId9" Target="../media/image107.svg" Type="http://schemas.openxmlformats.org/officeDocument/2006/relationships/image"/></Relationships>
</file>

<file path=ppt/slides/_rels/slide55.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08.png" Type="http://schemas.openxmlformats.org/officeDocument/2006/relationships/image"/><Relationship Id="rId11" Target="../media/image109.svg" Type="http://schemas.openxmlformats.org/officeDocument/2006/relationships/image"/><Relationship Id="rId2" Target="../media/image100.png" Type="http://schemas.openxmlformats.org/officeDocument/2006/relationships/image"/><Relationship Id="rId3" Target="../media/image101.svg" Type="http://schemas.openxmlformats.org/officeDocument/2006/relationships/image"/><Relationship Id="rId4" Target="../media/image102.png" Type="http://schemas.openxmlformats.org/officeDocument/2006/relationships/image"/><Relationship Id="rId5" Target="../media/image103.svg" Type="http://schemas.openxmlformats.org/officeDocument/2006/relationships/image"/><Relationship Id="rId6" Target="../media/image104.png" Type="http://schemas.openxmlformats.org/officeDocument/2006/relationships/image"/><Relationship Id="rId7" Target="../media/image105.svg" Type="http://schemas.openxmlformats.org/officeDocument/2006/relationships/image"/><Relationship Id="rId8" Target="../media/image106.png" Type="http://schemas.openxmlformats.org/officeDocument/2006/relationships/image"/><Relationship Id="rId9" Target="../media/image107.svg" Type="http://schemas.openxmlformats.org/officeDocument/2006/relationships/image"/></Relationships>
</file>

<file path=ppt/slides/_rels/slide56.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08.png" Type="http://schemas.openxmlformats.org/officeDocument/2006/relationships/image"/><Relationship Id="rId11" Target="../media/image109.svg" Type="http://schemas.openxmlformats.org/officeDocument/2006/relationships/image"/><Relationship Id="rId2" Target="../media/image100.png" Type="http://schemas.openxmlformats.org/officeDocument/2006/relationships/image"/><Relationship Id="rId3" Target="../media/image101.svg" Type="http://schemas.openxmlformats.org/officeDocument/2006/relationships/image"/><Relationship Id="rId4" Target="../media/image102.png" Type="http://schemas.openxmlformats.org/officeDocument/2006/relationships/image"/><Relationship Id="rId5" Target="../media/image103.svg" Type="http://schemas.openxmlformats.org/officeDocument/2006/relationships/image"/><Relationship Id="rId6" Target="../media/image104.png" Type="http://schemas.openxmlformats.org/officeDocument/2006/relationships/image"/><Relationship Id="rId7" Target="../media/image105.svg" Type="http://schemas.openxmlformats.org/officeDocument/2006/relationships/image"/><Relationship Id="rId8" Target="../media/image106.png" Type="http://schemas.openxmlformats.org/officeDocument/2006/relationships/image"/><Relationship Id="rId9" Target="../media/image107.sv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03.svg" Type="http://schemas.openxmlformats.org/officeDocument/2006/relationships/image"/><Relationship Id="rId11" Target="../media/image104.png" Type="http://schemas.openxmlformats.org/officeDocument/2006/relationships/image"/><Relationship Id="rId12" Target="../media/image105.svg" Type="http://schemas.openxmlformats.org/officeDocument/2006/relationships/image"/><Relationship Id="rId13" Target="../media/image106.png" Type="http://schemas.openxmlformats.org/officeDocument/2006/relationships/image"/><Relationship Id="rId14" Target="../media/image107.svg" Type="http://schemas.openxmlformats.org/officeDocument/2006/relationships/image"/><Relationship Id="rId15" Target="../media/image108.png" Type="http://schemas.openxmlformats.org/officeDocument/2006/relationships/image"/><Relationship Id="rId16" Target="../media/image109.svg" Type="http://schemas.openxmlformats.org/officeDocument/2006/relationships/image"/><Relationship Id="rId2" Target="../media/image110.png" Type="http://schemas.openxmlformats.org/officeDocument/2006/relationships/image"/><Relationship Id="rId3" Target="../media/image111.png" Type="http://schemas.openxmlformats.org/officeDocument/2006/relationships/image"/><Relationship Id="rId4" Target="https://twitter.com/MsStacyS" TargetMode="External" Type="http://schemas.openxmlformats.org/officeDocument/2006/relationships/hyperlink"/><Relationship Id="rId5" Target="https://twitter.com/histforall" TargetMode="External" Type="http://schemas.openxmlformats.org/officeDocument/2006/relationships/hyperlink"/><Relationship Id="rId6" Target="https://www.gilleducation.ie/" TargetMode="External" Type="http://schemas.openxmlformats.org/officeDocument/2006/relationships/hyperlink"/><Relationship Id="rId7" Target="../media/image100.png" Type="http://schemas.openxmlformats.org/officeDocument/2006/relationships/image"/><Relationship Id="rId8" Target="../media/image101.svg" Type="http://schemas.openxmlformats.org/officeDocument/2006/relationships/image"/><Relationship Id="rId9" Target="../media/image102.pn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03.svg" Type="http://schemas.openxmlformats.org/officeDocument/2006/relationships/image"/><Relationship Id="rId11" Target="../media/image104.png" Type="http://schemas.openxmlformats.org/officeDocument/2006/relationships/image"/><Relationship Id="rId12" Target="../media/image105.svg" Type="http://schemas.openxmlformats.org/officeDocument/2006/relationships/image"/><Relationship Id="rId13" Target="../media/image106.png" Type="http://schemas.openxmlformats.org/officeDocument/2006/relationships/image"/><Relationship Id="rId14" Target="../media/image107.svg" Type="http://schemas.openxmlformats.org/officeDocument/2006/relationships/image"/><Relationship Id="rId15" Target="../media/image108.png" Type="http://schemas.openxmlformats.org/officeDocument/2006/relationships/image"/><Relationship Id="rId16" Target="../media/image109.svg" Type="http://schemas.openxmlformats.org/officeDocument/2006/relationships/image"/><Relationship Id="rId2" Target="../media/image112.jpeg" Type="http://schemas.openxmlformats.org/officeDocument/2006/relationships/image"/><Relationship Id="rId3" Target="../media/image113.png" Type="http://schemas.openxmlformats.org/officeDocument/2006/relationships/image"/><Relationship Id="rId4" Target="https://twitter.com/MsStacyS" TargetMode="External" Type="http://schemas.openxmlformats.org/officeDocument/2006/relationships/hyperlink"/><Relationship Id="rId5" Target="https://twitter.com/histforall" TargetMode="External" Type="http://schemas.openxmlformats.org/officeDocument/2006/relationships/hyperlink"/><Relationship Id="rId6" Target="https://www.gilleducation.ie/" TargetMode="External" Type="http://schemas.openxmlformats.org/officeDocument/2006/relationships/hyperlink"/><Relationship Id="rId7" Target="../media/image100.png" Type="http://schemas.openxmlformats.org/officeDocument/2006/relationships/image"/><Relationship Id="rId8" Target="../media/image101.svg" Type="http://schemas.openxmlformats.org/officeDocument/2006/relationships/image"/><Relationship Id="rId9" Target="../media/image102.pn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08.png" Type="http://schemas.openxmlformats.org/officeDocument/2006/relationships/image"/><Relationship Id="rId11" Target="../media/image109.svg" Type="http://schemas.openxmlformats.org/officeDocument/2006/relationships/image"/><Relationship Id="rId2" Target="../media/image100.png" Type="http://schemas.openxmlformats.org/officeDocument/2006/relationships/image"/><Relationship Id="rId3" Target="../media/image101.svg" Type="http://schemas.openxmlformats.org/officeDocument/2006/relationships/image"/><Relationship Id="rId4" Target="../media/image102.png" Type="http://schemas.openxmlformats.org/officeDocument/2006/relationships/image"/><Relationship Id="rId5" Target="../media/image103.svg" Type="http://schemas.openxmlformats.org/officeDocument/2006/relationships/image"/><Relationship Id="rId6" Target="../media/image104.png" Type="http://schemas.openxmlformats.org/officeDocument/2006/relationships/image"/><Relationship Id="rId7" Target="../media/image105.svg" Type="http://schemas.openxmlformats.org/officeDocument/2006/relationships/image"/><Relationship Id="rId8" Target="../media/image106.png" Type="http://schemas.openxmlformats.org/officeDocument/2006/relationships/image"/><Relationship Id="rId9" Target="../media/image107.sv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06.png" Type="http://schemas.openxmlformats.org/officeDocument/2006/relationships/image"/><Relationship Id="rId11" Target="../media/image107.svg" Type="http://schemas.openxmlformats.org/officeDocument/2006/relationships/image"/><Relationship Id="rId12" Target="../media/image108.png" Type="http://schemas.openxmlformats.org/officeDocument/2006/relationships/image"/><Relationship Id="rId13" Target="../media/image109.svg" Type="http://schemas.openxmlformats.org/officeDocument/2006/relationships/image"/><Relationship Id="rId2" Target="../media/image2.png" Type="http://schemas.openxmlformats.org/officeDocument/2006/relationships/image"/><Relationship Id="rId3" Target="../media/image3.svg" Type="http://schemas.openxmlformats.org/officeDocument/2006/relationships/image"/><Relationship Id="rId4" Target="../media/image100.png" Type="http://schemas.openxmlformats.org/officeDocument/2006/relationships/image"/><Relationship Id="rId5" Target="../media/image101.svg" Type="http://schemas.openxmlformats.org/officeDocument/2006/relationships/image"/><Relationship Id="rId6" Target="../media/image102.png" Type="http://schemas.openxmlformats.org/officeDocument/2006/relationships/image"/><Relationship Id="rId7" Target="../media/image103.svg" Type="http://schemas.openxmlformats.org/officeDocument/2006/relationships/image"/><Relationship Id="rId8" Target="../media/image104.png" Type="http://schemas.openxmlformats.org/officeDocument/2006/relationships/image"/><Relationship Id="rId9" Target="../media/image105.sv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sp>
        <p:nvSpPr>
          <p:cNvPr name="Freeform 2" id="2"/>
          <p:cNvSpPr/>
          <p:nvPr/>
        </p:nvSpPr>
        <p:spPr>
          <a:xfrm flipH="false" flipV="false" rot="0">
            <a:off x="-606711" y="0"/>
            <a:ext cx="19501422" cy="10287000"/>
          </a:xfrm>
          <a:custGeom>
            <a:avLst/>
            <a:gdLst/>
            <a:ahLst/>
            <a:cxnLst/>
            <a:rect r="r" b="b" t="t" l="l"/>
            <a:pathLst>
              <a:path h="10287000" w="19501422">
                <a:moveTo>
                  <a:pt x="0" y="0"/>
                </a:moveTo>
                <a:lnTo>
                  <a:pt x="19501422" y="0"/>
                </a:lnTo>
                <a:lnTo>
                  <a:pt x="19501422" y="10287000"/>
                </a:lnTo>
                <a:lnTo>
                  <a:pt x="0" y="10287000"/>
                </a:lnTo>
                <a:lnTo>
                  <a:pt x="0" y="0"/>
                </a:lnTo>
                <a:close/>
              </a:path>
            </a:pathLst>
          </a:custGeom>
          <a:blipFill>
            <a:blip r:embed="rId2">
              <a:alphaModFix amt="75000"/>
            </a:blip>
            <a:stretch>
              <a:fillRect l="0" t="0" r="0" b="0"/>
            </a:stretch>
          </a:blipFill>
        </p:spPr>
      </p:sp>
      <p:sp>
        <p:nvSpPr>
          <p:cNvPr name="Freeform 3" id="3"/>
          <p:cNvSpPr/>
          <p:nvPr/>
        </p:nvSpPr>
        <p:spPr>
          <a:xfrm flipH="false" flipV="false" rot="0">
            <a:off x="-1299655" y="0"/>
            <a:ext cx="20887310" cy="10287000"/>
          </a:xfrm>
          <a:custGeom>
            <a:avLst/>
            <a:gdLst/>
            <a:ahLst/>
            <a:cxnLst/>
            <a:rect r="r" b="b" t="t" l="l"/>
            <a:pathLst>
              <a:path h="10287000" w="20887310">
                <a:moveTo>
                  <a:pt x="0" y="0"/>
                </a:moveTo>
                <a:lnTo>
                  <a:pt x="20887310" y="0"/>
                </a:lnTo>
                <a:lnTo>
                  <a:pt x="20887310" y="10287000"/>
                </a:lnTo>
                <a:lnTo>
                  <a:pt x="0" y="1028700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4" id="4"/>
          <p:cNvSpPr txBox="true"/>
          <p:nvPr/>
        </p:nvSpPr>
        <p:spPr>
          <a:xfrm rot="0">
            <a:off x="351814" y="3367397"/>
            <a:ext cx="17584390" cy="1714500"/>
          </a:xfrm>
          <a:prstGeom prst="rect">
            <a:avLst/>
          </a:prstGeom>
        </p:spPr>
        <p:txBody>
          <a:bodyPr anchor="t" rtlCol="false" tIns="0" lIns="0" bIns="0" rIns="0">
            <a:spAutoFit/>
          </a:bodyPr>
          <a:lstStyle/>
          <a:p>
            <a:pPr algn="ctr">
              <a:lnSpc>
                <a:spcPts val="12599"/>
              </a:lnSpc>
            </a:pPr>
            <a:r>
              <a:rPr lang="en-US" b="true" sz="9000" spc="405">
                <a:solidFill>
                  <a:srgbClr val="5B55C8"/>
                </a:solidFill>
                <a:latin typeface="Arial Bold"/>
                <a:ea typeface="Arial Bold"/>
                <a:cs typeface="Arial Bold"/>
                <a:sym typeface="Arial Bold"/>
              </a:rPr>
              <a:t>THE UNITED NATIONS</a:t>
            </a:r>
          </a:p>
        </p:txBody>
      </p:sp>
      <p:sp>
        <p:nvSpPr>
          <p:cNvPr name="TextBox 5" id="5"/>
          <p:cNvSpPr txBox="true"/>
          <p:nvPr/>
        </p:nvSpPr>
        <p:spPr>
          <a:xfrm rot="0">
            <a:off x="2836925" y="3738872"/>
            <a:ext cx="12614151" cy="1343025"/>
          </a:xfrm>
          <a:prstGeom prst="rect">
            <a:avLst/>
          </a:prstGeom>
        </p:spPr>
        <p:txBody>
          <a:bodyPr anchor="t" rtlCol="false" tIns="0" lIns="0" bIns="0" rIns="0">
            <a:spAutoFit/>
          </a:bodyPr>
          <a:lstStyle/>
          <a:p>
            <a:pPr algn="ctr">
              <a:lnSpc>
                <a:spcPts val="10349"/>
              </a:lnSpc>
            </a:pPr>
            <a:r>
              <a:rPr lang="en-US" sz="9000" spc="2700">
                <a:solidFill>
                  <a:srgbClr val="FFFFFF"/>
                </a:solidFill>
                <a:latin typeface="Daydream"/>
                <a:ea typeface="Daydream"/>
                <a:cs typeface="Daydream"/>
                <a:sym typeface="Daydream"/>
              </a:rPr>
              <a:t>the united nations</a:t>
            </a:r>
          </a:p>
        </p:txBody>
      </p:sp>
      <p:sp>
        <p:nvSpPr>
          <p:cNvPr name="TextBox 6" id="6"/>
          <p:cNvSpPr txBox="true"/>
          <p:nvPr/>
        </p:nvSpPr>
        <p:spPr>
          <a:xfrm rot="0">
            <a:off x="612142" y="-14772"/>
            <a:ext cx="4125951" cy="591277"/>
          </a:xfrm>
          <a:prstGeom prst="rect">
            <a:avLst/>
          </a:prstGeom>
        </p:spPr>
        <p:txBody>
          <a:bodyPr anchor="t" rtlCol="false" tIns="0" lIns="0" bIns="0" rIns="0">
            <a:spAutoFit/>
          </a:bodyPr>
          <a:lstStyle/>
          <a:p>
            <a:pPr algn="l">
              <a:lnSpc>
                <a:spcPts val="4206"/>
              </a:lnSpc>
            </a:pPr>
            <a:r>
              <a:rPr lang="en-US" sz="3004" b="true">
                <a:solidFill>
                  <a:srgbClr val="FFFFFF"/>
                </a:solidFill>
                <a:latin typeface="Old Standard Bold"/>
                <a:ea typeface="Old Standard Bold"/>
                <a:cs typeface="Old Standard Bold"/>
                <a:sym typeface="Old Standard Bold"/>
              </a:rPr>
              <a:t>1945 to Present</a:t>
            </a:r>
          </a:p>
        </p:txBody>
      </p:sp>
      <p:sp>
        <p:nvSpPr>
          <p:cNvPr name="TextBox 7" id="7"/>
          <p:cNvSpPr txBox="true"/>
          <p:nvPr/>
        </p:nvSpPr>
        <p:spPr>
          <a:xfrm rot="0">
            <a:off x="0" y="9613901"/>
            <a:ext cx="9957994" cy="673099"/>
          </a:xfrm>
          <a:prstGeom prst="rect">
            <a:avLst/>
          </a:prstGeom>
        </p:spPr>
        <p:txBody>
          <a:bodyPr anchor="t" rtlCol="false" tIns="0" lIns="0" bIns="0" rIns="0">
            <a:spAutoFit/>
          </a:bodyPr>
          <a:lstStyle/>
          <a:p>
            <a:pPr algn="ctr">
              <a:lnSpc>
                <a:spcPts val="4900"/>
              </a:lnSpc>
            </a:pPr>
            <a:r>
              <a:rPr lang="en-US" sz="3500" b="true">
                <a:solidFill>
                  <a:srgbClr val="5B55C8"/>
                </a:solidFill>
                <a:latin typeface="Arial Bold"/>
                <a:ea typeface="Arial Bold"/>
                <a:cs typeface="Arial Bold"/>
                <a:sym typeface="Arial Bold"/>
              </a:rPr>
              <a:t>Strand Two &amp; Three: The History of the World</a:t>
            </a:r>
          </a:p>
        </p:txBody>
      </p:sp>
      <p:sp>
        <p:nvSpPr>
          <p:cNvPr name="TextBox 8" id="8"/>
          <p:cNvSpPr txBox="true"/>
          <p:nvPr/>
        </p:nvSpPr>
        <p:spPr>
          <a:xfrm rot="0">
            <a:off x="14963640" y="-14772"/>
            <a:ext cx="2878881" cy="591277"/>
          </a:xfrm>
          <a:prstGeom prst="rect">
            <a:avLst/>
          </a:prstGeom>
        </p:spPr>
        <p:txBody>
          <a:bodyPr anchor="t" rtlCol="false" tIns="0" lIns="0" bIns="0" rIns="0">
            <a:spAutoFit/>
          </a:bodyPr>
          <a:lstStyle/>
          <a:p>
            <a:pPr algn="r">
              <a:lnSpc>
                <a:spcPts val="4206"/>
              </a:lnSpc>
            </a:pPr>
            <a:r>
              <a:rPr lang="en-US" b="true" sz="3004">
                <a:solidFill>
                  <a:srgbClr val="FFFFFF"/>
                </a:solidFill>
                <a:latin typeface="Old Standard Bold"/>
                <a:ea typeface="Old Standard Bold"/>
                <a:cs typeface="Old Standard Bold"/>
                <a:sym typeface="Old Standard Bold"/>
              </a:rPr>
              <a:t>Chapter 35</a:t>
            </a:r>
          </a:p>
        </p:txBody>
      </p:sp>
      <p:grpSp>
        <p:nvGrpSpPr>
          <p:cNvPr name="Group 9" id="9"/>
          <p:cNvGrpSpPr/>
          <p:nvPr/>
        </p:nvGrpSpPr>
        <p:grpSpPr>
          <a:xfrm rot="0">
            <a:off x="12732649" y="9756776"/>
            <a:ext cx="5555351" cy="530224"/>
            <a:chOff x="0" y="0"/>
            <a:chExt cx="7407135" cy="706965"/>
          </a:xfrm>
        </p:grpSpPr>
        <p:sp>
          <p:nvSpPr>
            <p:cNvPr name="Freeform 10" id="10"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1" id="11"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2" id="12"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13" id="13"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14" id="14"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sp>
          <p:nvSpPr>
            <p:cNvPr name="TextBox 15" id="15"/>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5B55C8"/>
                  </a:solidFill>
                  <a:latin typeface="Arial"/>
                  <a:ea typeface="Arial"/>
                  <a:cs typeface="Arial"/>
                  <a:sym typeface="Arial"/>
                </a:rPr>
                <a:t>@MsDoorley</a:t>
              </a:r>
            </a:p>
          </p:txBody>
        </p:sp>
      </p:gr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sp>
        <p:nvSpPr>
          <p:cNvPr name="TextBox 6" id="6"/>
          <p:cNvSpPr txBox="true"/>
          <p:nvPr/>
        </p:nvSpPr>
        <p:spPr>
          <a:xfrm rot="0">
            <a:off x="1028700" y="1911350"/>
            <a:ext cx="15609955" cy="479424"/>
          </a:xfrm>
          <a:prstGeom prst="rect">
            <a:avLst/>
          </a:prstGeom>
        </p:spPr>
        <p:txBody>
          <a:bodyPr anchor="t" rtlCol="false" tIns="0" lIns="0" bIns="0" rIns="0">
            <a:spAutoFit/>
          </a:bodyPr>
          <a:lstStyle/>
          <a:p>
            <a:pPr algn="just">
              <a:lnSpc>
                <a:spcPts val="3500"/>
              </a:lnSpc>
            </a:pPr>
            <a:r>
              <a:rPr lang="en-US" sz="2500">
                <a:solidFill>
                  <a:srgbClr val="000000"/>
                </a:solidFill>
                <a:latin typeface="Arial"/>
                <a:ea typeface="Arial"/>
                <a:cs typeface="Arial"/>
                <a:sym typeface="Arial"/>
              </a:rPr>
              <a:t>The </a:t>
            </a:r>
            <a:r>
              <a:rPr lang="en-US" sz="2500" b="true">
                <a:solidFill>
                  <a:srgbClr val="000000"/>
                </a:solidFill>
                <a:latin typeface="Arial Bold"/>
                <a:ea typeface="Arial Bold"/>
                <a:cs typeface="Arial Bold"/>
                <a:sym typeface="Arial Bold"/>
              </a:rPr>
              <a:t>United Nations </a:t>
            </a:r>
            <a:r>
              <a:rPr lang="en-US" sz="2500">
                <a:solidFill>
                  <a:srgbClr val="000000"/>
                </a:solidFill>
                <a:latin typeface="Arial"/>
                <a:ea typeface="Arial"/>
                <a:cs typeface="Arial"/>
                <a:sym typeface="Arial"/>
              </a:rPr>
              <a:t>(</a:t>
            </a:r>
            <a:r>
              <a:rPr lang="en-US" sz="2500" b="true">
                <a:solidFill>
                  <a:srgbClr val="000000"/>
                </a:solidFill>
                <a:latin typeface="Arial Bold"/>
                <a:ea typeface="Arial Bold"/>
                <a:cs typeface="Arial Bold"/>
                <a:sym typeface="Arial Bold"/>
              </a:rPr>
              <a:t>UN</a:t>
            </a:r>
            <a:r>
              <a:rPr lang="en-US" sz="2500">
                <a:solidFill>
                  <a:srgbClr val="000000"/>
                </a:solidFill>
                <a:latin typeface="Arial"/>
                <a:ea typeface="Arial"/>
                <a:cs typeface="Arial"/>
                <a:sym typeface="Arial"/>
              </a:rPr>
              <a:t>) promotes international co-operation in various ways:</a:t>
            </a:r>
          </a:p>
        </p:txBody>
      </p:sp>
      <p:sp>
        <p:nvSpPr>
          <p:cNvPr name="TextBox 7" id="7"/>
          <p:cNvSpPr txBox="true"/>
          <p:nvPr/>
        </p:nvSpPr>
        <p:spPr>
          <a:xfrm rot="5400000">
            <a:off x="12498388" y="4760912"/>
            <a:ext cx="102870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Thirty-Five: The United Nations</a:t>
            </a:r>
          </a:p>
        </p:txBody>
      </p:sp>
      <p:sp>
        <p:nvSpPr>
          <p:cNvPr name="TextBox 8" id="8"/>
          <p:cNvSpPr txBox="true"/>
          <p:nvPr/>
        </p:nvSpPr>
        <p:spPr>
          <a:xfrm rot="0">
            <a:off x="1028700" y="828675"/>
            <a:ext cx="15609955" cy="958850"/>
          </a:xfrm>
          <a:prstGeom prst="rect">
            <a:avLst/>
          </a:prstGeom>
        </p:spPr>
        <p:txBody>
          <a:bodyPr anchor="t" rtlCol="false" tIns="0" lIns="0" bIns="0" rIns="0">
            <a:spAutoFit/>
          </a:bodyPr>
          <a:lstStyle/>
          <a:p>
            <a:pPr algn="l">
              <a:lnSpc>
                <a:spcPts val="7000"/>
              </a:lnSpc>
            </a:pPr>
            <a:r>
              <a:rPr lang="en-US" sz="5000" b="true">
                <a:solidFill>
                  <a:srgbClr val="363371"/>
                </a:solidFill>
                <a:latin typeface="Arial Bold"/>
                <a:ea typeface="Arial Bold"/>
                <a:cs typeface="Arial Bold"/>
                <a:sym typeface="Arial Bold"/>
              </a:rPr>
              <a:t>How the UN Promotes international co-operation</a:t>
            </a:r>
          </a:p>
        </p:txBody>
      </p:sp>
      <p:sp>
        <p:nvSpPr>
          <p:cNvPr name="TextBox 9" id="9"/>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&amp; Three: The History of the World</a:t>
            </a:r>
          </a:p>
        </p:txBody>
      </p:sp>
      <p:grpSp>
        <p:nvGrpSpPr>
          <p:cNvPr name="Group 10" id="10"/>
          <p:cNvGrpSpPr/>
          <p:nvPr/>
        </p:nvGrpSpPr>
        <p:grpSpPr>
          <a:xfrm rot="0">
            <a:off x="1028700" y="2519362"/>
            <a:ext cx="15506700" cy="5853113"/>
            <a:chOff x="0" y="0"/>
            <a:chExt cx="20675600" cy="7804151"/>
          </a:xfrm>
        </p:grpSpPr>
        <p:grpSp>
          <p:nvGrpSpPr>
            <p:cNvPr name="Group 11" id="11"/>
            <p:cNvGrpSpPr/>
            <p:nvPr/>
          </p:nvGrpSpPr>
          <p:grpSpPr>
            <a:xfrm rot="0">
              <a:off x="1723518" y="1047751"/>
              <a:ext cx="4445000" cy="635000"/>
              <a:chOff x="0" y="0"/>
              <a:chExt cx="878025" cy="125432"/>
            </a:xfrm>
          </p:grpSpPr>
          <p:sp>
            <p:nvSpPr>
              <p:cNvPr name="Freeform 12" id="12"/>
              <p:cNvSpPr/>
              <p:nvPr/>
            </p:nvSpPr>
            <p:spPr>
              <a:xfrm flipH="false" flipV="false" rot="0">
                <a:off x="0" y="0"/>
                <a:ext cx="878025" cy="125432"/>
              </a:xfrm>
              <a:custGeom>
                <a:avLst/>
                <a:gdLst/>
                <a:ahLst/>
                <a:cxnLst/>
                <a:rect r="r" b="b" t="t" l="l"/>
                <a:pathLst>
                  <a:path h="125432" w="878025">
                    <a:moveTo>
                      <a:pt x="0" y="0"/>
                    </a:moveTo>
                    <a:lnTo>
                      <a:pt x="878025" y="0"/>
                    </a:lnTo>
                    <a:lnTo>
                      <a:pt x="878025" y="125432"/>
                    </a:lnTo>
                    <a:lnTo>
                      <a:pt x="0" y="125432"/>
                    </a:lnTo>
                    <a:close/>
                  </a:path>
                </a:pathLst>
              </a:custGeom>
              <a:solidFill>
                <a:srgbClr val="363371"/>
              </a:solidFill>
            </p:spPr>
          </p:sp>
          <p:sp>
            <p:nvSpPr>
              <p:cNvPr name="TextBox 13" id="13"/>
              <p:cNvSpPr txBox="true"/>
              <p:nvPr/>
            </p:nvSpPr>
            <p:spPr>
              <a:xfrm>
                <a:off x="0" y="-47625"/>
                <a:ext cx="878025" cy="173057"/>
              </a:xfrm>
              <a:prstGeom prst="rect">
                <a:avLst/>
              </a:prstGeom>
            </p:spPr>
            <p:txBody>
              <a:bodyPr anchor="ctr" rtlCol="false" tIns="50800" lIns="50800" bIns="50800" rIns="50800"/>
              <a:lstStyle/>
              <a:p>
                <a:pPr algn="ctr">
                  <a:lnSpc>
                    <a:spcPts val="2800"/>
                  </a:lnSpc>
                </a:pPr>
                <a:r>
                  <a:rPr lang="en-US" b="true" sz="2000">
                    <a:solidFill>
                      <a:srgbClr val="FFFFFF"/>
                    </a:solidFill>
                    <a:latin typeface="Canva Sans Bold"/>
                    <a:ea typeface="Canva Sans Bold"/>
                    <a:cs typeface="Canva Sans Bold"/>
                    <a:sym typeface="Canva Sans Bold"/>
                  </a:rPr>
                  <a:t>The General Assembly</a:t>
                </a:r>
              </a:p>
            </p:txBody>
          </p:sp>
        </p:grpSp>
        <p:grpSp>
          <p:nvGrpSpPr>
            <p:cNvPr name="Group 14" id="14"/>
            <p:cNvGrpSpPr/>
            <p:nvPr/>
          </p:nvGrpSpPr>
          <p:grpSpPr>
            <a:xfrm rot="0">
              <a:off x="1723518" y="2470151"/>
              <a:ext cx="4445000" cy="635000"/>
              <a:chOff x="0" y="0"/>
              <a:chExt cx="878025" cy="125432"/>
            </a:xfrm>
          </p:grpSpPr>
          <p:sp>
            <p:nvSpPr>
              <p:cNvPr name="Freeform 15" id="15"/>
              <p:cNvSpPr/>
              <p:nvPr/>
            </p:nvSpPr>
            <p:spPr>
              <a:xfrm flipH="false" flipV="false" rot="0">
                <a:off x="0" y="0"/>
                <a:ext cx="878025" cy="125432"/>
              </a:xfrm>
              <a:custGeom>
                <a:avLst/>
                <a:gdLst/>
                <a:ahLst/>
                <a:cxnLst/>
                <a:rect r="r" b="b" t="t" l="l"/>
                <a:pathLst>
                  <a:path h="125432" w="878025">
                    <a:moveTo>
                      <a:pt x="0" y="0"/>
                    </a:moveTo>
                    <a:lnTo>
                      <a:pt x="878025" y="0"/>
                    </a:lnTo>
                    <a:lnTo>
                      <a:pt x="878025" y="125432"/>
                    </a:lnTo>
                    <a:lnTo>
                      <a:pt x="0" y="125432"/>
                    </a:lnTo>
                    <a:close/>
                  </a:path>
                </a:pathLst>
              </a:custGeom>
              <a:solidFill>
                <a:srgbClr val="363371"/>
              </a:solidFill>
            </p:spPr>
          </p:sp>
          <p:sp>
            <p:nvSpPr>
              <p:cNvPr name="TextBox 16" id="16"/>
              <p:cNvSpPr txBox="true"/>
              <p:nvPr/>
            </p:nvSpPr>
            <p:spPr>
              <a:xfrm>
                <a:off x="0" y="-47625"/>
                <a:ext cx="878025" cy="173057"/>
              </a:xfrm>
              <a:prstGeom prst="rect">
                <a:avLst/>
              </a:prstGeom>
            </p:spPr>
            <p:txBody>
              <a:bodyPr anchor="ctr" rtlCol="false" tIns="50800" lIns="50800" bIns="50800" rIns="50800"/>
              <a:lstStyle/>
              <a:p>
                <a:pPr algn="ctr">
                  <a:lnSpc>
                    <a:spcPts val="2800"/>
                  </a:lnSpc>
                </a:pPr>
                <a:r>
                  <a:rPr lang="en-US" b="true" sz="2000">
                    <a:solidFill>
                      <a:srgbClr val="FFFFFF"/>
                    </a:solidFill>
                    <a:latin typeface="Canva Sans Bold"/>
                    <a:ea typeface="Canva Sans Bold"/>
                    <a:cs typeface="Canva Sans Bold"/>
                    <a:sym typeface="Canva Sans Bold"/>
                  </a:rPr>
                  <a:t>UN Security Council</a:t>
                </a:r>
              </a:p>
            </p:txBody>
          </p:sp>
        </p:grpSp>
        <p:grpSp>
          <p:nvGrpSpPr>
            <p:cNvPr name="Group 17" id="17"/>
            <p:cNvGrpSpPr/>
            <p:nvPr/>
          </p:nvGrpSpPr>
          <p:grpSpPr>
            <a:xfrm rot="0">
              <a:off x="1723518" y="3892551"/>
              <a:ext cx="4445000" cy="635000"/>
              <a:chOff x="0" y="0"/>
              <a:chExt cx="878025" cy="125432"/>
            </a:xfrm>
          </p:grpSpPr>
          <p:sp>
            <p:nvSpPr>
              <p:cNvPr name="Freeform 18" id="18"/>
              <p:cNvSpPr/>
              <p:nvPr/>
            </p:nvSpPr>
            <p:spPr>
              <a:xfrm flipH="false" flipV="false" rot="0">
                <a:off x="0" y="0"/>
                <a:ext cx="878025" cy="125432"/>
              </a:xfrm>
              <a:custGeom>
                <a:avLst/>
                <a:gdLst/>
                <a:ahLst/>
                <a:cxnLst/>
                <a:rect r="r" b="b" t="t" l="l"/>
                <a:pathLst>
                  <a:path h="125432" w="878025">
                    <a:moveTo>
                      <a:pt x="0" y="0"/>
                    </a:moveTo>
                    <a:lnTo>
                      <a:pt x="878025" y="0"/>
                    </a:lnTo>
                    <a:lnTo>
                      <a:pt x="878025" y="125432"/>
                    </a:lnTo>
                    <a:lnTo>
                      <a:pt x="0" y="125432"/>
                    </a:lnTo>
                    <a:close/>
                  </a:path>
                </a:pathLst>
              </a:custGeom>
              <a:solidFill>
                <a:srgbClr val="363371"/>
              </a:solidFill>
            </p:spPr>
          </p:sp>
          <p:sp>
            <p:nvSpPr>
              <p:cNvPr name="TextBox 19" id="19"/>
              <p:cNvSpPr txBox="true"/>
              <p:nvPr/>
            </p:nvSpPr>
            <p:spPr>
              <a:xfrm>
                <a:off x="0" y="-47625"/>
                <a:ext cx="878025" cy="173057"/>
              </a:xfrm>
              <a:prstGeom prst="rect">
                <a:avLst/>
              </a:prstGeom>
            </p:spPr>
            <p:txBody>
              <a:bodyPr anchor="ctr" rtlCol="false" tIns="50800" lIns="50800" bIns="50800" rIns="50800"/>
              <a:lstStyle/>
              <a:p>
                <a:pPr algn="ctr">
                  <a:lnSpc>
                    <a:spcPts val="2800"/>
                  </a:lnSpc>
                </a:pPr>
                <a:r>
                  <a:rPr lang="en-US" b="true" sz="2000">
                    <a:solidFill>
                      <a:srgbClr val="FFFFFF"/>
                    </a:solidFill>
                    <a:latin typeface="Canva Sans Bold"/>
                    <a:ea typeface="Canva Sans Bold"/>
                    <a:cs typeface="Canva Sans Bold"/>
                    <a:sym typeface="Canva Sans Bold"/>
                  </a:rPr>
                  <a:t>Peacekeepers</a:t>
                </a:r>
              </a:p>
            </p:txBody>
          </p:sp>
        </p:grpSp>
        <p:grpSp>
          <p:nvGrpSpPr>
            <p:cNvPr name="Group 20" id="20"/>
            <p:cNvGrpSpPr/>
            <p:nvPr/>
          </p:nvGrpSpPr>
          <p:grpSpPr>
            <a:xfrm rot="0">
              <a:off x="10820400" y="0"/>
              <a:ext cx="4445000" cy="1270000"/>
              <a:chOff x="0" y="0"/>
              <a:chExt cx="878025" cy="250864"/>
            </a:xfrm>
          </p:grpSpPr>
          <p:sp>
            <p:nvSpPr>
              <p:cNvPr name="Freeform 21" id="21"/>
              <p:cNvSpPr/>
              <p:nvPr/>
            </p:nvSpPr>
            <p:spPr>
              <a:xfrm flipH="false" flipV="false" rot="0">
                <a:off x="0" y="0"/>
                <a:ext cx="878025" cy="250864"/>
              </a:xfrm>
              <a:custGeom>
                <a:avLst/>
                <a:gdLst/>
                <a:ahLst/>
                <a:cxnLst/>
                <a:rect r="r" b="b" t="t" l="l"/>
                <a:pathLst>
                  <a:path h="250864" w="878025">
                    <a:moveTo>
                      <a:pt x="0" y="0"/>
                    </a:moveTo>
                    <a:lnTo>
                      <a:pt x="878025" y="0"/>
                    </a:lnTo>
                    <a:lnTo>
                      <a:pt x="878025" y="250864"/>
                    </a:lnTo>
                    <a:lnTo>
                      <a:pt x="0" y="250864"/>
                    </a:lnTo>
                    <a:close/>
                  </a:path>
                </a:pathLst>
              </a:custGeom>
              <a:solidFill>
                <a:srgbClr val="5B55C8"/>
              </a:solidFill>
            </p:spPr>
          </p:sp>
          <p:sp>
            <p:nvSpPr>
              <p:cNvPr name="TextBox 22" id="22"/>
              <p:cNvSpPr txBox="true"/>
              <p:nvPr/>
            </p:nvSpPr>
            <p:spPr>
              <a:xfrm>
                <a:off x="0" y="-47625"/>
                <a:ext cx="878025" cy="298489"/>
              </a:xfrm>
              <a:prstGeom prst="rect">
                <a:avLst/>
              </a:prstGeom>
            </p:spPr>
            <p:txBody>
              <a:bodyPr anchor="ctr" rtlCol="false" tIns="50800" lIns="50800" bIns="50800" rIns="50800"/>
              <a:lstStyle/>
              <a:p>
                <a:pPr algn="ctr">
                  <a:lnSpc>
                    <a:spcPts val="2800"/>
                  </a:lnSpc>
                </a:pPr>
                <a:r>
                  <a:rPr lang="en-US" b="true" sz="2000">
                    <a:solidFill>
                      <a:srgbClr val="FFFFFF"/>
                    </a:solidFill>
                    <a:latin typeface="Canva Sans Bold"/>
                    <a:ea typeface="Canva Sans Bold"/>
                    <a:cs typeface="Canva Sans Bold"/>
                    <a:sym typeface="Canva Sans Bold"/>
                  </a:rPr>
                  <a:t>The International Court of Justice</a:t>
                </a:r>
              </a:p>
            </p:txBody>
          </p:sp>
        </p:grpSp>
        <p:grpSp>
          <p:nvGrpSpPr>
            <p:cNvPr name="Group 23" id="23"/>
            <p:cNvGrpSpPr/>
            <p:nvPr/>
          </p:nvGrpSpPr>
          <p:grpSpPr>
            <a:xfrm rot="0">
              <a:off x="16230600" y="0"/>
              <a:ext cx="4445000" cy="1270000"/>
              <a:chOff x="0" y="0"/>
              <a:chExt cx="878025" cy="250864"/>
            </a:xfrm>
          </p:grpSpPr>
          <p:sp>
            <p:nvSpPr>
              <p:cNvPr name="Freeform 24" id="24"/>
              <p:cNvSpPr/>
              <p:nvPr/>
            </p:nvSpPr>
            <p:spPr>
              <a:xfrm flipH="false" flipV="false" rot="0">
                <a:off x="0" y="0"/>
                <a:ext cx="878025" cy="250864"/>
              </a:xfrm>
              <a:custGeom>
                <a:avLst/>
                <a:gdLst/>
                <a:ahLst/>
                <a:cxnLst/>
                <a:rect r="r" b="b" t="t" l="l"/>
                <a:pathLst>
                  <a:path h="250864" w="878025">
                    <a:moveTo>
                      <a:pt x="0" y="0"/>
                    </a:moveTo>
                    <a:lnTo>
                      <a:pt x="878025" y="0"/>
                    </a:lnTo>
                    <a:lnTo>
                      <a:pt x="878025" y="250864"/>
                    </a:lnTo>
                    <a:lnTo>
                      <a:pt x="0" y="250864"/>
                    </a:lnTo>
                    <a:close/>
                  </a:path>
                </a:pathLst>
              </a:custGeom>
              <a:solidFill>
                <a:srgbClr val="5B55C8"/>
              </a:solidFill>
            </p:spPr>
          </p:sp>
          <p:sp>
            <p:nvSpPr>
              <p:cNvPr name="TextBox 25" id="25"/>
              <p:cNvSpPr txBox="true"/>
              <p:nvPr/>
            </p:nvSpPr>
            <p:spPr>
              <a:xfrm>
                <a:off x="0" y="-47625"/>
                <a:ext cx="878025" cy="298489"/>
              </a:xfrm>
              <a:prstGeom prst="rect">
                <a:avLst/>
              </a:prstGeom>
            </p:spPr>
            <p:txBody>
              <a:bodyPr anchor="ctr" rtlCol="false" tIns="50800" lIns="50800" bIns="50800" rIns="50800"/>
              <a:lstStyle/>
              <a:p>
                <a:pPr algn="ctr">
                  <a:lnSpc>
                    <a:spcPts val="2800"/>
                  </a:lnSpc>
                </a:pPr>
                <a:r>
                  <a:rPr lang="en-US" b="true" sz="2000">
                    <a:solidFill>
                      <a:srgbClr val="FFFFFF"/>
                    </a:solidFill>
                    <a:latin typeface="Canva Sans Bold"/>
                    <a:ea typeface="Canva Sans Bold"/>
                    <a:cs typeface="Canva Sans Bold"/>
                    <a:sym typeface="Canva Sans Bold"/>
                  </a:rPr>
                  <a:t>The UN Office on Drugs and Crime</a:t>
                </a:r>
              </a:p>
            </p:txBody>
          </p:sp>
        </p:grpSp>
        <p:grpSp>
          <p:nvGrpSpPr>
            <p:cNvPr name="Group 26" id="26"/>
            <p:cNvGrpSpPr/>
            <p:nvPr/>
          </p:nvGrpSpPr>
          <p:grpSpPr>
            <a:xfrm rot="0">
              <a:off x="10820400" y="5949951"/>
              <a:ext cx="4445000" cy="1270000"/>
              <a:chOff x="0" y="0"/>
              <a:chExt cx="878025" cy="250864"/>
            </a:xfrm>
          </p:grpSpPr>
          <p:sp>
            <p:nvSpPr>
              <p:cNvPr name="Freeform 27" id="27"/>
              <p:cNvSpPr/>
              <p:nvPr/>
            </p:nvSpPr>
            <p:spPr>
              <a:xfrm flipH="false" flipV="false" rot="0">
                <a:off x="0" y="0"/>
                <a:ext cx="878025" cy="250864"/>
              </a:xfrm>
              <a:custGeom>
                <a:avLst/>
                <a:gdLst/>
                <a:ahLst/>
                <a:cxnLst/>
                <a:rect r="r" b="b" t="t" l="l"/>
                <a:pathLst>
                  <a:path h="250864" w="878025">
                    <a:moveTo>
                      <a:pt x="0" y="0"/>
                    </a:moveTo>
                    <a:lnTo>
                      <a:pt x="878025" y="0"/>
                    </a:lnTo>
                    <a:lnTo>
                      <a:pt x="878025" y="250864"/>
                    </a:lnTo>
                    <a:lnTo>
                      <a:pt x="0" y="250864"/>
                    </a:lnTo>
                    <a:close/>
                  </a:path>
                </a:pathLst>
              </a:custGeom>
              <a:solidFill>
                <a:srgbClr val="5B55C8"/>
              </a:solidFill>
            </p:spPr>
          </p:sp>
          <p:sp>
            <p:nvSpPr>
              <p:cNvPr name="TextBox 28" id="28"/>
              <p:cNvSpPr txBox="true"/>
              <p:nvPr/>
            </p:nvSpPr>
            <p:spPr>
              <a:xfrm>
                <a:off x="0" y="-47625"/>
                <a:ext cx="878025" cy="298489"/>
              </a:xfrm>
              <a:prstGeom prst="rect">
                <a:avLst/>
              </a:prstGeom>
            </p:spPr>
            <p:txBody>
              <a:bodyPr anchor="ctr" rtlCol="false" tIns="50800" lIns="50800" bIns="50800" rIns="50800"/>
              <a:lstStyle/>
              <a:p>
                <a:pPr algn="ctr">
                  <a:lnSpc>
                    <a:spcPts val="2800"/>
                  </a:lnSpc>
                </a:pPr>
                <a:r>
                  <a:rPr lang="en-US" b="true" sz="2000">
                    <a:solidFill>
                      <a:srgbClr val="FFFFFF"/>
                    </a:solidFill>
                    <a:latin typeface="Canva Sans Bold"/>
                    <a:ea typeface="Canva Sans Bold"/>
                    <a:cs typeface="Canva Sans Bold"/>
                    <a:sym typeface="Canva Sans Bold"/>
                  </a:rPr>
                  <a:t>Human Rights Council</a:t>
                </a:r>
              </a:p>
            </p:txBody>
          </p:sp>
        </p:grpSp>
        <p:grpSp>
          <p:nvGrpSpPr>
            <p:cNvPr name="Group 29" id="29"/>
            <p:cNvGrpSpPr/>
            <p:nvPr/>
          </p:nvGrpSpPr>
          <p:grpSpPr>
            <a:xfrm rot="0">
              <a:off x="0" y="7169151"/>
              <a:ext cx="1587500" cy="635000"/>
              <a:chOff x="0" y="0"/>
              <a:chExt cx="313580" cy="125432"/>
            </a:xfrm>
          </p:grpSpPr>
          <p:sp>
            <p:nvSpPr>
              <p:cNvPr name="Freeform 30" id="30"/>
              <p:cNvSpPr/>
              <p:nvPr/>
            </p:nvSpPr>
            <p:spPr>
              <a:xfrm flipH="false" flipV="false" rot="0">
                <a:off x="0" y="0"/>
                <a:ext cx="313580" cy="125432"/>
              </a:xfrm>
              <a:custGeom>
                <a:avLst/>
                <a:gdLst/>
                <a:ahLst/>
                <a:cxnLst/>
                <a:rect r="r" b="b" t="t" l="l"/>
                <a:pathLst>
                  <a:path h="125432" w="313580">
                    <a:moveTo>
                      <a:pt x="0" y="0"/>
                    </a:moveTo>
                    <a:lnTo>
                      <a:pt x="313580" y="0"/>
                    </a:lnTo>
                    <a:lnTo>
                      <a:pt x="313580" y="125432"/>
                    </a:lnTo>
                    <a:lnTo>
                      <a:pt x="0" y="125432"/>
                    </a:lnTo>
                    <a:close/>
                  </a:path>
                </a:pathLst>
              </a:custGeom>
              <a:solidFill>
                <a:srgbClr val="5B55C8"/>
              </a:solidFill>
            </p:spPr>
          </p:sp>
          <p:sp>
            <p:nvSpPr>
              <p:cNvPr name="TextBox 31" id="31"/>
              <p:cNvSpPr txBox="true"/>
              <p:nvPr/>
            </p:nvSpPr>
            <p:spPr>
              <a:xfrm>
                <a:off x="0" y="-47625"/>
                <a:ext cx="313580" cy="173057"/>
              </a:xfrm>
              <a:prstGeom prst="rect">
                <a:avLst/>
              </a:prstGeom>
            </p:spPr>
            <p:txBody>
              <a:bodyPr anchor="ctr" rtlCol="false" tIns="50800" lIns="50800" bIns="50800" rIns="50800"/>
              <a:lstStyle/>
              <a:p>
                <a:pPr algn="ctr">
                  <a:lnSpc>
                    <a:spcPts val="2800"/>
                  </a:lnSpc>
                </a:pPr>
                <a:r>
                  <a:rPr lang="en-US" b="true" sz="2000">
                    <a:solidFill>
                      <a:srgbClr val="FFFFFF"/>
                    </a:solidFill>
                    <a:latin typeface="Canva Sans Bold"/>
                    <a:ea typeface="Canva Sans Bold"/>
                    <a:cs typeface="Canva Sans Bold"/>
                    <a:sym typeface="Canva Sans Bold"/>
                  </a:rPr>
                  <a:t>WHO</a:t>
                </a:r>
              </a:p>
            </p:txBody>
          </p:sp>
        </p:grpSp>
        <p:grpSp>
          <p:nvGrpSpPr>
            <p:cNvPr name="Group 32" id="32"/>
            <p:cNvGrpSpPr/>
            <p:nvPr/>
          </p:nvGrpSpPr>
          <p:grpSpPr>
            <a:xfrm rot="0">
              <a:off x="2146300" y="7169151"/>
              <a:ext cx="1587500" cy="635000"/>
              <a:chOff x="0" y="0"/>
              <a:chExt cx="313580" cy="125432"/>
            </a:xfrm>
          </p:grpSpPr>
          <p:sp>
            <p:nvSpPr>
              <p:cNvPr name="Freeform 33" id="33"/>
              <p:cNvSpPr/>
              <p:nvPr/>
            </p:nvSpPr>
            <p:spPr>
              <a:xfrm flipH="false" flipV="false" rot="0">
                <a:off x="0" y="0"/>
                <a:ext cx="313580" cy="125432"/>
              </a:xfrm>
              <a:custGeom>
                <a:avLst/>
                <a:gdLst/>
                <a:ahLst/>
                <a:cxnLst/>
                <a:rect r="r" b="b" t="t" l="l"/>
                <a:pathLst>
                  <a:path h="125432" w="313580">
                    <a:moveTo>
                      <a:pt x="0" y="0"/>
                    </a:moveTo>
                    <a:lnTo>
                      <a:pt x="313580" y="0"/>
                    </a:lnTo>
                    <a:lnTo>
                      <a:pt x="313580" y="125432"/>
                    </a:lnTo>
                    <a:lnTo>
                      <a:pt x="0" y="125432"/>
                    </a:lnTo>
                    <a:close/>
                  </a:path>
                </a:pathLst>
              </a:custGeom>
              <a:solidFill>
                <a:srgbClr val="5B55C8"/>
              </a:solidFill>
            </p:spPr>
          </p:sp>
          <p:sp>
            <p:nvSpPr>
              <p:cNvPr name="TextBox 34" id="34"/>
              <p:cNvSpPr txBox="true"/>
              <p:nvPr/>
            </p:nvSpPr>
            <p:spPr>
              <a:xfrm>
                <a:off x="0" y="-47625"/>
                <a:ext cx="313580" cy="173057"/>
              </a:xfrm>
              <a:prstGeom prst="rect">
                <a:avLst/>
              </a:prstGeom>
            </p:spPr>
            <p:txBody>
              <a:bodyPr anchor="ctr" rtlCol="false" tIns="50800" lIns="50800" bIns="50800" rIns="50800"/>
              <a:lstStyle/>
              <a:p>
                <a:pPr algn="ctr">
                  <a:lnSpc>
                    <a:spcPts val="2800"/>
                  </a:lnSpc>
                </a:pPr>
                <a:r>
                  <a:rPr lang="en-US" b="true" sz="2000">
                    <a:solidFill>
                      <a:srgbClr val="FFFFFF"/>
                    </a:solidFill>
                    <a:latin typeface="Canva Sans Bold"/>
                    <a:ea typeface="Canva Sans Bold"/>
                    <a:cs typeface="Canva Sans Bold"/>
                    <a:sym typeface="Canva Sans Bold"/>
                  </a:rPr>
                  <a:t>UNESCO</a:t>
                </a:r>
              </a:p>
            </p:txBody>
          </p:sp>
        </p:grpSp>
        <p:grpSp>
          <p:nvGrpSpPr>
            <p:cNvPr name="Group 35" id="35"/>
            <p:cNvGrpSpPr/>
            <p:nvPr/>
          </p:nvGrpSpPr>
          <p:grpSpPr>
            <a:xfrm rot="0">
              <a:off x="4292600" y="7169151"/>
              <a:ext cx="1587500" cy="635000"/>
              <a:chOff x="0" y="0"/>
              <a:chExt cx="313580" cy="125432"/>
            </a:xfrm>
          </p:grpSpPr>
          <p:sp>
            <p:nvSpPr>
              <p:cNvPr name="Freeform 36" id="36"/>
              <p:cNvSpPr/>
              <p:nvPr/>
            </p:nvSpPr>
            <p:spPr>
              <a:xfrm flipH="false" flipV="false" rot="0">
                <a:off x="0" y="0"/>
                <a:ext cx="313580" cy="125432"/>
              </a:xfrm>
              <a:custGeom>
                <a:avLst/>
                <a:gdLst/>
                <a:ahLst/>
                <a:cxnLst/>
                <a:rect r="r" b="b" t="t" l="l"/>
                <a:pathLst>
                  <a:path h="125432" w="313580">
                    <a:moveTo>
                      <a:pt x="0" y="0"/>
                    </a:moveTo>
                    <a:lnTo>
                      <a:pt x="313580" y="0"/>
                    </a:lnTo>
                    <a:lnTo>
                      <a:pt x="313580" y="125432"/>
                    </a:lnTo>
                    <a:lnTo>
                      <a:pt x="0" y="125432"/>
                    </a:lnTo>
                    <a:close/>
                  </a:path>
                </a:pathLst>
              </a:custGeom>
              <a:solidFill>
                <a:srgbClr val="5B55C8"/>
              </a:solidFill>
            </p:spPr>
          </p:sp>
          <p:sp>
            <p:nvSpPr>
              <p:cNvPr name="TextBox 37" id="37"/>
              <p:cNvSpPr txBox="true"/>
              <p:nvPr/>
            </p:nvSpPr>
            <p:spPr>
              <a:xfrm>
                <a:off x="0" y="-47625"/>
                <a:ext cx="313580" cy="173057"/>
              </a:xfrm>
              <a:prstGeom prst="rect">
                <a:avLst/>
              </a:prstGeom>
            </p:spPr>
            <p:txBody>
              <a:bodyPr anchor="ctr" rtlCol="false" tIns="50800" lIns="50800" bIns="50800" rIns="50800"/>
              <a:lstStyle/>
              <a:p>
                <a:pPr algn="ctr">
                  <a:lnSpc>
                    <a:spcPts val="2800"/>
                  </a:lnSpc>
                </a:pPr>
                <a:r>
                  <a:rPr lang="en-US" b="true" sz="2000">
                    <a:solidFill>
                      <a:srgbClr val="FFFFFF"/>
                    </a:solidFill>
                    <a:latin typeface="Canva Sans Bold"/>
                    <a:ea typeface="Canva Sans Bold"/>
                    <a:cs typeface="Canva Sans Bold"/>
                    <a:sym typeface="Canva Sans Bold"/>
                  </a:rPr>
                  <a:t>ILO</a:t>
                </a:r>
              </a:p>
            </p:txBody>
          </p:sp>
        </p:grpSp>
        <p:grpSp>
          <p:nvGrpSpPr>
            <p:cNvPr name="Group 38" id="38"/>
            <p:cNvGrpSpPr/>
            <p:nvPr/>
          </p:nvGrpSpPr>
          <p:grpSpPr>
            <a:xfrm rot="0">
              <a:off x="6438900" y="7169151"/>
              <a:ext cx="1587500" cy="635000"/>
              <a:chOff x="0" y="0"/>
              <a:chExt cx="313580" cy="125432"/>
            </a:xfrm>
          </p:grpSpPr>
          <p:sp>
            <p:nvSpPr>
              <p:cNvPr name="Freeform 39" id="39"/>
              <p:cNvSpPr/>
              <p:nvPr/>
            </p:nvSpPr>
            <p:spPr>
              <a:xfrm flipH="false" flipV="false" rot="0">
                <a:off x="0" y="0"/>
                <a:ext cx="313580" cy="125432"/>
              </a:xfrm>
              <a:custGeom>
                <a:avLst/>
                <a:gdLst/>
                <a:ahLst/>
                <a:cxnLst/>
                <a:rect r="r" b="b" t="t" l="l"/>
                <a:pathLst>
                  <a:path h="125432" w="313580">
                    <a:moveTo>
                      <a:pt x="0" y="0"/>
                    </a:moveTo>
                    <a:lnTo>
                      <a:pt x="313580" y="0"/>
                    </a:lnTo>
                    <a:lnTo>
                      <a:pt x="313580" y="125432"/>
                    </a:lnTo>
                    <a:lnTo>
                      <a:pt x="0" y="125432"/>
                    </a:lnTo>
                    <a:close/>
                  </a:path>
                </a:pathLst>
              </a:custGeom>
              <a:solidFill>
                <a:srgbClr val="5B55C8"/>
              </a:solidFill>
            </p:spPr>
          </p:sp>
          <p:sp>
            <p:nvSpPr>
              <p:cNvPr name="TextBox 40" id="40"/>
              <p:cNvSpPr txBox="true"/>
              <p:nvPr/>
            </p:nvSpPr>
            <p:spPr>
              <a:xfrm>
                <a:off x="0" y="-47625"/>
                <a:ext cx="313580" cy="173057"/>
              </a:xfrm>
              <a:prstGeom prst="rect">
                <a:avLst/>
              </a:prstGeom>
            </p:spPr>
            <p:txBody>
              <a:bodyPr anchor="ctr" rtlCol="false" tIns="50800" lIns="50800" bIns="50800" rIns="50800"/>
              <a:lstStyle/>
              <a:p>
                <a:pPr algn="ctr">
                  <a:lnSpc>
                    <a:spcPts val="2800"/>
                  </a:lnSpc>
                </a:pPr>
                <a:r>
                  <a:rPr lang="en-US" b="true" sz="2000">
                    <a:solidFill>
                      <a:srgbClr val="FFFFFF"/>
                    </a:solidFill>
                    <a:latin typeface="Canva Sans Bold"/>
                    <a:ea typeface="Canva Sans Bold"/>
                    <a:cs typeface="Canva Sans Bold"/>
                    <a:sym typeface="Canva Sans Bold"/>
                  </a:rPr>
                  <a:t>IMF</a:t>
                </a:r>
              </a:p>
            </p:txBody>
          </p:sp>
        </p:grpSp>
        <p:sp>
          <p:nvSpPr>
            <p:cNvPr name="AutoShape 41" id="41"/>
            <p:cNvSpPr/>
            <p:nvPr/>
          </p:nvSpPr>
          <p:spPr>
            <a:xfrm>
              <a:off x="6168518" y="1365251"/>
              <a:ext cx="4238118" cy="2133600"/>
            </a:xfrm>
            <a:prstGeom prst="line">
              <a:avLst/>
            </a:prstGeom>
            <a:ln cap="flat" w="50800">
              <a:solidFill>
                <a:srgbClr val="7D14CF"/>
              </a:solidFill>
              <a:prstDash val="solid"/>
              <a:headEnd type="none" len="sm" w="sm"/>
              <a:tailEnd type="none" len="sm" w="sm"/>
            </a:ln>
          </p:spPr>
        </p:sp>
        <p:sp>
          <p:nvSpPr>
            <p:cNvPr name="AutoShape 42" id="42"/>
            <p:cNvSpPr/>
            <p:nvPr/>
          </p:nvSpPr>
          <p:spPr>
            <a:xfrm flipV="true">
              <a:off x="6168518" y="3498851"/>
              <a:ext cx="4238118" cy="2133600"/>
            </a:xfrm>
            <a:prstGeom prst="line">
              <a:avLst/>
            </a:prstGeom>
            <a:ln cap="flat" w="50800">
              <a:solidFill>
                <a:srgbClr val="7D14CF"/>
              </a:solidFill>
              <a:prstDash val="solid"/>
              <a:headEnd type="none" len="sm" w="sm"/>
              <a:tailEnd type="none" len="sm" w="sm"/>
            </a:ln>
          </p:spPr>
        </p:sp>
        <p:sp>
          <p:nvSpPr>
            <p:cNvPr name="AutoShape 43" id="43"/>
            <p:cNvSpPr/>
            <p:nvPr/>
          </p:nvSpPr>
          <p:spPr>
            <a:xfrm flipV="true">
              <a:off x="6168518" y="3498851"/>
              <a:ext cx="4238118" cy="711200"/>
            </a:xfrm>
            <a:prstGeom prst="line">
              <a:avLst/>
            </a:prstGeom>
            <a:ln cap="flat" w="50800">
              <a:solidFill>
                <a:srgbClr val="7D14CF"/>
              </a:solidFill>
              <a:prstDash val="solid"/>
              <a:headEnd type="none" len="sm" w="sm"/>
              <a:tailEnd type="none" len="sm" w="sm"/>
            </a:ln>
          </p:spPr>
        </p:sp>
        <p:sp>
          <p:nvSpPr>
            <p:cNvPr name="AutoShape 44" id="44"/>
            <p:cNvSpPr/>
            <p:nvPr/>
          </p:nvSpPr>
          <p:spPr>
            <a:xfrm>
              <a:off x="6168518" y="2787651"/>
              <a:ext cx="4238118" cy="711200"/>
            </a:xfrm>
            <a:prstGeom prst="line">
              <a:avLst/>
            </a:prstGeom>
            <a:ln cap="flat" w="50800">
              <a:solidFill>
                <a:srgbClr val="7D14CF"/>
              </a:solidFill>
              <a:prstDash val="solid"/>
              <a:headEnd type="none" len="sm" w="sm"/>
              <a:tailEnd type="none" len="sm" w="sm"/>
            </a:ln>
          </p:spPr>
        </p:sp>
        <p:grpSp>
          <p:nvGrpSpPr>
            <p:cNvPr name="Group 45" id="45"/>
            <p:cNvGrpSpPr/>
            <p:nvPr/>
          </p:nvGrpSpPr>
          <p:grpSpPr>
            <a:xfrm rot="0">
              <a:off x="8349237" y="1441451"/>
              <a:ext cx="4114800" cy="4114800"/>
              <a:chOff x="0" y="0"/>
              <a:chExt cx="812800" cy="812800"/>
            </a:xfrm>
          </p:grpSpPr>
          <p:sp>
            <p:nvSpPr>
              <p:cNvPr name="Freeform 46" id="46"/>
              <p:cNvSpPr/>
              <p:nvPr/>
            </p:nvSpPr>
            <p:spPr>
              <a:xfrm flipH="false" flipV="false" rot="0">
                <a:off x="0" y="0"/>
                <a:ext cx="812800" cy="812800"/>
              </a:xfrm>
              <a:custGeom>
                <a:avLst/>
                <a:gdLst/>
                <a:ahLst/>
                <a:cxnLst/>
                <a:rect r="r" b="b" t="t" l="l"/>
                <a:pathLst>
                  <a:path h="812800" w="812800">
                    <a:moveTo>
                      <a:pt x="0" y="0"/>
                    </a:moveTo>
                    <a:lnTo>
                      <a:pt x="812800" y="0"/>
                    </a:lnTo>
                    <a:lnTo>
                      <a:pt x="812800" y="812800"/>
                    </a:lnTo>
                    <a:lnTo>
                      <a:pt x="0" y="812800"/>
                    </a:lnTo>
                    <a:close/>
                  </a:path>
                </a:pathLst>
              </a:custGeom>
              <a:solidFill>
                <a:srgbClr val="363371"/>
              </a:solidFill>
            </p:spPr>
          </p:sp>
          <p:sp>
            <p:nvSpPr>
              <p:cNvPr name="TextBox 47" id="47"/>
              <p:cNvSpPr txBox="true"/>
              <p:nvPr/>
            </p:nvSpPr>
            <p:spPr>
              <a:xfrm>
                <a:off x="0" y="-47625"/>
                <a:ext cx="812800" cy="860425"/>
              </a:xfrm>
              <a:prstGeom prst="rect">
                <a:avLst/>
              </a:prstGeom>
            </p:spPr>
            <p:txBody>
              <a:bodyPr anchor="ctr" rtlCol="false" tIns="50800" lIns="50800" bIns="50800" rIns="50800"/>
              <a:lstStyle/>
              <a:p>
                <a:pPr algn="ctr">
                  <a:lnSpc>
                    <a:spcPts val="2800"/>
                  </a:lnSpc>
                </a:pPr>
                <a:r>
                  <a:rPr lang="en-US" b="true" sz="2000">
                    <a:solidFill>
                      <a:srgbClr val="FFFFFF"/>
                    </a:solidFill>
                    <a:latin typeface="Canva Sans Bold"/>
                    <a:ea typeface="Canva Sans Bold"/>
                    <a:cs typeface="Canva Sans Bold"/>
                    <a:sym typeface="Canva Sans Bold"/>
                  </a:rPr>
                  <a:t>How does the UN Promote International Co-operation?</a:t>
                </a:r>
              </a:p>
            </p:txBody>
          </p:sp>
        </p:grpSp>
        <p:sp>
          <p:nvSpPr>
            <p:cNvPr name="AutoShape 48" id="48"/>
            <p:cNvSpPr/>
            <p:nvPr/>
          </p:nvSpPr>
          <p:spPr>
            <a:xfrm>
              <a:off x="12464037" y="3498851"/>
              <a:ext cx="2365882" cy="0"/>
            </a:xfrm>
            <a:prstGeom prst="line">
              <a:avLst/>
            </a:prstGeom>
            <a:ln cap="flat" w="50800">
              <a:solidFill>
                <a:srgbClr val="7D14CF"/>
              </a:solidFill>
              <a:prstDash val="solid"/>
              <a:headEnd type="none" len="sm" w="sm"/>
              <a:tailEnd type="none" len="sm" w="sm"/>
            </a:ln>
          </p:spPr>
        </p:sp>
        <p:sp>
          <p:nvSpPr>
            <p:cNvPr name="AutoShape 49" id="49"/>
            <p:cNvSpPr/>
            <p:nvPr/>
          </p:nvSpPr>
          <p:spPr>
            <a:xfrm flipV="true">
              <a:off x="13042900" y="3498851"/>
              <a:ext cx="4009518" cy="2451100"/>
            </a:xfrm>
            <a:prstGeom prst="line">
              <a:avLst/>
            </a:prstGeom>
            <a:ln cap="flat" w="50800">
              <a:solidFill>
                <a:srgbClr val="7D14CF"/>
              </a:solidFill>
              <a:prstDash val="solid"/>
              <a:headEnd type="none" len="sm" w="sm"/>
              <a:tailEnd type="none" len="sm" w="sm"/>
            </a:ln>
          </p:spPr>
        </p:sp>
        <p:sp>
          <p:nvSpPr>
            <p:cNvPr name="AutoShape 50" id="50"/>
            <p:cNvSpPr/>
            <p:nvPr/>
          </p:nvSpPr>
          <p:spPr>
            <a:xfrm>
              <a:off x="13042900" y="1270000"/>
              <a:ext cx="4009518" cy="2228851"/>
            </a:xfrm>
            <a:prstGeom prst="line">
              <a:avLst/>
            </a:prstGeom>
            <a:ln cap="flat" w="50800">
              <a:solidFill>
                <a:srgbClr val="7D14CF"/>
              </a:solidFill>
              <a:prstDash val="solid"/>
              <a:headEnd type="none" len="sm" w="sm"/>
              <a:tailEnd type="none" len="sm" w="sm"/>
            </a:ln>
          </p:spPr>
        </p:sp>
        <p:sp>
          <p:nvSpPr>
            <p:cNvPr name="AutoShape 51" id="51"/>
            <p:cNvSpPr/>
            <p:nvPr/>
          </p:nvSpPr>
          <p:spPr>
            <a:xfrm>
              <a:off x="17052418" y="3498851"/>
              <a:ext cx="1400682" cy="3234151"/>
            </a:xfrm>
            <a:prstGeom prst="line">
              <a:avLst/>
            </a:prstGeom>
            <a:ln cap="flat" w="50800">
              <a:solidFill>
                <a:srgbClr val="7D14CF"/>
              </a:solidFill>
              <a:prstDash val="solid"/>
              <a:headEnd type="none" len="sm" w="sm"/>
              <a:tailEnd type="none" len="sm" w="sm"/>
            </a:ln>
          </p:spPr>
        </p:sp>
        <p:grpSp>
          <p:nvGrpSpPr>
            <p:cNvPr name="Group 52" id="52"/>
            <p:cNvGrpSpPr/>
            <p:nvPr/>
          </p:nvGrpSpPr>
          <p:grpSpPr>
            <a:xfrm rot="0">
              <a:off x="16230600" y="5949951"/>
              <a:ext cx="4445000" cy="1566102"/>
              <a:chOff x="0" y="0"/>
              <a:chExt cx="878025" cy="309353"/>
            </a:xfrm>
          </p:grpSpPr>
          <p:sp>
            <p:nvSpPr>
              <p:cNvPr name="Freeform 53" id="53"/>
              <p:cNvSpPr/>
              <p:nvPr/>
            </p:nvSpPr>
            <p:spPr>
              <a:xfrm flipH="false" flipV="false" rot="0">
                <a:off x="0" y="0"/>
                <a:ext cx="878025" cy="309353"/>
              </a:xfrm>
              <a:custGeom>
                <a:avLst/>
                <a:gdLst/>
                <a:ahLst/>
                <a:cxnLst/>
                <a:rect r="r" b="b" t="t" l="l"/>
                <a:pathLst>
                  <a:path h="309353" w="878025">
                    <a:moveTo>
                      <a:pt x="0" y="0"/>
                    </a:moveTo>
                    <a:lnTo>
                      <a:pt x="878025" y="0"/>
                    </a:lnTo>
                    <a:lnTo>
                      <a:pt x="878025" y="309353"/>
                    </a:lnTo>
                    <a:lnTo>
                      <a:pt x="0" y="309353"/>
                    </a:lnTo>
                    <a:close/>
                  </a:path>
                </a:pathLst>
              </a:custGeom>
              <a:solidFill>
                <a:srgbClr val="5B55C8"/>
              </a:solidFill>
            </p:spPr>
          </p:sp>
          <p:sp>
            <p:nvSpPr>
              <p:cNvPr name="TextBox 54" id="54"/>
              <p:cNvSpPr txBox="true"/>
              <p:nvPr/>
            </p:nvSpPr>
            <p:spPr>
              <a:xfrm>
                <a:off x="0" y="-47625"/>
                <a:ext cx="878025" cy="356978"/>
              </a:xfrm>
              <a:prstGeom prst="rect">
                <a:avLst/>
              </a:prstGeom>
            </p:spPr>
            <p:txBody>
              <a:bodyPr anchor="ctr" rtlCol="false" tIns="50800" lIns="50800" bIns="50800" rIns="50800"/>
              <a:lstStyle/>
              <a:p>
                <a:pPr algn="ctr">
                  <a:lnSpc>
                    <a:spcPts val="2800"/>
                  </a:lnSpc>
                </a:pPr>
                <a:r>
                  <a:rPr lang="en-US" b="true" sz="2000">
                    <a:solidFill>
                      <a:srgbClr val="FFFFFF"/>
                    </a:solidFill>
                    <a:latin typeface="Canva Sans Bold"/>
                    <a:ea typeface="Canva Sans Bold"/>
                    <a:cs typeface="Canva Sans Bold"/>
                    <a:sym typeface="Canva Sans Bold"/>
                  </a:rPr>
                  <a:t>United Nations International Children's Emergency Fund</a:t>
                </a:r>
              </a:p>
            </p:txBody>
          </p:sp>
        </p:grpSp>
        <p:sp>
          <p:nvSpPr>
            <p:cNvPr name="AutoShape 55" id="55"/>
            <p:cNvSpPr/>
            <p:nvPr/>
          </p:nvSpPr>
          <p:spPr>
            <a:xfrm flipH="true">
              <a:off x="17052418" y="1270000"/>
              <a:ext cx="1400682" cy="2228851"/>
            </a:xfrm>
            <a:prstGeom prst="line">
              <a:avLst/>
            </a:prstGeom>
            <a:ln cap="flat" w="50800">
              <a:solidFill>
                <a:srgbClr val="7D14CF"/>
              </a:solidFill>
              <a:prstDash val="solid"/>
              <a:headEnd type="none" len="sm" w="sm"/>
              <a:tailEnd type="none" len="sm" w="sm"/>
            </a:ln>
          </p:spPr>
        </p:sp>
        <p:grpSp>
          <p:nvGrpSpPr>
            <p:cNvPr name="Group 56" id="56"/>
            <p:cNvGrpSpPr/>
            <p:nvPr/>
          </p:nvGrpSpPr>
          <p:grpSpPr>
            <a:xfrm rot="0">
              <a:off x="14829918" y="2546351"/>
              <a:ext cx="4445000" cy="1905000"/>
              <a:chOff x="0" y="0"/>
              <a:chExt cx="856886" cy="367237"/>
            </a:xfrm>
          </p:grpSpPr>
          <p:sp>
            <p:nvSpPr>
              <p:cNvPr name="Freeform 57" id="57"/>
              <p:cNvSpPr/>
              <p:nvPr/>
            </p:nvSpPr>
            <p:spPr>
              <a:xfrm flipH="false" flipV="false" rot="0">
                <a:off x="0" y="0"/>
                <a:ext cx="856886" cy="367237"/>
              </a:xfrm>
              <a:custGeom>
                <a:avLst/>
                <a:gdLst/>
                <a:ahLst/>
                <a:cxnLst/>
                <a:rect r="r" b="b" t="t" l="l"/>
                <a:pathLst>
                  <a:path h="367237" w="856886">
                    <a:moveTo>
                      <a:pt x="0" y="0"/>
                    </a:moveTo>
                    <a:lnTo>
                      <a:pt x="856886" y="0"/>
                    </a:lnTo>
                    <a:lnTo>
                      <a:pt x="856886" y="367237"/>
                    </a:lnTo>
                    <a:lnTo>
                      <a:pt x="0" y="367237"/>
                    </a:lnTo>
                    <a:close/>
                  </a:path>
                </a:pathLst>
              </a:custGeom>
              <a:solidFill>
                <a:srgbClr val="363371"/>
              </a:solidFill>
            </p:spPr>
          </p:sp>
          <p:sp>
            <p:nvSpPr>
              <p:cNvPr name="TextBox 58" id="58"/>
              <p:cNvSpPr txBox="true"/>
              <p:nvPr/>
            </p:nvSpPr>
            <p:spPr>
              <a:xfrm>
                <a:off x="0" y="-47625"/>
                <a:ext cx="856886" cy="414862"/>
              </a:xfrm>
              <a:prstGeom prst="rect">
                <a:avLst/>
              </a:prstGeom>
            </p:spPr>
            <p:txBody>
              <a:bodyPr anchor="ctr" rtlCol="false" tIns="50800" lIns="50800" bIns="50800" rIns="50800"/>
              <a:lstStyle/>
              <a:p>
                <a:pPr algn="ctr">
                  <a:lnSpc>
                    <a:spcPts val="2800"/>
                  </a:lnSpc>
                </a:pPr>
                <a:r>
                  <a:rPr lang="en-US" b="true" sz="2000">
                    <a:solidFill>
                      <a:srgbClr val="FFFFFF"/>
                    </a:solidFill>
                    <a:latin typeface="Canva Sans Bold"/>
                    <a:ea typeface="Canva Sans Bold"/>
                    <a:cs typeface="Canva Sans Bold"/>
                    <a:sym typeface="Canva Sans Bold"/>
                  </a:rPr>
                  <a:t>Other ways the UN promotes international co-operation:</a:t>
                </a:r>
              </a:p>
            </p:txBody>
          </p:sp>
        </p:grpSp>
        <p:sp>
          <p:nvSpPr>
            <p:cNvPr name="AutoShape 59" id="59"/>
            <p:cNvSpPr/>
            <p:nvPr/>
          </p:nvSpPr>
          <p:spPr>
            <a:xfrm flipV="true">
              <a:off x="793750" y="5632451"/>
              <a:ext cx="2834768" cy="1536700"/>
            </a:xfrm>
            <a:prstGeom prst="line">
              <a:avLst/>
            </a:prstGeom>
            <a:ln cap="flat" w="50800">
              <a:solidFill>
                <a:srgbClr val="7D14CF"/>
              </a:solidFill>
              <a:prstDash val="solid"/>
              <a:headEnd type="none" len="sm" w="sm"/>
              <a:tailEnd type="none" len="sm" w="sm"/>
            </a:ln>
          </p:spPr>
        </p:sp>
        <p:sp>
          <p:nvSpPr>
            <p:cNvPr name="AutoShape 60" id="60"/>
            <p:cNvSpPr/>
            <p:nvPr/>
          </p:nvSpPr>
          <p:spPr>
            <a:xfrm flipV="true">
              <a:off x="2940050" y="5632451"/>
              <a:ext cx="688468" cy="1536700"/>
            </a:xfrm>
            <a:prstGeom prst="line">
              <a:avLst/>
            </a:prstGeom>
            <a:ln cap="flat" w="50800">
              <a:solidFill>
                <a:srgbClr val="7D14CF"/>
              </a:solidFill>
              <a:prstDash val="solid"/>
              <a:headEnd type="none" len="sm" w="sm"/>
              <a:tailEnd type="none" len="sm" w="sm"/>
            </a:ln>
          </p:spPr>
        </p:sp>
        <p:sp>
          <p:nvSpPr>
            <p:cNvPr name="AutoShape 61" id="61"/>
            <p:cNvSpPr/>
            <p:nvPr/>
          </p:nvSpPr>
          <p:spPr>
            <a:xfrm flipH="true" flipV="true">
              <a:off x="3628518" y="5949951"/>
              <a:ext cx="1457832" cy="1219200"/>
            </a:xfrm>
            <a:prstGeom prst="line">
              <a:avLst/>
            </a:prstGeom>
            <a:ln cap="flat" w="50800">
              <a:solidFill>
                <a:srgbClr val="7D14CF"/>
              </a:solidFill>
              <a:prstDash val="solid"/>
              <a:headEnd type="none" len="sm" w="sm"/>
              <a:tailEnd type="none" len="sm" w="sm"/>
            </a:ln>
          </p:spPr>
        </p:sp>
        <p:sp>
          <p:nvSpPr>
            <p:cNvPr name="AutoShape 62" id="62"/>
            <p:cNvSpPr/>
            <p:nvPr/>
          </p:nvSpPr>
          <p:spPr>
            <a:xfrm flipH="true" flipV="true">
              <a:off x="3628518" y="5632451"/>
              <a:ext cx="3604132" cy="1536700"/>
            </a:xfrm>
            <a:prstGeom prst="line">
              <a:avLst/>
            </a:prstGeom>
            <a:ln cap="flat" w="50800">
              <a:solidFill>
                <a:srgbClr val="7D14CF"/>
              </a:solidFill>
              <a:prstDash val="solid"/>
              <a:headEnd type="none" len="sm" w="sm"/>
              <a:tailEnd type="none" len="sm" w="sm"/>
            </a:ln>
          </p:spPr>
        </p:sp>
        <p:grpSp>
          <p:nvGrpSpPr>
            <p:cNvPr name="Group 63" id="63"/>
            <p:cNvGrpSpPr/>
            <p:nvPr/>
          </p:nvGrpSpPr>
          <p:grpSpPr>
            <a:xfrm rot="0">
              <a:off x="1088518" y="5314951"/>
              <a:ext cx="5080000" cy="635000"/>
              <a:chOff x="0" y="0"/>
              <a:chExt cx="1003457" cy="125432"/>
            </a:xfrm>
          </p:grpSpPr>
          <p:sp>
            <p:nvSpPr>
              <p:cNvPr name="Freeform 64" id="64"/>
              <p:cNvSpPr/>
              <p:nvPr/>
            </p:nvSpPr>
            <p:spPr>
              <a:xfrm flipH="false" flipV="false" rot="0">
                <a:off x="0" y="0"/>
                <a:ext cx="1003457" cy="125432"/>
              </a:xfrm>
              <a:custGeom>
                <a:avLst/>
                <a:gdLst/>
                <a:ahLst/>
                <a:cxnLst/>
                <a:rect r="r" b="b" t="t" l="l"/>
                <a:pathLst>
                  <a:path h="125432" w="1003457">
                    <a:moveTo>
                      <a:pt x="0" y="0"/>
                    </a:moveTo>
                    <a:lnTo>
                      <a:pt x="1003457" y="0"/>
                    </a:lnTo>
                    <a:lnTo>
                      <a:pt x="1003457" y="125432"/>
                    </a:lnTo>
                    <a:lnTo>
                      <a:pt x="0" y="125432"/>
                    </a:lnTo>
                    <a:close/>
                  </a:path>
                </a:pathLst>
              </a:custGeom>
              <a:solidFill>
                <a:srgbClr val="363371"/>
              </a:solidFill>
            </p:spPr>
          </p:sp>
          <p:sp>
            <p:nvSpPr>
              <p:cNvPr name="TextBox 65" id="65"/>
              <p:cNvSpPr txBox="true"/>
              <p:nvPr/>
            </p:nvSpPr>
            <p:spPr>
              <a:xfrm>
                <a:off x="0" y="-47625"/>
                <a:ext cx="1003457" cy="173057"/>
              </a:xfrm>
              <a:prstGeom prst="rect">
                <a:avLst/>
              </a:prstGeom>
            </p:spPr>
            <p:txBody>
              <a:bodyPr anchor="ctr" rtlCol="false" tIns="50800" lIns="50800" bIns="50800" rIns="50800"/>
              <a:lstStyle/>
              <a:p>
                <a:pPr algn="ctr">
                  <a:lnSpc>
                    <a:spcPts val="2800"/>
                  </a:lnSpc>
                </a:pPr>
                <a:r>
                  <a:rPr lang="en-US" b="true" sz="2000">
                    <a:solidFill>
                      <a:srgbClr val="FFFFFF"/>
                    </a:solidFill>
                    <a:latin typeface="Canva Sans Bold"/>
                    <a:ea typeface="Canva Sans Bold"/>
                    <a:cs typeface="Canva Sans Bold"/>
                    <a:sym typeface="Canva Sans Bold"/>
                  </a:rPr>
                  <a:t>Economic and Social Council</a:t>
                </a:r>
              </a:p>
            </p:txBody>
          </p:sp>
        </p:grpSp>
      </p:grpSp>
      <p:sp>
        <p:nvSpPr>
          <p:cNvPr name="TextBox 66" id="66"/>
          <p:cNvSpPr txBox="true"/>
          <p:nvPr/>
        </p:nvSpPr>
        <p:spPr>
          <a:xfrm rot="0">
            <a:off x="1028700" y="9811386"/>
            <a:ext cx="12293356" cy="344804"/>
          </a:xfrm>
          <a:prstGeom prst="rect">
            <a:avLst/>
          </a:prstGeom>
        </p:spPr>
        <p:txBody>
          <a:bodyPr anchor="t" rtlCol="false" tIns="0" lIns="0" bIns="0" rIns="0">
            <a:spAutoFit/>
          </a:bodyPr>
          <a:lstStyle/>
          <a:p>
            <a:pPr algn="l">
              <a:lnSpc>
                <a:spcPts val="2520"/>
              </a:lnSpc>
            </a:pPr>
            <a:r>
              <a:rPr lang="en-US" sz="1800">
                <a:solidFill>
                  <a:srgbClr val="000000"/>
                </a:solidFill>
                <a:latin typeface="Arial"/>
                <a:ea typeface="Arial"/>
                <a:cs typeface="Arial"/>
                <a:sym typeface="Arial"/>
              </a:rPr>
              <a:t>Diagram taken from Making History, 2nd Edition by </a:t>
            </a:r>
            <a:r>
              <a:rPr lang="en-US" sz="1800" u="sng">
                <a:solidFill>
                  <a:srgbClr val="000000"/>
                </a:solidFill>
                <a:latin typeface="Arial"/>
                <a:ea typeface="Arial"/>
                <a:cs typeface="Arial"/>
                <a:sym typeface="Arial"/>
                <a:hlinkClick r:id="rId2" tooltip="https://twitter.com/MsStacyS"/>
              </a:rPr>
              <a:t>Stacy Stout</a:t>
            </a:r>
            <a:r>
              <a:rPr lang="en-US" sz="1800">
                <a:solidFill>
                  <a:srgbClr val="000000"/>
                </a:solidFill>
                <a:latin typeface="Arial"/>
                <a:ea typeface="Arial"/>
                <a:cs typeface="Arial"/>
                <a:sym typeface="Arial"/>
              </a:rPr>
              <a:t> and </a:t>
            </a:r>
            <a:r>
              <a:rPr lang="en-US" sz="1800" u="sng">
                <a:solidFill>
                  <a:srgbClr val="000000"/>
                </a:solidFill>
                <a:latin typeface="Arial"/>
                <a:ea typeface="Arial"/>
                <a:cs typeface="Arial"/>
                <a:sym typeface="Arial"/>
                <a:hlinkClick r:id="rId3" tooltip="https://twitter.com/histforall"/>
              </a:rPr>
              <a:t>Dermot Lucey</a:t>
            </a:r>
            <a:r>
              <a:rPr lang="en-US" sz="1800">
                <a:solidFill>
                  <a:srgbClr val="000000"/>
                </a:solidFill>
                <a:latin typeface="Arial"/>
                <a:ea typeface="Arial"/>
                <a:cs typeface="Arial"/>
                <a:sym typeface="Arial"/>
              </a:rPr>
              <a:t> (</a:t>
            </a:r>
            <a:r>
              <a:rPr lang="en-US" sz="1800" u="sng">
                <a:solidFill>
                  <a:srgbClr val="000000"/>
                </a:solidFill>
                <a:latin typeface="Arial"/>
                <a:ea typeface="Arial"/>
                <a:cs typeface="Arial"/>
                <a:sym typeface="Arial"/>
                <a:hlinkClick r:id="rId4" tooltip="https://www.gilleducation.ie/"/>
              </a:rPr>
              <a:t>Gill Education</a:t>
            </a:r>
            <a:r>
              <a:rPr lang="en-US" sz="1800">
                <a:solidFill>
                  <a:srgbClr val="000000"/>
                </a:solidFill>
                <a:latin typeface="Arial"/>
                <a:ea typeface="Arial"/>
                <a:cs typeface="Arial"/>
                <a:sym typeface="Arial"/>
              </a:rPr>
              <a:t>)</a:t>
            </a:r>
          </a:p>
        </p:txBody>
      </p:sp>
      <p:grpSp>
        <p:nvGrpSpPr>
          <p:cNvPr name="Group 67" id="67"/>
          <p:cNvGrpSpPr/>
          <p:nvPr/>
        </p:nvGrpSpPr>
        <p:grpSpPr>
          <a:xfrm rot="0">
            <a:off x="11383909" y="9756776"/>
            <a:ext cx="5555351" cy="530224"/>
            <a:chOff x="0" y="0"/>
            <a:chExt cx="7407135" cy="706965"/>
          </a:xfrm>
        </p:grpSpPr>
        <p:sp>
          <p:nvSpPr>
            <p:cNvPr name="Freeform 68" id="68"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69" id="69"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70" id="70"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71" id="71"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72" id="72"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sp>
          <p:nvSpPr>
            <p:cNvPr name="TextBox 73" id="73"/>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363371"/>
                  </a:solidFill>
                  <a:latin typeface="Arial"/>
                  <a:ea typeface="Arial"/>
                  <a:cs typeface="Arial"/>
                  <a:sym typeface="Arial"/>
                </a:rPr>
                <a:t>@MsDoorley</a:t>
              </a:r>
            </a:p>
          </p:txBody>
        </p:sp>
      </p:gr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sp>
        <p:nvSpPr>
          <p:cNvPr name="Freeform 6" id="6"/>
          <p:cNvSpPr/>
          <p:nvPr/>
        </p:nvSpPr>
        <p:spPr>
          <a:xfrm flipH="false" flipV="false" rot="0">
            <a:off x="9520631" y="2363630"/>
            <a:ext cx="6936438" cy="5559740"/>
          </a:xfrm>
          <a:custGeom>
            <a:avLst/>
            <a:gdLst/>
            <a:ahLst/>
            <a:cxnLst/>
            <a:rect r="r" b="b" t="t" l="l"/>
            <a:pathLst>
              <a:path h="5559740" w="6936438">
                <a:moveTo>
                  <a:pt x="0" y="0"/>
                </a:moveTo>
                <a:lnTo>
                  <a:pt x="6936438" y="0"/>
                </a:lnTo>
                <a:lnTo>
                  <a:pt x="6936438" y="5559740"/>
                </a:lnTo>
                <a:lnTo>
                  <a:pt x="0" y="5559740"/>
                </a:lnTo>
                <a:lnTo>
                  <a:pt x="0" y="0"/>
                </a:lnTo>
                <a:close/>
              </a:path>
            </a:pathLst>
          </a:custGeom>
          <a:blipFill>
            <a:blip r:embed="rId2"/>
            <a:stretch>
              <a:fillRect l="0" t="0" r="0" b="0"/>
            </a:stretch>
          </a:blipFill>
        </p:spPr>
      </p:sp>
      <p:sp>
        <p:nvSpPr>
          <p:cNvPr name="TextBox 7" id="7"/>
          <p:cNvSpPr txBox="true"/>
          <p:nvPr/>
        </p:nvSpPr>
        <p:spPr>
          <a:xfrm rot="0">
            <a:off x="1028700" y="1892300"/>
            <a:ext cx="8491931" cy="5381625"/>
          </a:xfrm>
          <a:prstGeom prst="rect">
            <a:avLst/>
          </a:prstGeom>
        </p:spPr>
        <p:txBody>
          <a:bodyPr anchor="t" rtlCol="false" tIns="0" lIns="0" bIns="0" rIns="0">
            <a:spAutoFit/>
          </a:bodyPr>
          <a:lstStyle/>
          <a:p>
            <a:pPr algn="just">
              <a:lnSpc>
                <a:spcPts val="4200"/>
              </a:lnSpc>
            </a:pPr>
            <a:r>
              <a:rPr lang="en-US" sz="3000" b="true">
                <a:solidFill>
                  <a:srgbClr val="000000"/>
                </a:solidFill>
                <a:latin typeface="Arial Bold"/>
                <a:ea typeface="Arial Bold"/>
                <a:cs typeface="Arial Bold"/>
                <a:sym typeface="Arial Bold"/>
              </a:rPr>
              <a:t>The General Assembly</a:t>
            </a:r>
            <a:r>
              <a:rPr lang="en-US" sz="3000">
                <a:solidFill>
                  <a:srgbClr val="000000"/>
                </a:solidFill>
                <a:latin typeface="Arial"/>
                <a:ea typeface="Arial"/>
                <a:cs typeface="Arial"/>
                <a:sym typeface="Arial"/>
              </a:rPr>
              <a:t> is the main body of the United Nations. It is made up of all 193 Member States. They discuss, debate and make recommendations on international issues such as peace, security, human rights and international law. </a:t>
            </a:r>
          </a:p>
          <a:p>
            <a:pPr algn="just" marL="647702" indent="-323851" lvl="1">
              <a:lnSpc>
                <a:spcPts val="4200"/>
              </a:lnSpc>
              <a:buFont typeface="Arial"/>
              <a:buChar char="•"/>
            </a:pPr>
            <a:r>
              <a:rPr lang="en-US" sz="3000">
                <a:solidFill>
                  <a:srgbClr val="000000"/>
                </a:solidFill>
                <a:latin typeface="Arial"/>
                <a:ea typeface="Arial"/>
                <a:cs typeface="Arial"/>
                <a:sym typeface="Arial"/>
              </a:rPr>
              <a:t>Each Member State has one vote in the Assembly. </a:t>
            </a:r>
          </a:p>
          <a:p>
            <a:pPr algn="just" marL="647702" indent="-323851" lvl="1">
              <a:lnSpc>
                <a:spcPts val="4200"/>
              </a:lnSpc>
              <a:buFont typeface="Arial"/>
              <a:buChar char="•"/>
            </a:pPr>
            <a:r>
              <a:rPr lang="en-US" sz="3000">
                <a:solidFill>
                  <a:srgbClr val="000000"/>
                </a:solidFill>
                <a:latin typeface="Arial"/>
                <a:ea typeface="Arial"/>
                <a:cs typeface="Arial"/>
                <a:sym typeface="Arial"/>
              </a:rPr>
              <a:t>Decisions on important issues requite two-thirds majority. </a:t>
            </a:r>
          </a:p>
        </p:txBody>
      </p:sp>
      <p:sp>
        <p:nvSpPr>
          <p:cNvPr name="TextBox 8" id="8"/>
          <p:cNvSpPr txBox="true"/>
          <p:nvPr/>
        </p:nvSpPr>
        <p:spPr>
          <a:xfrm rot="5400000">
            <a:off x="12498388" y="4760912"/>
            <a:ext cx="102870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Thirty-Five: The United Nations</a:t>
            </a:r>
          </a:p>
        </p:txBody>
      </p:sp>
      <p:sp>
        <p:nvSpPr>
          <p:cNvPr name="TextBox 9" id="9"/>
          <p:cNvSpPr txBox="true"/>
          <p:nvPr/>
        </p:nvSpPr>
        <p:spPr>
          <a:xfrm rot="0">
            <a:off x="1028700" y="828675"/>
            <a:ext cx="15609955" cy="958850"/>
          </a:xfrm>
          <a:prstGeom prst="rect">
            <a:avLst/>
          </a:prstGeom>
        </p:spPr>
        <p:txBody>
          <a:bodyPr anchor="t" rtlCol="false" tIns="0" lIns="0" bIns="0" rIns="0">
            <a:spAutoFit/>
          </a:bodyPr>
          <a:lstStyle/>
          <a:p>
            <a:pPr algn="l">
              <a:lnSpc>
                <a:spcPts val="7000"/>
              </a:lnSpc>
            </a:pPr>
            <a:r>
              <a:rPr lang="en-US" sz="5000" b="true">
                <a:solidFill>
                  <a:srgbClr val="363371"/>
                </a:solidFill>
                <a:latin typeface="Arial Bold"/>
                <a:ea typeface="Arial Bold"/>
                <a:cs typeface="Arial Bold"/>
                <a:sym typeface="Arial Bold"/>
              </a:rPr>
              <a:t>The General Assembly</a:t>
            </a:r>
          </a:p>
        </p:txBody>
      </p:sp>
      <p:sp>
        <p:nvSpPr>
          <p:cNvPr name="TextBox 10" id="10"/>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&amp; Three: The History of the World</a:t>
            </a:r>
          </a:p>
        </p:txBody>
      </p:sp>
      <p:grpSp>
        <p:nvGrpSpPr>
          <p:cNvPr name="Group 11" id="11"/>
          <p:cNvGrpSpPr/>
          <p:nvPr/>
        </p:nvGrpSpPr>
        <p:grpSpPr>
          <a:xfrm rot="0">
            <a:off x="11383909" y="9756776"/>
            <a:ext cx="5555351" cy="530224"/>
            <a:chOff x="0" y="0"/>
            <a:chExt cx="7407135" cy="706965"/>
          </a:xfrm>
        </p:grpSpPr>
        <p:sp>
          <p:nvSpPr>
            <p:cNvPr name="Freeform 12" id="12"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13" id="13"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4" id="14"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5" id="15"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16" id="16"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TextBox 17" id="17"/>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363371"/>
                  </a:solidFill>
                  <a:latin typeface="Arial"/>
                  <a:ea typeface="Arial"/>
                  <a:cs typeface="Arial"/>
                  <a:sym typeface="Arial"/>
                </a:rPr>
                <a:t>@MsDoorley</a:t>
              </a:r>
            </a:p>
          </p:txBody>
        </p:sp>
      </p:gr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sp>
        <p:nvSpPr>
          <p:cNvPr name="TextBox 6" id="6"/>
          <p:cNvSpPr txBox="true"/>
          <p:nvPr/>
        </p:nvSpPr>
        <p:spPr>
          <a:xfrm rot="0">
            <a:off x="1028700" y="1911350"/>
            <a:ext cx="9162341" cy="7489824"/>
          </a:xfrm>
          <a:prstGeom prst="rect">
            <a:avLst/>
          </a:prstGeom>
        </p:spPr>
        <p:txBody>
          <a:bodyPr anchor="t" rtlCol="false" tIns="0" lIns="0" bIns="0" rIns="0">
            <a:spAutoFit/>
          </a:bodyPr>
          <a:lstStyle/>
          <a:p>
            <a:pPr algn="just">
              <a:lnSpc>
                <a:spcPts val="3500"/>
              </a:lnSpc>
            </a:pPr>
            <a:r>
              <a:rPr lang="en-US" sz="2500">
                <a:solidFill>
                  <a:srgbClr val="000000"/>
                </a:solidFill>
                <a:latin typeface="Arial"/>
                <a:ea typeface="Arial"/>
                <a:cs typeface="Arial"/>
                <a:sym typeface="Arial"/>
              </a:rPr>
              <a:t>The </a:t>
            </a:r>
            <a:r>
              <a:rPr lang="en-US" sz="2500" b="true">
                <a:solidFill>
                  <a:srgbClr val="000000"/>
                </a:solidFill>
                <a:latin typeface="Arial Bold"/>
                <a:ea typeface="Arial Bold"/>
                <a:cs typeface="Arial Bold"/>
                <a:sym typeface="Arial Bold"/>
              </a:rPr>
              <a:t>Security Council </a:t>
            </a:r>
            <a:r>
              <a:rPr lang="en-US" sz="2500">
                <a:solidFill>
                  <a:srgbClr val="000000"/>
                </a:solidFill>
                <a:latin typeface="Arial"/>
                <a:ea typeface="Arial"/>
                <a:cs typeface="Arial"/>
                <a:sym typeface="Arial"/>
              </a:rPr>
              <a:t>is the part of the UN responsible for </a:t>
            </a:r>
            <a:r>
              <a:rPr lang="en-US" sz="2500" b="true">
                <a:solidFill>
                  <a:srgbClr val="000000"/>
                </a:solidFill>
                <a:latin typeface="Arial Bold"/>
                <a:ea typeface="Arial Bold"/>
                <a:cs typeface="Arial Bold"/>
                <a:sym typeface="Arial Bold"/>
              </a:rPr>
              <a:t>peace making </a:t>
            </a:r>
            <a:r>
              <a:rPr lang="en-US" sz="2500">
                <a:solidFill>
                  <a:srgbClr val="000000"/>
                </a:solidFill>
                <a:latin typeface="Arial"/>
                <a:ea typeface="Arial"/>
                <a:cs typeface="Arial"/>
                <a:sym typeface="Arial"/>
              </a:rPr>
              <a:t>and </a:t>
            </a:r>
            <a:r>
              <a:rPr lang="en-US" sz="2500" b="true">
                <a:solidFill>
                  <a:srgbClr val="000000"/>
                </a:solidFill>
                <a:latin typeface="Arial Bold"/>
                <a:ea typeface="Arial Bold"/>
                <a:cs typeface="Arial Bold"/>
                <a:sym typeface="Arial Bold"/>
              </a:rPr>
              <a:t>peacekeeping</a:t>
            </a:r>
            <a:r>
              <a:rPr lang="en-US" sz="2500">
                <a:solidFill>
                  <a:srgbClr val="000000"/>
                </a:solidFill>
                <a:latin typeface="Arial"/>
                <a:ea typeface="Arial"/>
                <a:cs typeface="Arial"/>
                <a:sym typeface="Arial"/>
              </a:rPr>
              <a:t>. </a:t>
            </a:r>
          </a:p>
          <a:p>
            <a:pPr algn="just" marL="539754" indent="-269877" lvl="1">
              <a:lnSpc>
                <a:spcPts val="3500"/>
              </a:lnSpc>
              <a:buFont typeface="Arial"/>
              <a:buChar char="•"/>
            </a:pPr>
            <a:r>
              <a:rPr lang="en-US" sz="2500">
                <a:solidFill>
                  <a:srgbClr val="000000"/>
                </a:solidFill>
                <a:latin typeface="Arial"/>
                <a:ea typeface="Arial"/>
                <a:cs typeface="Arial"/>
                <a:sym typeface="Arial"/>
              </a:rPr>
              <a:t>It can also impose international </a:t>
            </a:r>
            <a:r>
              <a:rPr lang="en-US" b="true" sz="2500">
                <a:solidFill>
                  <a:srgbClr val="000000"/>
                </a:solidFill>
                <a:latin typeface="Arial Bold"/>
                <a:ea typeface="Arial Bold"/>
                <a:cs typeface="Arial Bold"/>
                <a:sym typeface="Arial Bold"/>
              </a:rPr>
              <a:t>sanctions </a:t>
            </a:r>
            <a:r>
              <a:rPr lang="en-US" sz="2500">
                <a:solidFill>
                  <a:srgbClr val="000000"/>
                </a:solidFill>
                <a:latin typeface="Arial"/>
                <a:ea typeface="Arial"/>
                <a:cs typeface="Arial"/>
                <a:sym typeface="Arial"/>
              </a:rPr>
              <a:t>or punishments, e.g. since 2006, the UN has passed many sanctions against North Korea for developing nuclear weapons and related activities. </a:t>
            </a:r>
          </a:p>
          <a:p>
            <a:pPr algn="just" marL="539754" indent="-269877" lvl="1">
              <a:lnSpc>
                <a:spcPts val="3500"/>
              </a:lnSpc>
              <a:buFont typeface="Arial"/>
              <a:buChar char="•"/>
            </a:pPr>
            <a:r>
              <a:rPr lang="en-US" sz="2500">
                <a:solidFill>
                  <a:srgbClr val="000000"/>
                </a:solidFill>
                <a:latin typeface="Arial"/>
                <a:ea typeface="Arial"/>
                <a:cs typeface="Arial"/>
                <a:sym typeface="Arial"/>
              </a:rPr>
              <a:t>Another role is to promote and support justice.</a:t>
            </a:r>
          </a:p>
          <a:p>
            <a:pPr algn="just" marL="539754" indent="-269877" lvl="1">
              <a:lnSpc>
                <a:spcPts val="3500"/>
              </a:lnSpc>
              <a:buFont typeface="Arial"/>
              <a:buChar char="•"/>
            </a:pPr>
            <a:r>
              <a:rPr lang="en-US" sz="2500">
                <a:solidFill>
                  <a:srgbClr val="000000"/>
                </a:solidFill>
                <a:latin typeface="Arial"/>
                <a:ea typeface="Arial"/>
                <a:cs typeface="Arial"/>
                <a:sym typeface="Arial"/>
              </a:rPr>
              <a:t>At times, it also deals with grave human rights violations.</a:t>
            </a:r>
          </a:p>
          <a:p>
            <a:pPr algn="just">
              <a:lnSpc>
                <a:spcPts val="3500"/>
              </a:lnSpc>
            </a:pPr>
            <a:r>
              <a:rPr lang="en-US" sz="2500">
                <a:solidFill>
                  <a:srgbClr val="000000"/>
                </a:solidFill>
                <a:latin typeface="Arial"/>
                <a:ea typeface="Arial"/>
                <a:cs typeface="Arial"/>
                <a:sym typeface="Arial"/>
              </a:rPr>
              <a:t>There are </a:t>
            </a:r>
            <a:r>
              <a:rPr lang="en-US" sz="2500" b="true">
                <a:solidFill>
                  <a:srgbClr val="000000"/>
                </a:solidFill>
                <a:latin typeface="Arial Bold"/>
                <a:ea typeface="Arial Bold"/>
                <a:cs typeface="Arial Bold"/>
                <a:sym typeface="Arial Bold"/>
              </a:rPr>
              <a:t>five </a:t>
            </a:r>
            <a:r>
              <a:rPr lang="en-US" sz="2500">
                <a:solidFill>
                  <a:srgbClr val="000000"/>
                </a:solidFill>
                <a:latin typeface="Arial"/>
                <a:ea typeface="Arial"/>
                <a:cs typeface="Arial"/>
                <a:sym typeface="Arial"/>
              </a:rPr>
              <a:t>permanent members of the Council (USA, China, Russia, France, UK). There are ten non-permanent members. Non-permanent members serve for two years on rotation. In 2021, Ireland became one of these.</a:t>
            </a:r>
          </a:p>
          <a:p>
            <a:pPr algn="just" marL="539754" indent="-269877" lvl="1">
              <a:lnSpc>
                <a:spcPts val="3500"/>
              </a:lnSpc>
              <a:buFont typeface="Arial"/>
              <a:buChar char="•"/>
            </a:pPr>
            <a:r>
              <a:rPr lang="en-US" sz="2500">
                <a:solidFill>
                  <a:srgbClr val="000000"/>
                </a:solidFill>
                <a:latin typeface="Arial"/>
                <a:ea typeface="Arial"/>
                <a:cs typeface="Arial"/>
                <a:sym typeface="Arial"/>
              </a:rPr>
              <a:t>Decisions made by the Council need </a:t>
            </a:r>
            <a:r>
              <a:rPr lang="en-US" b="true" sz="2500">
                <a:solidFill>
                  <a:srgbClr val="000000"/>
                </a:solidFill>
                <a:latin typeface="Arial Bold"/>
                <a:ea typeface="Arial Bold"/>
                <a:cs typeface="Arial Bold"/>
                <a:sym typeface="Arial Bold"/>
              </a:rPr>
              <a:t>a majority vote</a:t>
            </a:r>
            <a:r>
              <a:rPr lang="en-US" sz="2500">
                <a:solidFill>
                  <a:srgbClr val="000000"/>
                </a:solidFill>
                <a:latin typeface="Arial"/>
                <a:ea typeface="Arial"/>
                <a:cs typeface="Arial"/>
                <a:sym typeface="Arial"/>
              </a:rPr>
              <a:t> and all permanent members must agree. </a:t>
            </a:r>
            <a:r>
              <a:rPr lang="en-US" sz="2500">
                <a:solidFill>
                  <a:srgbClr val="000000"/>
                </a:solidFill>
                <a:latin typeface="Arial"/>
                <a:ea typeface="Arial"/>
                <a:cs typeface="Arial"/>
                <a:sym typeface="Arial"/>
              </a:rPr>
              <a:t>This effectively gives permanent members </a:t>
            </a:r>
            <a:r>
              <a:rPr lang="en-US" b="true" sz="2500">
                <a:solidFill>
                  <a:srgbClr val="000000"/>
                </a:solidFill>
                <a:latin typeface="Arial Bold"/>
                <a:ea typeface="Arial Bold"/>
                <a:cs typeface="Arial Bold"/>
                <a:sym typeface="Arial Bold"/>
              </a:rPr>
              <a:t>the power to veto</a:t>
            </a:r>
            <a:r>
              <a:rPr lang="en-US" sz="2500">
                <a:solidFill>
                  <a:srgbClr val="000000"/>
                </a:solidFill>
                <a:latin typeface="Arial"/>
                <a:ea typeface="Arial"/>
                <a:cs typeface="Arial"/>
                <a:sym typeface="Arial"/>
              </a:rPr>
              <a:t> (stop) a decision. This power of veto has often made it difficult for the </a:t>
            </a:r>
            <a:r>
              <a:rPr lang="en-US" b="true" sz="2500">
                <a:solidFill>
                  <a:srgbClr val="000000"/>
                </a:solidFill>
                <a:latin typeface="Arial Bold"/>
                <a:ea typeface="Arial Bold"/>
                <a:cs typeface="Arial Bold"/>
                <a:sym typeface="Arial Bold"/>
              </a:rPr>
              <a:t>Security Council </a:t>
            </a:r>
            <a:r>
              <a:rPr lang="en-US" sz="2500">
                <a:solidFill>
                  <a:srgbClr val="000000"/>
                </a:solidFill>
                <a:latin typeface="Arial"/>
                <a:ea typeface="Arial"/>
                <a:cs typeface="Arial"/>
                <a:sym typeface="Arial"/>
              </a:rPr>
              <a:t>to make decisions, especially during the </a:t>
            </a:r>
            <a:r>
              <a:rPr lang="en-US" b="true" sz="2500">
                <a:solidFill>
                  <a:srgbClr val="000000"/>
                </a:solidFill>
                <a:latin typeface="Arial Bold"/>
                <a:ea typeface="Arial Bold"/>
                <a:cs typeface="Arial Bold"/>
                <a:sym typeface="Arial Bold"/>
              </a:rPr>
              <a:t>Cold War</a:t>
            </a:r>
            <a:r>
              <a:rPr lang="en-US" sz="2500">
                <a:solidFill>
                  <a:srgbClr val="000000"/>
                </a:solidFill>
                <a:latin typeface="Arial"/>
                <a:ea typeface="Arial"/>
                <a:cs typeface="Arial"/>
                <a:sym typeface="Arial"/>
              </a:rPr>
              <a:t>. </a:t>
            </a:r>
          </a:p>
        </p:txBody>
      </p:sp>
      <p:sp>
        <p:nvSpPr>
          <p:cNvPr name="Freeform 7" id="7"/>
          <p:cNvSpPr/>
          <p:nvPr/>
        </p:nvSpPr>
        <p:spPr>
          <a:xfrm flipH="false" flipV="false" rot="0">
            <a:off x="10191041" y="2251060"/>
            <a:ext cx="6447614" cy="5784880"/>
          </a:xfrm>
          <a:custGeom>
            <a:avLst/>
            <a:gdLst/>
            <a:ahLst/>
            <a:cxnLst/>
            <a:rect r="r" b="b" t="t" l="l"/>
            <a:pathLst>
              <a:path h="5784880" w="6447614">
                <a:moveTo>
                  <a:pt x="0" y="0"/>
                </a:moveTo>
                <a:lnTo>
                  <a:pt x="6447614" y="0"/>
                </a:lnTo>
                <a:lnTo>
                  <a:pt x="6447614" y="5784880"/>
                </a:lnTo>
                <a:lnTo>
                  <a:pt x="0" y="5784880"/>
                </a:lnTo>
                <a:lnTo>
                  <a:pt x="0" y="0"/>
                </a:lnTo>
                <a:close/>
              </a:path>
            </a:pathLst>
          </a:custGeom>
          <a:blipFill>
            <a:blip r:embed="rId2"/>
            <a:stretch>
              <a:fillRect l="0" t="0" r="0" b="0"/>
            </a:stretch>
          </a:blipFill>
        </p:spPr>
      </p:sp>
      <p:sp>
        <p:nvSpPr>
          <p:cNvPr name="TextBox 8" id="8"/>
          <p:cNvSpPr txBox="true"/>
          <p:nvPr/>
        </p:nvSpPr>
        <p:spPr>
          <a:xfrm rot="5400000">
            <a:off x="12498388" y="4760912"/>
            <a:ext cx="102870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Thirty-Five: The United Nations</a:t>
            </a:r>
          </a:p>
        </p:txBody>
      </p:sp>
      <p:sp>
        <p:nvSpPr>
          <p:cNvPr name="TextBox 9" id="9"/>
          <p:cNvSpPr txBox="true"/>
          <p:nvPr/>
        </p:nvSpPr>
        <p:spPr>
          <a:xfrm rot="0">
            <a:off x="1028700" y="828675"/>
            <a:ext cx="15609955" cy="958850"/>
          </a:xfrm>
          <a:prstGeom prst="rect">
            <a:avLst/>
          </a:prstGeom>
        </p:spPr>
        <p:txBody>
          <a:bodyPr anchor="t" rtlCol="false" tIns="0" lIns="0" bIns="0" rIns="0">
            <a:spAutoFit/>
          </a:bodyPr>
          <a:lstStyle/>
          <a:p>
            <a:pPr algn="l">
              <a:lnSpc>
                <a:spcPts val="7000"/>
              </a:lnSpc>
            </a:pPr>
            <a:r>
              <a:rPr lang="en-US" sz="5000" b="true">
                <a:solidFill>
                  <a:srgbClr val="363371"/>
                </a:solidFill>
                <a:latin typeface="Arial Bold"/>
                <a:ea typeface="Arial Bold"/>
                <a:cs typeface="Arial Bold"/>
                <a:sym typeface="Arial Bold"/>
              </a:rPr>
              <a:t>UN Security Council</a:t>
            </a:r>
          </a:p>
        </p:txBody>
      </p:sp>
      <p:sp>
        <p:nvSpPr>
          <p:cNvPr name="TextBox 10" id="10"/>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&amp; Three: The History of the World</a:t>
            </a:r>
          </a:p>
        </p:txBody>
      </p:sp>
      <p:grpSp>
        <p:nvGrpSpPr>
          <p:cNvPr name="Group 11" id="11"/>
          <p:cNvGrpSpPr/>
          <p:nvPr/>
        </p:nvGrpSpPr>
        <p:grpSpPr>
          <a:xfrm rot="0">
            <a:off x="11383909" y="9756776"/>
            <a:ext cx="5555351" cy="530224"/>
            <a:chOff x="0" y="0"/>
            <a:chExt cx="7407135" cy="706965"/>
          </a:xfrm>
        </p:grpSpPr>
        <p:sp>
          <p:nvSpPr>
            <p:cNvPr name="Freeform 12" id="12"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13" id="13"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4" id="14"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5" id="15"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16" id="16"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TextBox 17" id="17"/>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363371"/>
                  </a:solidFill>
                  <a:latin typeface="Arial"/>
                  <a:ea typeface="Arial"/>
                  <a:cs typeface="Arial"/>
                  <a:sym typeface="Arial"/>
                </a:rPr>
                <a:t>@MsDoorley</a:t>
              </a:r>
            </a:p>
          </p:txBody>
        </p:sp>
      </p:grpSp>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sp>
        <p:nvSpPr>
          <p:cNvPr name="TextBox 6" id="6"/>
          <p:cNvSpPr txBox="true"/>
          <p:nvPr/>
        </p:nvSpPr>
        <p:spPr>
          <a:xfrm rot="0">
            <a:off x="1028700" y="1911350"/>
            <a:ext cx="15609955" cy="5299074"/>
          </a:xfrm>
          <a:prstGeom prst="rect">
            <a:avLst/>
          </a:prstGeom>
        </p:spPr>
        <p:txBody>
          <a:bodyPr anchor="t" rtlCol="false" tIns="0" lIns="0" bIns="0" rIns="0">
            <a:spAutoFit/>
          </a:bodyPr>
          <a:lstStyle/>
          <a:p>
            <a:pPr algn="just">
              <a:lnSpc>
                <a:spcPts val="3500"/>
              </a:lnSpc>
            </a:pPr>
            <a:r>
              <a:rPr lang="en-US" sz="2500" b="true">
                <a:solidFill>
                  <a:srgbClr val="000000"/>
                </a:solidFill>
                <a:latin typeface="Arial Bold"/>
                <a:ea typeface="Arial Bold"/>
                <a:cs typeface="Arial Bold"/>
                <a:sym typeface="Arial Bold"/>
              </a:rPr>
              <a:t>Peacekeepers</a:t>
            </a:r>
            <a:r>
              <a:rPr lang="en-US" sz="2500">
                <a:solidFill>
                  <a:srgbClr val="000000"/>
                </a:solidFill>
                <a:latin typeface="Arial"/>
                <a:ea typeface="Arial"/>
                <a:cs typeface="Arial"/>
                <a:sym typeface="Arial"/>
              </a:rPr>
              <a:t>, also known as '</a:t>
            </a:r>
            <a:r>
              <a:rPr lang="en-US" sz="2500" b="true">
                <a:solidFill>
                  <a:srgbClr val="000000"/>
                </a:solidFill>
                <a:latin typeface="Arial Bold"/>
                <a:ea typeface="Arial Bold"/>
                <a:cs typeface="Arial Bold"/>
                <a:sym typeface="Arial Bold"/>
              </a:rPr>
              <a:t>Blue Helmets</a:t>
            </a:r>
            <a:r>
              <a:rPr lang="en-US" sz="2500">
                <a:solidFill>
                  <a:srgbClr val="000000"/>
                </a:solidFill>
                <a:latin typeface="Arial"/>
                <a:ea typeface="Arial"/>
                <a:cs typeface="Arial"/>
                <a:sym typeface="Arial"/>
              </a:rPr>
              <a:t>', are not a regular army. They are </a:t>
            </a:r>
            <a:r>
              <a:rPr lang="en-US" sz="2500" b="true">
                <a:solidFill>
                  <a:srgbClr val="000000"/>
                </a:solidFill>
                <a:latin typeface="Arial Bold"/>
                <a:ea typeface="Arial Bold"/>
                <a:cs typeface="Arial Bold"/>
                <a:sym typeface="Arial Bold"/>
              </a:rPr>
              <a:t>representatives </a:t>
            </a:r>
            <a:r>
              <a:rPr lang="en-US" sz="2500">
                <a:solidFill>
                  <a:srgbClr val="000000"/>
                </a:solidFill>
                <a:latin typeface="Arial"/>
                <a:ea typeface="Arial"/>
                <a:cs typeface="Arial"/>
                <a:sym typeface="Arial"/>
              </a:rPr>
              <a:t>from various Member States who help to maintain peace in areas of conflict or unrest. As well as being an example of international co-operation, they can also be viewed as a group responsible for the promotion of justice and human rights. The </a:t>
            </a:r>
            <a:r>
              <a:rPr lang="en-US" sz="2500" b="true">
                <a:solidFill>
                  <a:srgbClr val="000000"/>
                </a:solidFill>
                <a:latin typeface="Arial Bold"/>
                <a:ea typeface="Arial Bold"/>
                <a:cs typeface="Arial Bold"/>
                <a:sym typeface="Arial Bold"/>
              </a:rPr>
              <a:t>Security Council </a:t>
            </a:r>
            <a:r>
              <a:rPr lang="en-US" sz="2500">
                <a:solidFill>
                  <a:srgbClr val="000000"/>
                </a:solidFill>
                <a:latin typeface="Arial"/>
                <a:ea typeface="Arial"/>
                <a:cs typeface="Arial"/>
                <a:sym typeface="Arial"/>
              </a:rPr>
              <a:t>usually authorises peacekeeping operations. </a:t>
            </a:r>
          </a:p>
          <a:p>
            <a:pPr algn="just">
              <a:lnSpc>
                <a:spcPts val="3500"/>
              </a:lnSpc>
            </a:pPr>
            <a:r>
              <a:rPr lang="en-US" sz="2500">
                <a:solidFill>
                  <a:srgbClr val="000000"/>
                </a:solidFill>
                <a:latin typeface="Arial"/>
                <a:ea typeface="Arial"/>
                <a:cs typeface="Arial"/>
                <a:sym typeface="Arial"/>
              </a:rPr>
              <a:t>All UN Member States share the costs of peacekeeping.</a:t>
            </a:r>
          </a:p>
          <a:p>
            <a:pPr algn="just">
              <a:lnSpc>
                <a:spcPts val="3500"/>
              </a:lnSpc>
            </a:pPr>
            <a:r>
              <a:rPr lang="en-US" sz="2500">
                <a:solidFill>
                  <a:srgbClr val="000000"/>
                </a:solidFill>
                <a:latin typeface="Arial"/>
                <a:ea typeface="Arial"/>
                <a:cs typeface="Arial"/>
                <a:sym typeface="Arial"/>
              </a:rPr>
              <a:t>Peacekeepers can be military, police and civilian personnel. They work together to maintain or restore world peace and security. Activities include:</a:t>
            </a:r>
          </a:p>
          <a:p>
            <a:pPr algn="just" marL="539754" indent="-269877" lvl="1">
              <a:lnSpc>
                <a:spcPts val="3500"/>
              </a:lnSpc>
              <a:buFont typeface="Arial"/>
              <a:buChar char="•"/>
            </a:pPr>
            <a:r>
              <a:rPr lang="en-US" sz="2500">
                <a:solidFill>
                  <a:srgbClr val="000000"/>
                </a:solidFill>
                <a:latin typeface="Arial"/>
                <a:ea typeface="Arial"/>
                <a:cs typeface="Arial"/>
                <a:sym typeface="Arial"/>
              </a:rPr>
              <a:t>Monitoring ceasefires</a:t>
            </a:r>
          </a:p>
          <a:p>
            <a:pPr algn="just" marL="539754" indent="-269877" lvl="1">
              <a:lnSpc>
                <a:spcPts val="3500"/>
              </a:lnSpc>
              <a:buFont typeface="Arial"/>
              <a:buChar char="•"/>
            </a:pPr>
            <a:r>
              <a:rPr lang="en-US" sz="2500">
                <a:solidFill>
                  <a:srgbClr val="000000"/>
                </a:solidFill>
                <a:latin typeface="Arial"/>
                <a:ea typeface="Arial"/>
                <a:cs typeface="Arial"/>
                <a:sym typeface="Arial"/>
              </a:rPr>
              <a:t>Protecting civilians</a:t>
            </a:r>
          </a:p>
          <a:p>
            <a:pPr algn="just" marL="539754" indent="-269877" lvl="1">
              <a:lnSpc>
                <a:spcPts val="3500"/>
              </a:lnSpc>
              <a:buFont typeface="Arial"/>
              <a:buChar char="•"/>
            </a:pPr>
            <a:r>
              <a:rPr lang="en-US" sz="2500">
                <a:solidFill>
                  <a:srgbClr val="000000"/>
                </a:solidFill>
                <a:latin typeface="Arial"/>
                <a:ea typeface="Arial"/>
                <a:cs typeface="Arial"/>
                <a:sym typeface="Arial"/>
              </a:rPr>
              <a:t>Protecting human rights</a:t>
            </a:r>
          </a:p>
          <a:p>
            <a:pPr algn="just" marL="539754" indent="-269877" lvl="1">
              <a:lnSpc>
                <a:spcPts val="3500"/>
              </a:lnSpc>
              <a:buFont typeface="Arial"/>
              <a:buChar char="•"/>
            </a:pPr>
            <a:r>
              <a:rPr lang="en-US" sz="2500">
                <a:solidFill>
                  <a:srgbClr val="000000"/>
                </a:solidFill>
                <a:latin typeface="Arial"/>
                <a:ea typeface="Arial"/>
                <a:cs typeface="Arial"/>
                <a:sym typeface="Arial"/>
              </a:rPr>
              <a:t>Promoting the rule of law</a:t>
            </a:r>
          </a:p>
          <a:p>
            <a:pPr algn="just">
              <a:lnSpc>
                <a:spcPts val="3500"/>
              </a:lnSpc>
            </a:pPr>
            <a:r>
              <a:rPr lang="en-US" sz="2500">
                <a:solidFill>
                  <a:srgbClr val="000000"/>
                </a:solidFill>
                <a:latin typeface="Arial"/>
                <a:ea typeface="Arial"/>
                <a:cs typeface="Arial"/>
                <a:sym typeface="Arial"/>
              </a:rPr>
              <a:t>More than one million men and women have served under the UN Flag since 1948. </a:t>
            </a:r>
          </a:p>
        </p:txBody>
      </p:sp>
      <p:sp>
        <p:nvSpPr>
          <p:cNvPr name="TextBox 7" id="7"/>
          <p:cNvSpPr txBox="true"/>
          <p:nvPr/>
        </p:nvSpPr>
        <p:spPr>
          <a:xfrm rot="5400000">
            <a:off x="12498388" y="4760912"/>
            <a:ext cx="102870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Thirty-Five: The United Nations</a:t>
            </a:r>
          </a:p>
        </p:txBody>
      </p:sp>
      <p:sp>
        <p:nvSpPr>
          <p:cNvPr name="TextBox 8" id="8"/>
          <p:cNvSpPr txBox="true"/>
          <p:nvPr/>
        </p:nvSpPr>
        <p:spPr>
          <a:xfrm rot="0">
            <a:off x="1028700" y="828675"/>
            <a:ext cx="15609955" cy="958850"/>
          </a:xfrm>
          <a:prstGeom prst="rect">
            <a:avLst/>
          </a:prstGeom>
        </p:spPr>
        <p:txBody>
          <a:bodyPr anchor="t" rtlCol="false" tIns="0" lIns="0" bIns="0" rIns="0">
            <a:spAutoFit/>
          </a:bodyPr>
          <a:lstStyle/>
          <a:p>
            <a:pPr algn="l">
              <a:lnSpc>
                <a:spcPts val="7000"/>
              </a:lnSpc>
            </a:pPr>
            <a:r>
              <a:rPr lang="en-US" sz="5000" b="true">
                <a:solidFill>
                  <a:srgbClr val="363371"/>
                </a:solidFill>
                <a:latin typeface="Arial Bold"/>
                <a:ea typeface="Arial Bold"/>
                <a:cs typeface="Arial Bold"/>
                <a:sym typeface="Arial Bold"/>
              </a:rPr>
              <a:t>UN Peacekeepers</a:t>
            </a:r>
          </a:p>
        </p:txBody>
      </p:sp>
      <p:sp>
        <p:nvSpPr>
          <p:cNvPr name="TextBox 9" id="9"/>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&amp; Three: The History of the World</a:t>
            </a:r>
          </a:p>
        </p:txBody>
      </p:sp>
      <p:grpSp>
        <p:nvGrpSpPr>
          <p:cNvPr name="Group 10" id="10"/>
          <p:cNvGrpSpPr/>
          <p:nvPr/>
        </p:nvGrpSpPr>
        <p:grpSpPr>
          <a:xfrm rot="0">
            <a:off x="11383909" y="9756776"/>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363371"/>
                  </a:solidFill>
                  <a:latin typeface="Arial"/>
                  <a:ea typeface="Arial"/>
                  <a:cs typeface="Arial"/>
                  <a:sym typeface="Arial"/>
                </a:rPr>
                <a:t>@MsDoorley</a:t>
              </a:r>
            </a:p>
          </p:txBody>
        </p:sp>
      </p:grpSp>
    </p:spTree>
  </p:cSld>
  <p:clrMapOvr>
    <a:masterClrMapping/>
  </p:clrMapOvr>
</p:sld>
</file>

<file path=ppt/slides/slide1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sp>
        <p:nvSpPr>
          <p:cNvPr name="TextBox 6" id="6"/>
          <p:cNvSpPr txBox="true"/>
          <p:nvPr/>
        </p:nvSpPr>
        <p:spPr>
          <a:xfrm rot="0">
            <a:off x="1028700" y="1911350"/>
            <a:ext cx="15609955" cy="6613524"/>
          </a:xfrm>
          <a:prstGeom prst="rect">
            <a:avLst/>
          </a:prstGeom>
        </p:spPr>
        <p:txBody>
          <a:bodyPr anchor="t" rtlCol="false" tIns="0" lIns="0" bIns="0" rIns="0">
            <a:spAutoFit/>
          </a:bodyPr>
          <a:lstStyle/>
          <a:p>
            <a:pPr algn="just">
              <a:lnSpc>
                <a:spcPts val="3500"/>
              </a:lnSpc>
            </a:pPr>
            <a:r>
              <a:rPr lang="en-US" sz="2500">
                <a:solidFill>
                  <a:srgbClr val="000000"/>
                </a:solidFill>
                <a:latin typeface="Arial"/>
                <a:ea typeface="Arial"/>
                <a:cs typeface="Arial"/>
                <a:sym typeface="Arial"/>
              </a:rPr>
              <a:t>After WWI, Britain took control of </a:t>
            </a:r>
            <a:r>
              <a:rPr lang="en-US" sz="2500" b="true">
                <a:solidFill>
                  <a:srgbClr val="000000"/>
                </a:solidFill>
                <a:latin typeface="Arial Bold"/>
                <a:ea typeface="Arial Bold"/>
                <a:cs typeface="Arial Bold"/>
                <a:sym typeface="Arial Bold"/>
              </a:rPr>
              <a:t>Palestine</a:t>
            </a:r>
            <a:r>
              <a:rPr lang="en-US" sz="2500">
                <a:solidFill>
                  <a:srgbClr val="000000"/>
                </a:solidFill>
                <a:latin typeface="Arial"/>
                <a:ea typeface="Arial"/>
                <a:cs typeface="Arial"/>
                <a:sym typeface="Arial"/>
              </a:rPr>
              <a:t>, an area of the eastern Mediterranean. This was known as the British Mandate for Palestine. Between the 1920s and 1940s, the number of Jewish people arriving in the Palestine grew, leading to increased clashes between Jews and Arabs. In 1947, the UN proposed that Palestine would be divided between Jews and Arabs; this plan was rejected by the Palestinians. </a:t>
            </a:r>
          </a:p>
          <a:p>
            <a:pPr algn="just">
              <a:lnSpc>
                <a:spcPts val="3500"/>
              </a:lnSpc>
            </a:pPr>
            <a:r>
              <a:rPr lang="en-US" sz="2500">
                <a:solidFill>
                  <a:srgbClr val="000000"/>
                </a:solidFill>
                <a:latin typeface="Arial"/>
                <a:ea typeface="Arial"/>
                <a:cs typeface="Arial"/>
                <a:sym typeface="Arial"/>
              </a:rPr>
              <a:t>When British rulers left Palestine in 1948, Jewish leaders declared the creation of the state of Israel. Many Palestinians objected and the Arab-Israeli War followed. Troops from neighbouring Arab countries (Egypt, Jordan, Iraq, Syria and Lebanon) invaded. The first UN Peacekeeping mission began in 1948 when the </a:t>
            </a:r>
            <a:r>
              <a:rPr lang="en-US" sz="2500" b="true">
                <a:solidFill>
                  <a:srgbClr val="000000"/>
                </a:solidFill>
                <a:latin typeface="Arial Bold"/>
                <a:ea typeface="Arial Bold"/>
                <a:cs typeface="Arial Bold"/>
                <a:sym typeface="Arial Bold"/>
              </a:rPr>
              <a:t>UN Security Council </a:t>
            </a:r>
            <a:r>
              <a:rPr lang="en-US" sz="2500">
                <a:solidFill>
                  <a:srgbClr val="000000"/>
                </a:solidFill>
                <a:latin typeface="Arial"/>
                <a:ea typeface="Arial"/>
                <a:cs typeface="Arial"/>
                <a:sym typeface="Arial"/>
              </a:rPr>
              <a:t>sent </a:t>
            </a:r>
            <a:r>
              <a:rPr lang="en-US" sz="2500" b="true">
                <a:solidFill>
                  <a:srgbClr val="000000"/>
                </a:solidFill>
                <a:latin typeface="Arial Bold"/>
                <a:ea typeface="Arial Bold"/>
                <a:cs typeface="Arial Bold"/>
                <a:sym typeface="Arial Bold"/>
              </a:rPr>
              <a:t>Peacekeepers</a:t>
            </a:r>
            <a:r>
              <a:rPr lang="en-US" sz="2500">
                <a:solidFill>
                  <a:srgbClr val="000000"/>
                </a:solidFill>
                <a:latin typeface="Arial"/>
                <a:ea typeface="Arial"/>
                <a:cs typeface="Arial"/>
                <a:sym typeface="Arial"/>
              </a:rPr>
              <a:t> to the Middle East. </a:t>
            </a:r>
          </a:p>
          <a:p>
            <a:pPr algn="just">
              <a:lnSpc>
                <a:spcPts val="3500"/>
              </a:lnSpc>
            </a:pPr>
            <a:r>
              <a:rPr lang="en-US" sz="2500">
                <a:solidFill>
                  <a:srgbClr val="000000"/>
                </a:solidFill>
                <a:latin typeface="Arial"/>
                <a:ea typeface="Arial"/>
                <a:cs typeface="Arial"/>
                <a:sym typeface="Arial"/>
              </a:rPr>
              <a:t>Eventually a truce was agreed between Israel and four neighbouring states: Egypt, Syria, Jordan and Lebanon. Around 800,000 Palestinians were now living as refugees and Israel was in control of most of the territory. </a:t>
            </a:r>
          </a:p>
          <a:p>
            <a:pPr algn="just">
              <a:lnSpc>
                <a:spcPts val="3500"/>
              </a:lnSpc>
            </a:pPr>
            <a:r>
              <a:rPr lang="en-US" sz="2500">
                <a:solidFill>
                  <a:srgbClr val="000000"/>
                </a:solidFill>
                <a:latin typeface="Arial"/>
                <a:ea typeface="Arial"/>
                <a:cs typeface="Arial"/>
                <a:sym typeface="Arial"/>
              </a:rPr>
              <a:t>This truce did not bring lasting peace to the region and it became a site of Cold War tension, e.g. Egypt was often supported by the Soviet Union while Israel was backed by the United States. There were further wars in the area, including in 1956, 1967, 1973, 1982 and most recently since 7th October 2023. Conflict still exists between Israel and Palestine, with Israeli military and Palestinian group Hamas regularly attacking each other and both sides committing mass atrocities against each other. </a:t>
            </a:r>
          </a:p>
        </p:txBody>
      </p:sp>
      <p:sp>
        <p:nvSpPr>
          <p:cNvPr name="TextBox 7" id="7"/>
          <p:cNvSpPr txBox="true"/>
          <p:nvPr/>
        </p:nvSpPr>
        <p:spPr>
          <a:xfrm rot="5400000">
            <a:off x="12498388" y="4760912"/>
            <a:ext cx="102870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Thirty-Five: The United Nations</a:t>
            </a:r>
          </a:p>
        </p:txBody>
      </p:sp>
      <p:sp>
        <p:nvSpPr>
          <p:cNvPr name="TextBox 8" id="8"/>
          <p:cNvSpPr txBox="true"/>
          <p:nvPr/>
        </p:nvSpPr>
        <p:spPr>
          <a:xfrm rot="0">
            <a:off x="1028700" y="828675"/>
            <a:ext cx="15609955" cy="958850"/>
          </a:xfrm>
          <a:prstGeom prst="rect">
            <a:avLst/>
          </a:prstGeom>
        </p:spPr>
        <p:txBody>
          <a:bodyPr anchor="t" rtlCol="false" tIns="0" lIns="0" bIns="0" rIns="0">
            <a:spAutoFit/>
          </a:bodyPr>
          <a:lstStyle/>
          <a:p>
            <a:pPr algn="l">
              <a:lnSpc>
                <a:spcPts val="7000"/>
              </a:lnSpc>
            </a:pPr>
            <a:r>
              <a:rPr lang="en-US" sz="5000" b="true">
                <a:solidFill>
                  <a:srgbClr val="363371"/>
                </a:solidFill>
                <a:latin typeface="Arial Bold"/>
                <a:ea typeface="Arial Bold"/>
                <a:cs typeface="Arial Bold"/>
                <a:sym typeface="Arial Bold"/>
              </a:rPr>
              <a:t>First Peacekeeping Mission</a:t>
            </a:r>
          </a:p>
        </p:txBody>
      </p:sp>
      <p:sp>
        <p:nvSpPr>
          <p:cNvPr name="TextBox 9" id="9"/>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&amp; Three: The History of the World</a:t>
            </a:r>
          </a:p>
        </p:txBody>
      </p:sp>
      <p:grpSp>
        <p:nvGrpSpPr>
          <p:cNvPr name="Group 10" id="10"/>
          <p:cNvGrpSpPr/>
          <p:nvPr/>
        </p:nvGrpSpPr>
        <p:grpSpPr>
          <a:xfrm rot="0">
            <a:off x="11383909" y="9756776"/>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363371"/>
                  </a:solidFill>
                  <a:latin typeface="Arial"/>
                  <a:ea typeface="Arial"/>
                  <a:cs typeface="Arial"/>
                  <a:sym typeface="Arial"/>
                </a:rPr>
                <a:t>@MsDoorley</a:t>
              </a:r>
            </a:p>
          </p:txBody>
        </p:sp>
      </p:grpSp>
    </p:spTree>
  </p:cSld>
  <p:clrMapOvr>
    <a:masterClrMapping/>
  </p:clrMapOvr>
</p:sld>
</file>

<file path=ppt/slides/slide1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sp>
        <p:nvSpPr>
          <p:cNvPr name="Freeform 6" id="6"/>
          <p:cNvSpPr/>
          <p:nvPr/>
        </p:nvSpPr>
        <p:spPr>
          <a:xfrm flipH="false" flipV="false" rot="0">
            <a:off x="695494" y="2656142"/>
            <a:ext cx="5334000" cy="4974715"/>
          </a:xfrm>
          <a:custGeom>
            <a:avLst/>
            <a:gdLst/>
            <a:ahLst/>
            <a:cxnLst/>
            <a:rect r="r" b="b" t="t" l="l"/>
            <a:pathLst>
              <a:path h="4974715" w="5334000">
                <a:moveTo>
                  <a:pt x="0" y="0"/>
                </a:moveTo>
                <a:lnTo>
                  <a:pt x="5334000" y="0"/>
                </a:lnTo>
                <a:lnTo>
                  <a:pt x="5334000" y="4974716"/>
                </a:lnTo>
                <a:lnTo>
                  <a:pt x="0" y="4974716"/>
                </a:lnTo>
                <a:lnTo>
                  <a:pt x="0" y="0"/>
                </a:lnTo>
                <a:close/>
              </a:path>
            </a:pathLst>
          </a:custGeom>
          <a:blipFill>
            <a:blip r:embed="rId2"/>
            <a:stretch>
              <a:fillRect l="-1422" t="-1520" r="-1268" b="-1614"/>
            </a:stretch>
          </a:blipFill>
        </p:spPr>
      </p:sp>
      <p:sp>
        <p:nvSpPr>
          <p:cNvPr name="Freeform 7" id="7"/>
          <p:cNvSpPr/>
          <p:nvPr/>
        </p:nvSpPr>
        <p:spPr>
          <a:xfrm flipH="false" flipV="false" rot="0">
            <a:off x="6172327" y="2660147"/>
            <a:ext cx="5334000" cy="4966705"/>
          </a:xfrm>
          <a:custGeom>
            <a:avLst/>
            <a:gdLst/>
            <a:ahLst/>
            <a:cxnLst/>
            <a:rect r="r" b="b" t="t" l="l"/>
            <a:pathLst>
              <a:path h="4966705" w="5334000">
                <a:moveTo>
                  <a:pt x="0" y="0"/>
                </a:moveTo>
                <a:lnTo>
                  <a:pt x="5334000" y="0"/>
                </a:lnTo>
                <a:lnTo>
                  <a:pt x="5334000" y="4966706"/>
                </a:lnTo>
                <a:lnTo>
                  <a:pt x="0" y="4966706"/>
                </a:lnTo>
                <a:lnTo>
                  <a:pt x="0" y="0"/>
                </a:lnTo>
                <a:close/>
              </a:path>
            </a:pathLst>
          </a:custGeom>
          <a:blipFill>
            <a:blip r:embed="rId3"/>
            <a:stretch>
              <a:fillRect l="-1266" t="-989" r="-1392" b="-1273"/>
            </a:stretch>
          </a:blipFill>
        </p:spPr>
      </p:sp>
      <p:sp>
        <p:nvSpPr>
          <p:cNvPr name="Freeform 8" id="8"/>
          <p:cNvSpPr/>
          <p:nvPr/>
        </p:nvSpPr>
        <p:spPr>
          <a:xfrm flipH="false" flipV="false" rot="0">
            <a:off x="11649160" y="2662879"/>
            <a:ext cx="5334000" cy="4961241"/>
          </a:xfrm>
          <a:custGeom>
            <a:avLst/>
            <a:gdLst/>
            <a:ahLst/>
            <a:cxnLst/>
            <a:rect r="r" b="b" t="t" l="l"/>
            <a:pathLst>
              <a:path h="4961241" w="5334000">
                <a:moveTo>
                  <a:pt x="0" y="0"/>
                </a:moveTo>
                <a:lnTo>
                  <a:pt x="5334000" y="0"/>
                </a:lnTo>
                <a:lnTo>
                  <a:pt x="5334000" y="4961242"/>
                </a:lnTo>
                <a:lnTo>
                  <a:pt x="0" y="4961242"/>
                </a:lnTo>
                <a:lnTo>
                  <a:pt x="0" y="0"/>
                </a:lnTo>
                <a:close/>
              </a:path>
            </a:pathLst>
          </a:custGeom>
          <a:blipFill>
            <a:blip r:embed="rId4"/>
            <a:stretch>
              <a:fillRect l="-1212" t="-1289" r="-1471" b="-2709"/>
            </a:stretch>
          </a:blipFill>
        </p:spPr>
      </p:sp>
      <p:sp>
        <p:nvSpPr>
          <p:cNvPr name="TextBox 9" id="9"/>
          <p:cNvSpPr txBox="true"/>
          <p:nvPr/>
        </p:nvSpPr>
        <p:spPr>
          <a:xfrm rot="5400000">
            <a:off x="12498388" y="4760912"/>
            <a:ext cx="102870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Thirty-Five: The United Nations</a:t>
            </a:r>
          </a:p>
        </p:txBody>
      </p:sp>
      <p:sp>
        <p:nvSpPr>
          <p:cNvPr name="TextBox 10" id="10"/>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&amp; Three: The History of the World</a:t>
            </a:r>
          </a:p>
        </p:txBody>
      </p:sp>
      <p:sp>
        <p:nvSpPr>
          <p:cNvPr name="TextBox 11" id="11"/>
          <p:cNvSpPr txBox="true"/>
          <p:nvPr/>
        </p:nvSpPr>
        <p:spPr>
          <a:xfrm rot="0">
            <a:off x="1028700" y="9811386"/>
            <a:ext cx="12293356" cy="344804"/>
          </a:xfrm>
          <a:prstGeom prst="rect">
            <a:avLst/>
          </a:prstGeom>
        </p:spPr>
        <p:txBody>
          <a:bodyPr anchor="t" rtlCol="false" tIns="0" lIns="0" bIns="0" rIns="0">
            <a:spAutoFit/>
          </a:bodyPr>
          <a:lstStyle/>
          <a:p>
            <a:pPr algn="l">
              <a:lnSpc>
                <a:spcPts val="2520"/>
              </a:lnSpc>
            </a:pPr>
            <a:r>
              <a:rPr lang="en-US" sz="1800">
                <a:solidFill>
                  <a:srgbClr val="000000"/>
                </a:solidFill>
                <a:latin typeface="Arial"/>
                <a:ea typeface="Arial"/>
                <a:cs typeface="Arial"/>
                <a:sym typeface="Arial"/>
              </a:rPr>
              <a:t>Diagram taken from Making History, 2nd Edition by </a:t>
            </a:r>
            <a:r>
              <a:rPr lang="en-US" sz="1800" u="sng">
                <a:solidFill>
                  <a:srgbClr val="000000"/>
                </a:solidFill>
                <a:latin typeface="Arial"/>
                <a:ea typeface="Arial"/>
                <a:cs typeface="Arial"/>
                <a:sym typeface="Arial"/>
                <a:hlinkClick r:id="rId5" tooltip="https://twitter.com/MsStacyS"/>
              </a:rPr>
              <a:t>Stacy Stout</a:t>
            </a:r>
            <a:r>
              <a:rPr lang="en-US" sz="1800">
                <a:solidFill>
                  <a:srgbClr val="000000"/>
                </a:solidFill>
                <a:latin typeface="Arial"/>
                <a:ea typeface="Arial"/>
                <a:cs typeface="Arial"/>
                <a:sym typeface="Arial"/>
              </a:rPr>
              <a:t> and </a:t>
            </a:r>
            <a:r>
              <a:rPr lang="en-US" sz="1800" u="sng">
                <a:solidFill>
                  <a:srgbClr val="000000"/>
                </a:solidFill>
                <a:latin typeface="Arial"/>
                <a:ea typeface="Arial"/>
                <a:cs typeface="Arial"/>
                <a:sym typeface="Arial"/>
                <a:hlinkClick r:id="rId6" tooltip="https://twitter.com/histforall"/>
              </a:rPr>
              <a:t>Dermot Lucey</a:t>
            </a:r>
            <a:r>
              <a:rPr lang="en-US" sz="1800">
                <a:solidFill>
                  <a:srgbClr val="000000"/>
                </a:solidFill>
                <a:latin typeface="Arial"/>
                <a:ea typeface="Arial"/>
                <a:cs typeface="Arial"/>
                <a:sym typeface="Arial"/>
              </a:rPr>
              <a:t> (</a:t>
            </a:r>
            <a:r>
              <a:rPr lang="en-US" sz="1800" u="sng">
                <a:solidFill>
                  <a:srgbClr val="000000"/>
                </a:solidFill>
                <a:latin typeface="Arial"/>
                <a:ea typeface="Arial"/>
                <a:cs typeface="Arial"/>
                <a:sym typeface="Arial"/>
                <a:hlinkClick r:id="rId7" tooltip="https://www.gilleducation.ie/"/>
              </a:rPr>
              <a:t>Gill Education</a:t>
            </a:r>
            <a:r>
              <a:rPr lang="en-US" sz="1800">
                <a:solidFill>
                  <a:srgbClr val="000000"/>
                </a:solidFill>
                <a:latin typeface="Arial"/>
                <a:ea typeface="Arial"/>
                <a:cs typeface="Arial"/>
                <a:sym typeface="Arial"/>
              </a:rPr>
              <a:t>)</a:t>
            </a:r>
          </a:p>
        </p:txBody>
      </p:sp>
      <p:grpSp>
        <p:nvGrpSpPr>
          <p:cNvPr name="Group 12" id="12"/>
          <p:cNvGrpSpPr/>
          <p:nvPr/>
        </p:nvGrpSpPr>
        <p:grpSpPr>
          <a:xfrm rot="0">
            <a:off x="11383909" y="9756776"/>
            <a:ext cx="5555351" cy="530224"/>
            <a:chOff x="0" y="0"/>
            <a:chExt cx="7407135" cy="706965"/>
          </a:xfrm>
        </p:grpSpPr>
        <p:sp>
          <p:nvSpPr>
            <p:cNvPr name="Freeform 13" id="13"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4" id="14"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5" id="15"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16" id="16"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Freeform 17" id="17"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6">
                <a:extLst>
                  <a:ext uri="{96DAC541-7B7A-43D3-8B79-37D633B846F1}">
                    <asvg:svgBlip xmlns:asvg="http://schemas.microsoft.com/office/drawing/2016/SVG/main" r:embed="rId17"/>
                  </a:ext>
                </a:extLst>
              </a:blip>
              <a:stretch>
                <a:fillRect l="0" t="0" r="0" b="0"/>
              </a:stretch>
            </a:blipFill>
          </p:spPr>
        </p:sp>
        <p:sp>
          <p:nvSpPr>
            <p:cNvPr name="TextBox 18" id="18"/>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363371"/>
                  </a:solidFill>
                  <a:latin typeface="Arial"/>
                  <a:ea typeface="Arial"/>
                  <a:cs typeface="Arial"/>
                  <a:sym typeface="Arial"/>
                </a:rPr>
                <a:t>@MsDoorley</a:t>
              </a:r>
            </a:p>
          </p:txBody>
        </p:sp>
      </p:grpSp>
    </p:spTree>
  </p:cSld>
  <p:clrMapOvr>
    <a:masterClrMapping/>
  </p:clrMapOvr>
</p:sld>
</file>

<file path=ppt/slides/slide1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sp>
        <p:nvSpPr>
          <p:cNvPr name="TextBox 6" id="6"/>
          <p:cNvSpPr txBox="true"/>
          <p:nvPr/>
        </p:nvSpPr>
        <p:spPr>
          <a:xfrm rot="0">
            <a:off x="1028700" y="1682750"/>
            <a:ext cx="15609955" cy="5737224"/>
          </a:xfrm>
          <a:prstGeom prst="rect">
            <a:avLst/>
          </a:prstGeom>
        </p:spPr>
        <p:txBody>
          <a:bodyPr anchor="t" rtlCol="false" tIns="0" lIns="0" bIns="0" rIns="0">
            <a:spAutoFit/>
          </a:bodyPr>
          <a:lstStyle/>
          <a:p>
            <a:pPr algn="just">
              <a:lnSpc>
                <a:spcPts val="3500"/>
              </a:lnSpc>
            </a:pPr>
            <a:r>
              <a:rPr lang="en-US" sz="2500">
                <a:solidFill>
                  <a:srgbClr val="000000"/>
                </a:solidFill>
                <a:latin typeface="Arial"/>
                <a:ea typeface="Arial"/>
                <a:cs typeface="Arial"/>
                <a:sym typeface="Arial"/>
              </a:rPr>
              <a:t>In the aftermath of </a:t>
            </a:r>
            <a:r>
              <a:rPr lang="en-US" sz="2500" b="true">
                <a:solidFill>
                  <a:srgbClr val="000000"/>
                </a:solidFill>
                <a:latin typeface="Arial Bold"/>
                <a:ea typeface="Arial Bold"/>
                <a:cs typeface="Arial Bold"/>
                <a:sym typeface="Arial Bold"/>
              </a:rPr>
              <a:t>WWII</a:t>
            </a:r>
            <a:r>
              <a:rPr lang="en-US" sz="2500">
                <a:solidFill>
                  <a:srgbClr val="000000"/>
                </a:solidFill>
                <a:latin typeface="Arial"/>
                <a:ea typeface="Arial"/>
                <a:cs typeface="Arial"/>
                <a:sym typeface="Arial"/>
              </a:rPr>
              <a:t>, the nation of </a:t>
            </a:r>
            <a:r>
              <a:rPr lang="en-US" sz="2500" b="true">
                <a:solidFill>
                  <a:srgbClr val="000000"/>
                </a:solidFill>
                <a:latin typeface="Arial Bold"/>
                <a:ea typeface="Arial Bold"/>
                <a:cs typeface="Arial Bold"/>
                <a:sym typeface="Arial Bold"/>
              </a:rPr>
              <a:t>Yugoslavia</a:t>
            </a:r>
            <a:r>
              <a:rPr lang="en-US" sz="2500">
                <a:solidFill>
                  <a:srgbClr val="000000"/>
                </a:solidFill>
                <a:latin typeface="Arial"/>
                <a:ea typeface="Arial"/>
                <a:cs typeface="Arial"/>
                <a:sym typeface="Arial"/>
              </a:rPr>
              <a:t> was formed under the leadership of </a:t>
            </a:r>
            <a:r>
              <a:rPr lang="en-US" sz="2500" b="true">
                <a:solidFill>
                  <a:srgbClr val="000000"/>
                </a:solidFill>
                <a:latin typeface="Arial Bold"/>
                <a:ea typeface="Arial Bold"/>
                <a:cs typeface="Arial Bold"/>
                <a:sym typeface="Arial Bold"/>
              </a:rPr>
              <a:t>Josip Broz Tito</a:t>
            </a:r>
            <a:r>
              <a:rPr lang="en-US" sz="2500">
                <a:solidFill>
                  <a:srgbClr val="000000"/>
                </a:solidFill>
                <a:latin typeface="Arial"/>
                <a:ea typeface="Arial"/>
                <a:cs typeface="Arial"/>
                <a:sym typeface="Arial"/>
              </a:rPr>
              <a:t>. Yugoslavia was a federation of six republics: </a:t>
            </a:r>
            <a:r>
              <a:rPr lang="en-US" sz="2500" b="true">
                <a:solidFill>
                  <a:srgbClr val="000000"/>
                </a:solidFill>
                <a:latin typeface="Arial Bold"/>
                <a:ea typeface="Arial Bold"/>
                <a:cs typeface="Arial Bold"/>
                <a:sym typeface="Arial Bold"/>
              </a:rPr>
              <a:t>Slovenia, Croatia, Bosnia and Herzegovina, Montenegro, Macedonia, and Serbia</a:t>
            </a:r>
            <a:r>
              <a:rPr lang="en-US" sz="2500">
                <a:solidFill>
                  <a:srgbClr val="000000"/>
                </a:solidFill>
                <a:latin typeface="Arial"/>
                <a:ea typeface="Arial"/>
                <a:cs typeface="Arial"/>
                <a:sym typeface="Arial"/>
              </a:rPr>
              <a:t>, which included the autonomous provinces of </a:t>
            </a:r>
            <a:r>
              <a:rPr lang="en-US" sz="2500" b="true">
                <a:solidFill>
                  <a:srgbClr val="000000"/>
                </a:solidFill>
                <a:latin typeface="Arial Bold"/>
                <a:ea typeface="Arial Bold"/>
                <a:cs typeface="Arial Bold"/>
                <a:sym typeface="Arial Bold"/>
              </a:rPr>
              <a:t>Kosovo</a:t>
            </a:r>
            <a:r>
              <a:rPr lang="en-US" sz="2500">
                <a:solidFill>
                  <a:srgbClr val="000000"/>
                </a:solidFill>
                <a:latin typeface="Arial"/>
                <a:ea typeface="Arial"/>
                <a:cs typeface="Arial"/>
                <a:sym typeface="Arial"/>
              </a:rPr>
              <a:t> and </a:t>
            </a:r>
            <a:r>
              <a:rPr lang="en-US" sz="2500" b="true">
                <a:solidFill>
                  <a:srgbClr val="000000"/>
                </a:solidFill>
                <a:latin typeface="Arial Bold"/>
                <a:ea typeface="Arial Bold"/>
                <a:cs typeface="Arial Bold"/>
                <a:sym typeface="Arial Bold"/>
              </a:rPr>
              <a:t>Vojvodina</a:t>
            </a:r>
            <a:r>
              <a:rPr lang="en-US" sz="2500">
                <a:solidFill>
                  <a:srgbClr val="000000"/>
                </a:solidFill>
                <a:latin typeface="Arial"/>
                <a:ea typeface="Arial"/>
                <a:cs typeface="Arial"/>
                <a:sym typeface="Arial"/>
              </a:rPr>
              <a:t>. For decades, the country maintained a delicate balance among the various ethnic and religious groups residing within its borders. However, after Tito's death in 1980 and under the weight of </a:t>
            </a:r>
            <a:r>
              <a:rPr lang="en-US" sz="2500" b="true">
                <a:solidFill>
                  <a:srgbClr val="000000"/>
                </a:solidFill>
                <a:latin typeface="Arial Bold"/>
                <a:ea typeface="Arial Bold"/>
                <a:cs typeface="Arial Bold"/>
                <a:sym typeface="Arial Bold"/>
              </a:rPr>
              <a:t>economic and political pressures</a:t>
            </a:r>
            <a:r>
              <a:rPr lang="en-US" sz="2500">
                <a:solidFill>
                  <a:srgbClr val="000000"/>
                </a:solidFill>
                <a:latin typeface="Arial"/>
                <a:ea typeface="Arial"/>
                <a:cs typeface="Arial"/>
                <a:sym typeface="Arial"/>
              </a:rPr>
              <a:t>, the federation began to disintegrate in the 1990s. </a:t>
            </a:r>
            <a:r>
              <a:rPr lang="en-US" sz="2500" b="true">
                <a:solidFill>
                  <a:srgbClr val="000000"/>
                </a:solidFill>
                <a:latin typeface="Arial Bold"/>
                <a:ea typeface="Arial Bold"/>
                <a:cs typeface="Arial Bold"/>
                <a:sym typeface="Arial Bold"/>
              </a:rPr>
              <a:t>Nationalistic sentiments</a:t>
            </a:r>
            <a:r>
              <a:rPr lang="en-US" sz="2500">
                <a:solidFill>
                  <a:srgbClr val="000000"/>
                </a:solidFill>
                <a:latin typeface="Arial"/>
                <a:ea typeface="Arial"/>
                <a:cs typeface="Arial"/>
                <a:sym typeface="Arial"/>
              </a:rPr>
              <a:t> flared, particularly in Serbia under </a:t>
            </a:r>
            <a:r>
              <a:rPr lang="en-US" sz="2500" b="true">
                <a:solidFill>
                  <a:srgbClr val="000000"/>
                </a:solidFill>
                <a:latin typeface="Arial Bold"/>
                <a:ea typeface="Arial Bold"/>
                <a:cs typeface="Arial Bold"/>
                <a:sym typeface="Arial Bold"/>
              </a:rPr>
              <a:t>Slobodan Milošević</a:t>
            </a:r>
            <a:r>
              <a:rPr lang="en-US" sz="2500">
                <a:solidFill>
                  <a:srgbClr val="000000"/>
                </a:solidFill>
                <a:latin typeface="Arial"/>
                <a:ea typeface="Arial"/>
                <a:cs typeface="Arial"/>
                <a:sym typeface="Arial"/>
              </a:rPr>
              <a:t>, and violent conflicts erupted, leading to what is now known as the </a:t>
            </a:r>
            <a:r>
              <a:rPr lang="en-US" sz="2500" b="true">
                <a:solidFill>
                  <a:srgbClr val="000000"/>
                </a:solidFill>
                <a:latin typeface="Arial Bold"/>
                <a:ea typeface="Arial Bold"/>
                <a:cs typeface="Arial Bold"/>
                <a:sym typeface="Arial Bold"/>
              </a:rPr>
              <a:t>Yugoslavian Wars</a:t>
            </a:r>
            <a:r>
              <a:rPr lang="en-US" sz="2500">
                <a:solidFill>
                  <a:srgbClr val="000000"/>
                </a:solidFill>
                <a:latin typeface="Arial"/>
                <a:ea typeface="Arial"/>
                <a:cs typeface="Arial"/>
                <a:sym typeface="Arial"/>
              </a:rPr>
              <a:t>.</a:t>
            </a:r>
          </a:p>
          <a:p>
            <a:pPr algn="just">
              <a:lnSpc>
                <a:spcPts val="3500"/>
              </a:lnSpc>
            </a:pPr>
            <a:r>
              <a:rPr lang="en-US" sz="2500">
                <a:solidFill>
                  <a:srgbClr val="000000"/>
                </a:solidFill>
                <a:latin typeface="Arial"/>
                <a:ea typeface="Arial"/>
                <a:cs typeface="Arial"/>
                <a:sym typeface="Arial"/>
              </a:rPr>
              <a:t>The </a:t>
            </a:r>
            <a:r>
              <a:rPr lang="en-US" sz="2500" b="true">
                <a:solidFill>
                  <a:srgbClr val="000000"/>
                </a:solidFill>
                <a:latin typeface="Arial Bold"/>
                <a:ea typeface="Arial Bold"/>
                <a:cs typeface="Arial Bold"/>
                <a:sym typeface="Arial Bold"/>
              </a:rPr>
              <a:t>UN</a:t>
            </a:r>
            <a:r>
              <a:rPr lang="en-US" sz="2500">
                <a:solidFill>
                  <a:srgbClr val="000000"/>
                </a:solidFill>
                <a:latin typeface="Arial"/>
                <a:ea typeface="Arial"/>
                <a:cs typeface="Arial"/>
                <a:sym typeface="Arial"/>
              </a:rPr>
              <a:t> became involved in 1992 when the Security Council established the </a:t>
            </a:r>
            <a:r>
              <a:rPr lang="en-US" sz="2500" b="true">
                <a:solidFill>
                  <a:srgbClr val="000000"/>
                </a:solidFill>
                <a:latin typeface="Arial Bold"/>
                <a:ea typeface="Arial Bold"/>
                <a:cs typeface="Arial Bold"/>
                <a:sym typeface="Arial Bold"/>
              </a:rPr>
              <a:t>United Nations Protection Force (UNPROFOR)</a:t>
            </a:r>
            <a:r>
              <a:rPr lang="en-US" sz="2500">
                <a:solidFill>
                  <a:srgbClr val="000000"/>
                </a:solidFill>
                <a:latin typeface="Arial"/>
                <a:ea typeface="Arial"/>
                <a:cs typeface="Arial"/>
                <a:sym typeface="Arial"/>
              </a:rPr>
              <a:t> to create safe areas in Croatia and later expanded to Bosnia and Herzegovina. This was the first mission of its kind for the UN and marked a shift in the UN peacekeeping operations.</a:t>
            </a:r>
          </a:p>
          <a:p>
            <a:pPr algn="just">
              <a:lnSpc>
                <a:spcPts val="3500"/>
              </a:lnSpc>
            </a:pPr>
            <a:r>
              <a:rPr lang="en-US" sz="2500">
                <a:solidFill>
                  <a:srgbClr val="000000"/>
                </a:solidFill>
                <a:latin typeface="Arial"/>
                <a:ea typeface="Arial"/>
                <a:cs typeface="Arial"/>
                <a:sym typeface="Arial"/>
              </a:rPr>
              <a:t>Despite UN efforts, the </a:t>
            </a:r>
            <a:r>
              <a:rPr lang="en-US" sz="2500" b="true">
                <a:solidFill>
                  <a:srgbClr val="000000"/>
                </a:solidFill>
                <a:latin typeface="Arial Bold"/>
                <a:ea typeface="Arial Bold"/>
                <a:cs typeface="Arial Bold"/>
                <a:sym typeface="Arial Bold"/>
              </a:rPr>
              <a:t>Bosnian War</a:t>
            </a:r>
            <a:r>
              <a:rPr lang="en-US" sz="2500">
                <a:solidFill>
                  <a:srgbClr val="000000"/>
                </a:solidFill>
                <a:latin typeface="Arial"/>
                <a:ea typeface="Arial"/>
                <a:cs typeface="Arial"/>
                <a:sym typeface="Arial"/>
              </a:rPr>
              <a:t> witnessed one of the worst atrocities in Europe since WWII, with the </a:t>
            </a:r>
            <a:r>
              <a:rPr lang="en-US" sz="2500" b="true">
                <a:solidFill>
                  <a:srgbClr val="000000"/>
                </a:solidFill>
                <a:latin typeface="Arial Bold"/>
                <a:ea typeface="Arial Bold"/>
                <a:cs typeface="Arial Bold"/>
                <a:sym typeface="Arial Bold"/>
              </a:rPr>
              <a:t>Srebrenica massacre</a:t>
            </a:r>
            <a:r>
              <a:rPr lang="en-US" sz="2500">
                <a:solidFill>
                  <a:srgbClr val="000000"/>
                </a:solidFill>
                <a:latin typeface="Arial"/>
                <a:ea typeface="Arial"/>
                <a:cs typeface="Arial"/>
                <a:sym typeface="Arial"/>
              </a:rPr>
              <a:t> in 1995 where more than 8,000 Bosniak men and boys were killed by Bosnian Serb forces, despite the area being declared a "safe haven" by the UN.</a:t>
            </a:r>
          </a:p>
        </p:txBody>
      </p:sp>
      <p:sp>
        <p:nvSpPr>
          <p:cNvPr name="TextBox 7" id="7"/>
          <p:cNvSpPr txBox="true"/>
          <p:nvPr/>
        </p:nvSpPr>
        <p:spPr>
          <a:xfrm rot="5400000">
            <a:off x="12498388" y="4760912"/>
            <a:ext cx="102870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Thirty-Five: The United Nations</a:t>
            </a:r>
          </a:p>
        </p:txBody>
      </p:sp>
      <p:sp>
        <p:nvSpPr>
          <p:cNvPr name="TextBox 8" id="8"/>
          <p:cNvSpPr txBox="true"/>
          <p:nvPr/>
        </p:nvSpPr>
        <p:spPr>
          <a:xfrm rot="0">
            <a:off x="1028700" y="828675"/>
            <a:ext cx="15609955" cy="958850"/>
          </a:xfrm>
          <a:prstGeom prst="rect">
            <a:avLst/>
          </a:prstGeom>
        </p:spPr>
        <p:txBody>
          <a:bodyPr anchor="t" rtlCol="false" tIns="0" lIns="0" bIns="0" rIns="0">
            <a:spAutoFit/>
          </a:bodyPr>
          <a:lstStyle/>
          <a:p>
            <a:pPr algn="l">
              <a:lnSpc>
                <a:spcPts val="7000"/>
              </a:lnSpc>
            </a:pPr>
            <a:r>
              <a:rPr lang="en-US" sz="5000" b="true">
                <a:solidFill>
                  <a:srgbClr val="363371"/>
                </a:solidFill>
                <a:latin typeface="Arial Bold"/>
                <a:ea typeface="Arial Bold"/>
                <a:cs typeface="Arial Bold"/>
                <a:sym typeface="Arial Bold"/>
              </a:rPr>
              <a:t>Yugoslavian Wars</a:t>
            </a:r>
          </a:p>
        </p:txBody>
      </p:sp>
      <p:sp>
        <p:nvSpPr>
          <p:cNvPr name="TextBox 9" id="9"/>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&amp; Three: The History of the World</a:t>
            </a:r>
          </a:p>
        </p:txBody>
      </p:sp>
      <p:grpSp>
        <p:nvGrpSpPr>
          <p:cNvPr name="Group 10" id="10"/>
          <p:cNvGrpSpPr/>
          <p:nvPr/>
        </p:nvGrpSpPr>
        <p:grpSpPr>
          <a:xfrm rot="0">
            <a:off x="11383909" y="9756776"/>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363371"/>
                  </a:solidFill>
                  <a:latin typeface="Arial"/>
                  <a:ea typeface="Arial"/>
                  <a:cs typeface="Arial"/>
                  <a:sym typeface="Arial"/>
                </a:rPr>
                <a:t>@MsDoorley</a:t>
              </a:r>
            </a:p>
          </p:txBody>
        </p:sp>
      </p:grpSp>
    </p:spTree>
  </p:cSld>
  <p:clrMapOvr>
    <a:masterClrMapping/>
  </p:clrMapOvr>
</p:sld>
</file>

<file path=ppt/slides/slide1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sp>
        <p:nvSpPr>
          <p:cNvPr name="TextBox 6" id="6"/>
          <p:cNvSpPr txBox="true"/>
          <p:nvPr/>
        </p:nvSpPr>
        <p:spPr>
          <a:xfrm rot="0">
            <a:off x="1028700" y="1682750"/>
            <a:ext cx="15609955" cy="3546474"/>
          </a:xfrm>
          <a:prstGeom prst="rect">
            <a:avLst/>
          </a:prstGeom>
        </p:spPr>
        <p:txBody>
          <a:bodyPr anchor="t" rtlCol="false" tIns="0" lIns="0" bIns="0" rIns="0">
            <a:spAutoFit/>
          </a:bodyPr>
          <a:lstStyle/>
          <a:p>
            <a:pPr algn="just">
              <a:lnSpc>
                <a:spcPts val="3500"/>
              </a:lnSpc>
            </a:pPr>
            <a:r>
              <a:rPr lang="en-US" sz="2500">
                <a:solidFill>
                  <a:srgbClr val="000000"/>
                </a:solidFill>
                <a:latin typeface="Arial"/>
                <a:ea typeface="Arial"/>
                <a:cs typeface="Arial"/>
                <a:sym typeface="Arial"/>
              </a:rPr>
              <a:t>Eventually, the </a:t>
            </a:r>
            <a:r>
              <a:rPr lang="en-US" sz="2500" b="true">
                <a:solidFill>
                  <a:srgbClr val="000000"/>
                </a:solidFill>
                <a:latin typeface="Arial Bold"/>
                <a:ea typeface="Arial Bold"/>
                <a:cs typeface="Arial Bold"/>
                <a:sym typeface="Arial Bold"/>
              </a:rPr>
              <a:t>Dayton Accords</a:t>
            </a:r>
            <a:r>
              <a:rPr lang="en-US" sz="2500">
                <a:solidFill>
                  <a:srgbClr val="000000"/>
                </a:solidFill>
                <a:latin typeface="Arial"/>
                <a:ea typeface="Arial"/>
                <a:cs typeface="Arial"/>
                <a:sym typeface="Arial"/>
              </a:rPr>
              <a:t> were signed in 1995, effectively ending the Bosnian War. However, the tensions in the region persisted, especially in Kosovo. The UN established the </a:t>
            </a:r>
            <a:r>
              <a:rPr lang="en-US" sz="2500" b="true">
                <a:solidFill>
                  <a:srgbClr val="000000"/>
                </a:solidFill>
                <a:latin typeface="Arial Bold"/>
                <a:ea typeface="Arial Bold"/>
                <a:cs typeface="Arial Bold"/>
                <a:sym typeface="Arial Bold"/>
              </a:rPr>
              <a:t>United Nations Interim Administration Mission in Kosovo (UNMIK)</a:t>
            </a:r>
            <a:r>
              <a:rPr lang="en-US" sz="2500">
                <a:solidFill>
                  <a:srgbClr val="000000"/>
                </a:solidFill>
                <a:latin typeface="Arial"/>
                <a:ea typeface="Arial"/>
                <a:cs typeface="Arial"/>
                <a:sym typeface="Arial"/>
              </a:rPr>
              <a:t> following the 1999 NATO bombing campaign against Yugoslavia to end the violence and persecution of ethnic Albanians by Serbian forces.</a:t>
            </a:r>
          </a:p>
          <a:p>
            <a:pPr algn="just">
              <a:lnSpc>
                <a:spcPts val="3500"/>
              </a:lnSpc>
            </a:pPr>
            <a:r>
              <a:rPr lang="en-US" sz="2500">
                <a:solidFill>
                  <a:srgbClr val="000000"/>
                </a:solidFill>
                <a:latin typeface="Arial"/>
                <a:ea typeface="Arial"/>
                <a:cs typeface="Arial"/>
                <a:sym typeface="Arial"/>
              </a:rPr>
              <a:t>In the aftermath of these wars, more than </a:t>
            </a:r>
            <a:r>
              <a:rPr lang="en-US" sz="2500" b="true">
                <a:solidFill>
                  <a:srgbClr val="000000"/>
                </a:solidFill>
                <a:latin typeface="Arial Bold"/>
                <a:ea typeface="Arial Bold"/>
                <a:cs typeface="Arial Bold"/>
                <a:sym typeface="Arial Bold"/>
              </a:rPr>
              <a:t>140,000 people were killed and millions were displaced</a:t>
            </a:r>
            <a:r>
              <a:rPr lang="en-US" sz="2500">
                <a:solidFill>
                  <a:srgbClr val="000000"/>
                </a:solidFill>
                <a:latin typeface="Arial"/>
                <a:ea typeface="Arial"/>
                <a:cs typeface="Arial"/>
                <a:sym typeface="Arial"/>
              </a:rPr>
              <a:t>. The region was severely destabilised, and the UN peacekeeping missions faced significant criticism for their inability to prevent mass atrocities. The International Criminal Tribunal for the former Yugoslavia took place to punish the </a:t>
            </a:r>
            <a:r>
              <a:rPr lang="en-US" sz="2500" b="true">
                <a:solidFill>
                  <a:srgbClr val="000000"/>
                </a:solidFill>
                <a:latin typeface="Arial Bold"/>
                <a:ea typeface="Arial Bold"/>
                <a:cs typeface="Arial Bold"/>
                <a:sym typeface="Arial Bold"/>
              </a:rPr>
              <a:t>war crimes </a:t>
            </a:r>
            <a:r>
              <a:rPr lang="en-US" sz="2500">
                <a:solidFill>
                  <a:srgbClr val="000000"/>
                </a:solidFill>
                <a:latin typeface="Arial"/>
                <a:ea typeface="Arial"/>
                <a:cs typeface="Arial"/>
                <a:sym typeface="Arial"/>
              </a:rPr>
              <a:t>that took place throughout the Yugoslavian wars, which we will look at later. </a:t>
            </a:r>
          </a:p>
        </p:txBody>
      </p:sp>
      <p:sp>
        <p:nvSpPr>
          <p:cNvPr name="TextBox 7" id="7"/>
          <p:cNvSpPr txBox="true"/>
          <p:nvPr/>
        </p:nvSpPr>
        <p:spPr>
          <a:xfrm rot="5400000">
            <a:off x="12498388" y="4760912"/>
            <a:ext cx="102870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Thirty-Five: The United Nations</a:t>
            </a:r>
          </a:p>
        </p:txBody>
      </p:sp>
      <p:sp>
        <p:nvSpPr>
          <p:cNvPr name="TextBox 8" id="8"/>
          <p:cNvSpPr txBox="true"/>
          <p:nvPr/>
        </p:nvSpPr>
        <p:spPr>
          <a:xfrm rot="0">
            <a:off x="1028700" y="828675"/>
            <a:ext cx="15609955" cy="958850"/>
          </a:xfrm>
          <a:prstGeom prst="rect">
            <a:avLst/>
          </a:prstGeom>
        </p:spPr>
        <p:txBody>
          <a:bodyPr anchor="t" rtlCol="false" tIns="0" lIns="0" bIns="0" rIns="0">
            <a:spAutoFit/>
          </a:bodyPr>
          <a:lstStyle/>
          <a:p>
            <a:pPr algn="l">
              <a:lnSpc>
                <a:spcPts val="7000"/>
              </a:lnSpc>
            </a:pPr>
            <a:r>
              <a:rPr lang="en-US" sz="5000" b="true">
                <a:solidFill>
                  <a:srgbClr val="363371"/>
                </a:solidFill>
                <a:latin typeface="Arial Bold"/>
                <a:ea typeface="Arial Bold"/>
                <a:cs typeface="Arial Bold"/>
                <a:sym typeface="Arial Bold"/>
              </a:rPr>
              <a:t>Yugoslavian Wars</a:t>
            </a:r>
          </a:p>
        </p:txBody>
      </p:sp>
      <p:sp>
        <p:nvSpPr>
          <p:cNvPr name="TextBox 9" id="9"/>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&amp; Three: The History of the World</a:t>
            </a:r>
          </a:p>
        </p:txBody>
      </p:sp>
      <p:grpSp>
        <p:nvGrpSpPr>
          <p:cNvPr name="Group 10" id="10"/>
          <p:cNvGrpSpPr/>
          <p:nvPr/>
        </p:nvGrpSpPr>
        <p:grpSpPr>
          <a:xfrm rot="0">
            <a:off x="11383909" y="9756776"/>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363371"/>
                  </a:solidFill>
                  <a:latin typeface="Arial"/>
                  <a:ea typeface="Arial"/>
                  <a:cs typeface="Arial"/>
                  <a:sym typeface="Arial"/>
                </a:rPr>
                <a:t>@MsDoorley</a:t>
              </a:r>
            </a:p>
          </p:txBody>
        </p:sp>
      </p:grpSp>
    </p:spTree>
  </p:cSld>
  <p:clrMapOvr>
    <a:masterClrMapping/>
  </p:clrMapOvr>
</p:sld>
</file>

<file path=ppt/slides/slide1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sp>
        <p:nvSpPr>
          <p:cNvPr name="TextBox 6" id="6"/>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&amp; Three: The History of the World</a:t>
            </a:r>
          </a:p>
        </p:txBody>
      </p:sp>
      <p:grpSp>
        <p:nvGrpSpPr>
          <p:cNvPr name="Group 7" id="7"/>
          <p:cNvGrpSpPr/>
          <p:nvPr/>
        </p:nvGrpSpPr>
        <p:grpSpPr>
          <a:xfrm rot="0">
            <a:off x="685800" y="527203"/>
            <a:ext cx="16253460" cy="9083522"/>
            <a:chOff x="0" y="0"/>
            <a:chExt cx="21671280" cy="12111363"/>
          </a:xfrm>
        </p:grpSpPr>
        <p:sp>
          <p:nvSpPr>
            <p:cNvPr name="Freeform 8" id="8"/>
            <p:cNvSpPr/>
            <p:nvPr/>
          </p:nvSpPr>
          <p:spPr>
            <a:xfrm flipH="false" flipV="false" rot="0">
              <a:off x="0" y="0"/>
              <a:ext cx="21671280" cy="12111363"/>
            </a:xfrm>
            <a:custGeom>
              <a:avLst/>
              <a:gdLst/>
              <a:ahLst/>
              <a:cxnLst/>
              <a:rect r="r" b="b" t="t" l="l"/>
              <a:pathLst>
                <a:path h="12111363" w="21671280">
                  <a:moveTo>
                    <a:pt x="0" y="0"/>
                  </a:moveTo>
                  <a:lnTo>
                    <a:pt x="21671280" y="0"/>
                  </a:lnTo>
                  <a:lnTo>
                    <a:pt x="21671280" y="12111363"/>
                  </a:lnTo>
                  <a:lnTo>
                    <a:pt x="0" y="12111363"/>
                  </a:lnTo>
                  <a:lnTo>
                    <a:pt x="0" y="0"/>
                  </a:lnTo>
                  <a:close/>
                </a:path>
              </a:pathLst>
            </a:custGeom>
            <a:blipFill>
              <a:blip r:embed="rId2"/>
              <a:stretch>
                <a:fillRect l="-2018" t="0" r="-2018" b="-3471"/>
              </a:stretch>
            </a:blipFill>
          </p:spPr>
        </p:sp>
        <p:sp>
          <p:nvSpPr>
            <p:cNvPr name="TextBox 9" id="9"/>
            <p:cNvSpPr txBox="true"/>
            <p:nvPr/>
          </p:nvSpPr>
          <p:spPr>
            <a:xfrm rot="0">
              <a:off x="1794614" y="6224641"/>
              <a:ext cx="1834356" cy="449792"/>
            </a:xfrm>
            <a:prstGeom prst="rect">
              <a:avLst/>
            </a:prstGeom>
          </p:spPr>
          <p:txBody>
            <a:bodyPr anchor="t" rtlCol="false" tIns="0" lIns="0" bIns="0" rIns="0">
              <a:spAutoFit/>
            </a:bodyPr>
            <a:lstStyle/>
            <a:p>
              <a:pPr algn="ctr">
                <a:lnSpc>
                  <a:spcPts val="2800"/>
                </a:lnSpc>
              </a:pPr>
              <a:r>
                <a:rPr lang="en-US" sz="2000">
                  <a:solidFill>
                    <a:srgbClr val="000000"/>
                  </a:solidFill>
                  <a:latin typeface="Canva Sans"/>
                  <a:ea typeface="Canva Sans"/>
                  <a:cs typeface="Canva Sans"/>
                  <a:sym typeface="Canva Sans"/>
                </a:rPr>
                <a:t>San Marino</a:t>
              </a:r>
            </a:p>
          </p:txBody>
        </p:sp>
        <p:sp>
          <p:nvSpPr>
            <p:cNvPr name="TextBox 10" id="10"/>
            <p:cNvSpPr txBox="true"/>
            <p:nvPr/>
          </p:nvSpPr>
          <p:spPr>
            <a:xfrm rot="0">
              <a:off x="4280875" y="9838669"/>
              <a:ext cx="720824" cy="449792"/>
            </a:xfrm>
            <a:prstGeom prst="rect">
              <a:avLst/>
            </a:prstGeom>
          </p:spPr>
          <p:txBody>
            <a:bodyPr anchor="t" rtlCol="false" tIns="0" lIns="0" bIns="0" rIns="0">
              <a:spAutoFit/>
            </a:bodyPr>
            <a:lstStyle/>
            <a:p>
              <a:pPr algn="ctr">
                <a:lnSpc>
                  <a:spcPts val="2800"/>
                </a:lnSpc>
              </a:pPr>
              <a:r>
                <a:rPr lang="en-US" sz="2000">
                  <a:solidFill>
                    <a:srgbClr val="000000"/>
                  </a:solidFill>
                  <a:latin typeface="Canva Sans"/>
                  <a:ea typeface="Canva Sans"/>
                  <a:cs typeface="Canva Sans"/>
                  <a:sym typeface="Canva Sans"/>
                </a:rPr>
                <a:t>Italy</a:t>
              </a:r>
            </a:p>
          </p:txBody>
        </p:sp>
        <p:sp>
          <p:nvSpPr>
            <p:cNvPr name="TextBox 11" id="11"/>
            <p:cNvSpPr txBox="true"/>
            <p:nvPr/>
          </p:nvSpPr>
          <p:spPr>
            <a:xfrm rot="0">
              <a:off x="4175654" y="574539"/>
              <a:ext cx="1161951" cy="449792"/>
            </a:xfrm>
            <a:prstGeom prst="rect">
              <a:avLst/>
            </a:prstGeom>
          </p:spPr>
          <p:txBody>
            <a:bodyPr anchor="t" rtlCol="false" tIns="0" lIns="0" bIns="0" rIns="0">
              <a:spAutoFit/>
            </a:bodyPr>
            <a:lstStyle/>
            <a:p>
              <a:pPr algn="ctr">
                <a:lnSpc>
                  <a:spcPts val="2800"/>
                </a:lnSpc>
              </a:pPr>
              <a:r>
                <a:rPr lang="en-US" sz="2000">
                  <a:solidFill>
                    <a:srgbClr val="000000"/>
                  </a:solidFill>
                  <a:latin typeface="Canva Sans"/>
                  <a:ea typeface="Canva Sans"/>
                  <a:cs typeface="Canva Sans"/>
                  <a:sym typeface="Canva Sans"/>
                </a:rPr>
                <a:t>Austria</a:t>
              </a:r>
            </a:p>
          </p:txBody>
        </p:sp>
        <p:sp>
          <p:nvSpPr>
            <p:cNvPr name="TextBox 12" id="12"/>
            <p:cNvSpPr txBox="true"/>
            <p:nvPr/>
          </p:nvSpPr>
          <p:spPr>
            <a:xfrm rot="0">
              <a:off x="8357951" y="5032091"/>
              <a:ext cx="3280172" cy="449792"/>
            </a:xfrm>
            <a:prstGeom prst="rect">
              <a:avLst/>
            </a:prstGeom>
          </p:spPr>
          <p:txBody>
            <a:bodyPr anchor="t" rtlCol="false" tIns="0" lIns="0" bIns="0" rIns="0">
              <a:spAutoFit/>
            </a:bodyPr>
            <a:lstStyle/>
            <a:p>
              <a:pPr algn="ctr">
                <a:lnSpc>
                  <a:spcPts val="2800"/>
                </a:lnSpc>
              </a:pPr>
              <a:r>
                <a:rPr lang="en-US" sz="2000">
                  <a:solidFill>
                    <a:srgbClr val="FFFFFF"/>
                  </a:solidFill>
                  <a:latin typeface="Canva Sans"/>
                  <a:ea typeface="Canva Sans"/>
                  <a:cs typeface="Canva Sans"/>
                  <a:sym typeface="Canva Sans"/>
                </a:rPr>
                <a:t>Bosnia-Hercegovina</a:t>
              </a:r>
            </a:p>
          </p:txBody>
        </p:sp>
        <p:sp>
          <p:nvSpPr>
            <p:cNvPr name="TextBox 13" id="13"/>
            <p:cNvSpPr txBox="true"/>
            <p:nvPr/>
          </p:nvSpPr>
          <p:spPr>
            <a:xfrm rot="0">
              <a:off x="5001700" y="1951731"/>
              <a:ext cx="1392634" cy="449792"/>
            </a:xfrm>
            <a:prstGeom prst="rect">
              <a:avLst/>
            </a:prstGeom>
          </p:spPr>
          <p:txBody>
            <a:bodyPr anchor="t" rtlCol="false" tIns="0" lIns="0" bIns="0" rIns="0">
              <a:spAutoFit/>
            </a:bodyPr>
            <a:lstStyle/>
            <a:p>
              <a:pPr algn="ctr">
                <a:lnSpc>
                  <a:spcPts val="2800"/>
                </a:lnSpc>
              </a:pPr>
              <a:r>
                <a:rPr lang="en-US" sz="2000">
                  <a:solidFill>
                    <a:srgbClr val="FFFFFF"/>
                  </a:solidFill>
                  <a:latin typeface="Canva Sans"/>
                  <a:ea typeface="Canva Sans"/>
                  <a:cs typeface="Canva Sans"/>
                  <a:sym typeface="Canva Sans"/>
                </a:rPr>
                <a:t>Slovenia</a:t>
              </a:r>
            </a:p>
          </p:txBody>
        </p:sp>
        <p:sp>
          <p:nvSpPr>
            <p:cNvPr name="TextBox 14" id="14"/>
            <p:cNvSpPr txBox="true"/>
            <p:nvPr/>
          </p:nvSpPr>
          <p:spPr>
            <a:xfrm rot="0">
              <a:off x="7845358" y="2754537"/>
              <a:ext cx="1194098" cy="449792"/>
            </a:xfrm>
            <a:prstGeom prst="rect">
              <a:avLst/>
            </a:prstGeom>
          </p:spPr>
          <p:txBody>
            <a:bodyPr anchor="t" rtlCol="false" tIns="0" lIns="0" bIns="0" rIns="0">
              <a:spAutoFit/>
            </a:bodyPr>
            <a:lstStyle/>
            <a:p>
              <a:pPr algn="ctr">
                <a:lnSpc>
                  <a:spcPts val="2800"/>
                </a:lnSpc>
              </a:pPr>
              <a:r>
                <a:rPr lang="en-US" sz="2000">
                  <a:solidFill>
                    <a:srgbClr val="FFFFFF"/>
                  </a:solidFill>
                  <a:latin typeface="Canva Sans"/>
                  <a:ea typeface="Canva Sans"/>
                  <a:cs typeface="Canva Sans"/>
                  <a:sym typeface="Canva Sans"/>
                </a:rPr>
                <a:t>Croatia</a:t>
              </a:r>
            </a:p>
          </p:txBody>
        </p:sp>
        <p:sp>
          <p:nvSpPr>
            <p:cNvPr name="TextBox 15" id="15"/>
            <p:cNvSpPr txBox="true"/>
            <p:nvPr/>
          </p:nvSpPr>
          <p:spPr>
            <a:xfrm rot="0">
              <a:off x="10505242" y="775623"/>
              <a:ext cx="1381621" cy="449792"/>
            </a:xfrm>
            <a:prstGeom prst="rect">
              <a:avLst/>
            </a:prstGeom>
          </p:spPr>
          <p:txBody>
            <a:bodyPr anchor="t" rtlCol="false" tIns="0" lIns="0" bIns="0" rIns="0">
              <a:spAutoFit/>
            </a:bodyPr>
            <a:lstStyle/>
            <a:p>
              <a:pPr algn="ctr">
                <a:lnSpc>
                  <a:spcPts val="2800"/>
                </a:lnSpc>
              </a:pPr>
              <a:r>
                <a:rPr lang="en-US" sz="2000">
                  <a:solidFill>
                    <a:srgbClr val="000000"/>
                  </a:solidFill>
                  <a:latin typeface="Canva Sans"/>
                  <a:ea typeface="Canva Sans"/>
                  <a:cs typeface="Canva Sans"/>
                  <a:sym typeface="Canva Sans"/>
                </a:rPr>
                <a:t>Hungary</a:t>
              </a:r>
            </a:p>
          </p:txBody>
        </p:sp>
        <p:sp>
          <p:nvSpPr>
            <p:cNvPr name="TextBox 16" id="16"/>
            <p:cNvSpPr txBox="true"/>
            <p:nvPr/>
          </p:nvSpPr>
          <p:spPr>
            <a:xfrm rot="0">
              <a:off x="12367489" y="2754537"/>
              <a:ext cx="1718270" cy="449792"/>
            </a:xfrm>
            <a:prstGeom prst="rect">
              <a:avLst/>
            </a:prstGeom>
          </p:spPr>
          <p:txBody>
            <a:bodyPr anchor="t" rtlCol="false" tIns="0" lIns="0" bIns="0" rIns="0">
              <a:spAutoFit/>
            </a:bodyPr>
            <a:lstStyle/>
            <a:p>
              <a:pPr algn="ctr">
                <a:lnSpc>
                  <a:spcPts val="2800"/>
                </a:lnSpc>
              </a:pPr>
              <a:r>
                <a:rPr lang="en-US" sz="2000">
                  <a:solidFill>
                    <a:srgbClr val="FFFFFF"/>
                  </a:solidFill>
                  <a:latin typeface="Canva Sans"/>
                  <a:ea typeface="Canva Sans"/>
                  <a:cs typeface="Canva Sans"/>
                  <a:sym typeface="Canva Sans"/>
                </a:rPr>
                <a:t> Vojvodina</a:t>
              </a:r>
            </a:p>
          </p:txBody>
        </p:sp>
        <p:sp>
          <p:nvSpPr>
            <p:cNvPr name="TextBox 17" id="17"/>
            <p:cNvSpPr txBox="true"/>
            <p:nvPr/>
          </p:nvSpPr>
          <p:spPr>
            <a:xfrm rot="0">
              <a:off x="14223590" y="5637557"/>
              <a:ext cx="1039316" cy="449792"/>
            </a:xfrm>
            <a:prstGeom prst="rect">
              <a:avLst/>
            </a:prstGeom>
          </p:spPr>
          <p:txBody>
            <a:bodyPr anchor="t" rtlCol="false" tIns="0" lIns="0" bIns="0" rIns="0">
              <a:spAutoFit/>
            </a:bodyPr>
            <a:lstStyle/>
            <a:p>
              <a:pPr algn="ctr">
                <a:lnSpc>
                  <a:spcPts val="2800"/>
                </a:lnSpc>
              </a:pPr>
              <a:r>
                <a:rPr lang="en-US" sz="2000">
                  <a:solidFill>
                    <a:srgbClr val="FFFFFF"/>
                  </a:solidFill>
                  <a:latin typeface="Canva Sans"/>
                  <a:ea typeface="Canva Sans"/>
                  <a:cs typeface="Canva Sans"/>
                  <a:sym typeface="Canva Sans"/>
                </a:rPr>
                <a:t>Serbia</a:t>
              </a:r>
            </a:p>
          </p:txBody>
        </p:sp>
        <p:sp>
          <p:nvSpPr>
            <p:cNvPr name="TextBox 18" id="18"/>
            <p:cNvSpPr txBox="true"/>
            <p:nvPr/>
          </p:nvSpPr>
          <p:spPr>
            <a:xfrm rot="0">
              <a:off x="14382836" y="8263603"/>
              <a:ext cx="1574743" cy="449792"/>
            </a:xfrm>
            <a:prstGeom prst="rect">
              <a:avLst/>
            </a:prstGeom>
          </p:spPr>
          <p:txBody>
            <a:bodyPr anchor="t" rtlCol="false" tIns="0" lIns="0" bIns="0" rIns="0">
              <a:spAutoFit/>
            </a:bodyPr>
            <a:lstStyle/>
            <a:p>
              <a:pPr algn="ctr">
                <a:lnSpc>
                  <a:spcPts val="2800"/>
                </a:lnSpc>
              </a:pPr>
              <a:r>
                <a:rPr lang="en-US" sz="2000">
                  <a:solidFill>
                    <a:srgbClr val="FFFFFF"/>
                  </a:solidFill>
                  <a:latin typeface="Canva Sans"/>
                  <a:ea typeface="Canva Sans"/>
                  <a:cs typeface="Canva Sans"/>
                  <a:sym typeface="Canva Sans"/>
                </a:rPr>
                <a:t>Kosovo</a:t>
              </a:r>
            </a:p>
          </p:txBody>
        </p:sp>
        <p:sp>
          <p:nvSpPr>
            <p:cNvPr name="TextBox 19" id="19"/>
            <p:cNvSpPr txBox="true"/>
            <p:nvPr/>
          </p:nvSpPr>
          <p:spPr>
            <a:xfrm rot="0">
              <a:off x="13336509" y="11245337"/>
              <a:ext cx="1221879" cy="449792"/>
            </a:xfrm>
            <a:prstGeom prst="rect">
              <a:avLst/>
            </a:prstGeom>
          </p:spPr>
          <p:txBody>
            <a:bodyPr anchor="t" rtlCol="false" tIns="0" lIns="0" bIns="0" rIns="0">
              <a:spAutoFit/>
            </a:bodyPr>
            <a:lstStyle/>
            <a:p>
              <a:pPr algn="ctr">
                <a:lnSpc>
                  <a:spcPts val="2800"/>
                </a:lnSpc>
              </a:pPr>
              <a:r>
                <a:rPr lang="en-US" sz="2000">
                  <a:solidFill>
                    <a:srgbClr val="000000"/>
                  </a:solidFill>
                  <a:latin typeface="Canva Sans"/>
                  <a:ea typeface="Canva Sans"/>
                  <a:cs typeface="Canva Sans"/>
                  <a:sym typeface="Canva Sans"/>
                </a:rPr>
                <a:t>Albania</a:t>
              </a:r>
            </a:p>
          </p:txBody>
        </p:sp>
        <p:sp>
          <p:nvSpPr>
            <p:cNvPr name="TextBox 20" id="20"/>
            <p:cNvSpPr txBox="true"/>
            <p:nvPr/>
          </p:nvSpPr>
          <p:spPr>
            <a:xfrm rot="0">
              <a:off x="11433146" y="7660353"/>
              <a:ext cx="1793478" cy="449792"/>
            </a:xfrm>
            <a:prstGeom prst="rect">
              <a:avLst/>
            </a:prstGeom>
          </p:spPr>
          <p:txBody>
            <a:bodyPr anchor="t" rtlCol="false" tIns="0" lIns="0" bIns="0" rIns="0">
              <a:spAutoFit/>
            </a:bodyPr>
            <a:lstStyle/>
            <a:p>
              <a:pPr algn="ctr">
                <a:lnSpc>
                  <a:spcPts val="2800"/>
                </a:lnSpc>
              </a:pPr>
              <a:r>
                <a:rPr lang="en-US" sz="2000">
                  <a:solidFill>
                    <a:srgbClr val="FFFFFF"/>
                  </a:solidFill>
                  <a:latin typeface="Canva Sans"/>
                  <a:ea typeface="Canva Sans"/>
                  <a:cs typeface="Canva Sans"/>
                  <a:sym typeface="Canva Sans"/>
                </a:rPr>
                <a:t>Macedonia</a:t>
              </a:r>
            </a:p>
          </p:txBody>
        </p:sp>
        <p:sp>
          <p:nvSpPr>
            <p:cNvPr name="TextBox 21" id="21"/>
            <p:cNvSpPr txBox="true"/>
            <p:nvPr/>
          </p:nvSpPr>
          <p:spPr>
            <a:xfrm rot="0">
              <a:off x="15507328" y="10523933"/>
              <a:ext cx="1793478" cy="449792"/>
            </a:xfrm>
            <a:prstGeom prst="rect">
              <a:avLst/>
            </a:prstGeom>
          </p:spPr>
          <p:txBody>
            <a:bodyPr anchor="t" rtlCol="false" tIns="0" lIns="0" bIns="0" rIns="0">
              <a:spAutoFit/>
            </a:bodyPr>
            <a:lstStyle/>
            <a:p>
              <a:pPr algn="ctr">
                <a:lnSpc>
                  <a:spcPts val="2800"/>
                </a:lnSpc>
              </a:pPr>
              <a:r>
                <a:rPr lang="en-US" sz="2000">
                  <a:solidFill>
                    <a:srgbClr val="FFFFFF"/>
                  </a:solidFill>
                  <a:latin typeface="Canva Sans"/>
                  <a:ea typeface="Canva Sans"/>
                  <a:cs typeface="Canva Sans"/>
                  <a:sym typeface="Canva Sans"/>
                </a:rPr>
                <a:t>Macedonia</a:t>
              </a:r>
            </a:p>
          </p:txBody>
        </p:sp>
        <p:sp>
          <p:nvSpPr>
            <p:cNvPr name="TextBox 22" id="22"/>
            <p:cNvSpPr txBox="true"/>
            <p:nvPr/>
          </p:nvSpPr>
          <p:spPr>
            <a:xfrm rot="0">
              <a:off x="17350823" y="7861436"/>
              <a:ext cx="1334591" cy="449792"/>
            </a:xfrm>
            <a:prstGeom prst="rect">
              <a:avLst/>
            </a:prstGeom>
          </p:spPr>
          <p:txBody>
            <a:bodyPr anchor="t" rtlCol="false" tIns="0" lIns="0" bIns="0" rIns="0">
              <a:spAutoFit/>
            </a:bodyPr>
            <a:lstStyle/>
            <a:p>
              <a:pPr algn="ctr">
                <a:lnSpc>
                  <a:spcPts val="2800"/>
                </a:lnSpc>
              </a:pPr>
              <a:r>
                <a:rPr lang="en-US" sz="2000">
                  <a:solidFill>
                    <a:srgbClr val="000000"/>
                  </a:solidFill>
                  <a:latin typeface="Canva Sans"/>
                  <a:ea typeface="Canva Sans"/>
                  <a:cs typeface="Canva Sans"/>
                  <a:sym typeface="Canva Sans"/>
                </a:rPr>
                <a:t>Bulgaria</a:t>
              </a:r>
            </a:p>
          </p:txBody>
        </p:sp>
        <p:sp>
          <p:nvSpPr>
            <p:cNvPr name="TextBox 23" id="23"/>
            <p:cNvSpPr txBox="true"/>
            <p:nvPr/>
          </p:nvSpPr>
          <p:spPr>
            <a:xfrm rot="0">
              <a:off x="17436300" y="11647504"/>
              <a:ext cx="1163638" cy="449792"/>
            </a:xfrm>
            <a:prstGeom prst="rect">
              <a:avLst/>
            </a:prstGeom>
          </p:spPr>
          <p:txBody>
            <a:bodyPr anchor="t" rtlCol="false" tIns="0" lIns="0" bIns="0" rIns="0">
              <a:spAutoFit/>
            </a:bodyPr>
            <a:lstStyle/>
            <a:p>
              <a:pPr algn="ctr">
                <a:lnSpc>
                  <a:spcPts val="2800"/>
                </a:lnSpc>
              </a:pPr>
              <a:r>
                <a:rPr lang="en-US" sz="2000">
                  <a:solidFill>
                    <a:srgbClr val="000000"/>
                  </a:solidFill>
                  <a:latin typeface="Canva Sans"/>
                  <a:ea typeface="Canva Sans"/>
                  <a:cs typeface="Canva Sans"/>
                  <a:sym typeface="Canva Sans"/>
                </a:rPr>
                <a:t>Greece</a:t>
              </a:r>
            </a:p>
          </p:txBody>
        </p:sp>
        <p:sp>
          <p:nvSpPr>
            <p:cNvPr name="TextBox 24" id="24"/>
            <p:cNvSpPr txBox="true"/>
            <p:nvPr/>
          </p:nvSpPr>
          <p:spPr>
            <a:xfrm rot="0">
              <a:off x="14743248" y="2152814"/>
              <a:ext cx="1421904" cy="449792"/>
            </a:xfrm>
            <a:prstGeom prst="rect">
              <a:avLst/>
            </a:prstGeom>
          </p:spPr>
          <p:txBody>
            <a:bodyPr anchor="t" rtlCol="false" tIns="0" lIns="0" bIns="0" rIns="0">
              <a:spAutoFit/>
            </a:bodyPr>
            <a:lstStyle/>
            <a:p>
              <a:pPr algn="ctr">
                <a:lnSpc>
                  <a:spcPts val="2800"/>
                </a:lnSpc>
              </a:pPr>
              <a:r>
                <a:rPr lang="en-US" sz="2000">
                  <a:solidFill>
                    <a:srgbClr val="000000"/>
                  </a:solidFill>
                  <a:latin typeface="Canva Sans"/>
                  <a:ea typeface="Canva Sans"/>
                  <a:cs typeface="Canva Sans"/>
                  <a:sym typeface="Canva Sans"/>
                </a:rPr>
                <a:t>Romania</a:t>
              </a:r>
            </a:p>
          </p:txBody>
        </p:sp>
      </p:grpSp>
      <p:sp>
        <p:nvSpPr>
          <p:cNvPr name="TextBox 25" id="25"/>
          <p:cNvSpPr txBox="true"/>
          <p:nvPr/>
        </p:nvSpPr>
        <p:spPr>
          <a:xfrm rot="5400000">
            <a:off x="12498388" y="4760912"/>
            <a:ext cx="102870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Thirty-Five: The United Nations</a:t>
            </a:r>
          </a:p>
        </p:txBody>
      </p:sp>
      <p:grpSp>
        <p:nvGrpSpPr>
          <p:cNvPr name="Group 26" id="26"/>
          <p:cNvGrpSpPr/>
          <p:nvPr/>
        </p:nvGrpSpPr>
        <p:grpSpPr>
          <a:xfrm rot="0">
            <a:off x="11383909" y="9756776"/>
            <a:ext cx="5555351" cy="530224"/>
            <a:chOff x="0" y="0"/>
            <a:chExt cx="7407135" cy="706965"/>
          </a:xfrm>
        </p:grpSpPr>
        <p:sp>
          <p:nvSpPr>
            <p:cNvPr name="Freeform 27" id="27"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28" id="28"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29" id="29"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30" id="30"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31" id="31"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TextBox 32" id="32"/>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363371"/>
                  </a:solidFill>
                  <a:latin typeface="Arial"/>
                  <a:ea typeface="Arial"/>
                  <a:cs typeface="Arial"/>
                  <a:sym typeface="Arial"/>
                </a:rPr>
                <a:t>@MsDoorley</a:t>
              </a:r>
            </a:p>
          </p:txBody>
        </p:sp>
      </p:grpSp>
    </p:spTree>
  </p:cSld>
  <p:clrMapOvr>
    <a:masterClrMapping/>
  </p:clrMapOvr>
</p:sld>
</file>

<file path=ppt/slides/slide1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graphicFrame>
        <p:nvGraphicFramePr>
          <p:cNvPr name="Table 6" id="6"/>
          <p:cNvGraphicFramePr>
            <a:graphicFrameLocks noGrp="true"/>
          </p:cNvGraphicFramePr>
          <p:nvPr/>
        </p:nvGraphicFramePr>
        <p:xfrm>
          <a:off x="685800" y="1181100"/>
          <a:ext cx="16253460" cy="7924800"/>
        </p:xfrm>
        <a:graphic>
          <a:graphicData uri="http://schemas.openxmlformats.org/drawingml/2006/table">
            <a:tbl>
              <a:tblPr/>
              <a:tblGrid>
                <a:gridCol w="8126730"/>
                <a:gridCol w="8126730"/>
              </a:tblGrid>
              <a:tr h="976243">
                <a:tc gridSpan="2">
                  <a:txBody>
                    <a:bodyPr anchor="t" rtlCol="false"/>
                    <a:lstStyle/>
                    <a:p>
                      <a:pPr algn="ctr">
                        <a:lnSpc>
                          <a:spcPts val="7000"/>
                        </a:lnSpc>
                        <a:defRPr/>
                      </a:pPr>
                      <a:r>
                        <a:rPr lang="en-US" sz="5000" b="true">
                          <a:solidFill>
                            <a:srgbClr val="FFFFFF"/>
                          </a:solidFill>
                          <a:latin typeface="Arial Bold"/>
                          <a:ea typeface="Arial Bold"/>
                          <a:cs typeface="Arial Bold"/>
                          <a:sym typeface="Arial Bold"/>
                        </a:rPr>
                        <a:t>Other Peacekeeping missions</a:t>
                      </a:r>
                      <a:endParaRPr lang="en-US" sz="1100"/>
                    </a:p>
                  </a:txBody>
                  <a:tcPr marL="0" marR="0" marT="0" marB="0" anchor="ctr">
                    <a:lnL cmpd="sng" algn="ctr" cap="flat" w="38100">
                      <a:solidFill>
                        <a:srgbClr val="363371"/>
                      </a:solidFill>
                      <a:prstDash val="solid"/>
                      <a:round/>
                      <a:headEnd type="none" w="med" len="med"/>
                      <a:tailEnd type="none" w="med" len="med"/>
                    </a:lnL>
                    <a:lnR cmpd="sng" algn="ctr" cap="flat" w="38100">
                      <a:solidFill>
                        <a:srgbClr val="363371"/>
                      </a:solidFill>
                      <a:prstDash val="solid"/>
                      <a:round/>
                      <a:headEnd type="none" w="med" len="med"/>
                      <a:tailEnd type="none" w="med" len="med"/>
                    </a:lnR>
                    <a:lnT cmpd="sng" algn="ctr" cap="flat" w="38100">
                      <a:solidFill>
                        <a:srgbClr val="363371"/>
                      </a:solidFill>
                      <a:prstDash val="solid"/>
                      <a:round/>
                      <a:headEnd type="none" w="med" len="med"/>
                      <a:tailEnd type="none" w="med" len="med"/>
                    </a:lnT>
                    <a:lnB cmpd="sng" algn="ctr" cap="flat" w="38100">
                      <a:solidFill>
                        <a:srgbClr val="363371"/>
                      </a:solidFill>
                      <a:prstDash val="solid"/>
                      <a:round/>
                      <a:headEnd type="none" w="med" len="med"/>
                      <a:tailEnd type="none" w="med" len="med"/>
                    </a:lnB>
                    <a:solidFill>
                      <a:srgbClr val="5B55C8"/>
                    </a:solidFill>
                  </a:tcPr>
                </a:tc>
                <a:tc hMerge="true">
                  <a:txBody>
                    <a:bodyPr anchor="t" rtlCol="false"/>
                    <a:lstStyle/>
                    <a:p>
                      <a:pPr algn="ctr">
                        <a:lnSpc>
                          <a:spcPts val="7000"/>
                        </a:lnSpc>
                        <a:defRPr/>
                      </a:pPr>
                      <a:r>
                        <a:rPr lang="en-US" sz="5000" b="true">
                          <a:solidFill>
                            <a:srgbClr val="FFFFFF"/>
                          </a:solidFill>
                          <a:latin typeface="Arial Bold"/>
                          <a:ea typeface="Arial Bold"/>
                          <a:cs typeface="Arial Bold"/>
                          <a:sym typeface="Arial Bold"/>
                        </a:rPr>
                        <a:t>Other Peacekeeping missions</a:t>
                      </a:r>
                      <a:endParaRPr lang="en-US" sz="1100"/>
                    </a:p>
                  </a:txBody>
                  <a:tcPr marL="0" marR="0" marT="0" marB="0" anchor="ctr">
                    <a:lnL cmpd="sng" algn="ctr" cap="flat" w="38100">
                      <a:solidFill>
                        <a:srgbClr val="363371"/>
                      </a:solidFill>
                      <a:prstDash val="solid"/>
                      <a:round/>
                      <a:headEnd type="none" w="med" len="med"/>
                      <a:tailEnd type="none" w="med" len="med"/>
                    </a:lnL>
                    <a:lnR cmpd="sng" algn="ctr" cap="flat" w="38100">
                      <a:solidFill>
                        <a:srgbClr val="363371"/>
                      </a:solidFill>
                      <a:prstDash val="solid"/>
                      <a:round/>
                      <a:headEnd type="none" w="med" len="med"/>
                      <a:tailEnd type="none" w="med" len="med"/>
                    </a:lnR>
                    <a:lnT cmpd="sng" algn="ctr" cap="flat" w="38100">
                      <a:solidFill>
                        <a:srgbClr val="363371"/>
                      </a:solidFill>
                      <a:prstDash val="solid"/>
                      <a:round/>
                      <a:headEnd type="none" w="med" len="med"/>
                      <a:tailEnd type="none" w="med" len="med"/>
                    </a:lnT>
                    <a:lnB cmpd="sng" algn="ctr" cap="flat" w="38100">
                      <a:solidFill>
                        <a:srgbClr val="363371"/>
                      </a:solidFill>
                      <a:prstDash val="solid"/>
                      <a:round/>
                      <a:headEnd type="none" w="med" len="med"/>
                      <a:tailEnd type="none" w="med" len="med"/>
                    </a:lnB>
                    <a:solidFill>
                      <a:srgbClr val="5B55C8"/>
                    </a:solidFill>
                  </a:tcPr>
                </a:tc>
              </a:tr>
              <a:tr h="411554">
                <a:tc>
                  <a:txBody>
                    <a:bodyPr anchor="t" rtlCol="false"/>
                    <a:lstStyle/>
                    <a:p>
                      <a:pPr algn="ctr">
                        <a:lnSpc>
                          <a:spcPts val="2800"/>
                        </a:lnSpc>
                        <a:defRPr/>
                      </a:pPr>
                      <a:r>
                        <a:rPr lang="en-US" sz="2000" b="true">
                          <a:solidFill>
                            <a:srgbClr val="0DA33B"/>
                          </a:solidFill>
                          <a:latin typeface="Arial Bold"/>
                          <a:ea typeface="Arial Bold"/>
                          <a:cs typeface="Arial Bold"/>
                          <a:sym typeface="Arial Bold"/>
                        </a:rPr>
                        <a:t>United Nations Operation in the Congo (ONUC) (1960-1964)</a:t>
                      </a:r>
                      <a:endParaRPr lang="en-US" sz="1100"/>
                    </a:p>
                  </a:txBody>
                  <a:tcPr marL="0" marR="0" marT="0" marB="0" anchor="ctr">
                    <a:lnL cmpd="sng" algn="ctr" cap="flat" w="38100">
                      <a:solidFill>
                        <a:srgbClr val="363371"/>
                      </a:solidFill>
                      <a:prstDash val="solid"/>
                      <a:round/>
                      <a:headEnd type="none" w="med" len="med"/>
                      <a:tailEnd type="none" w="med" len="med"/>
                    </a:lnL>
                    <a:lnR cmpd="sng" algn="ctr" cap="flat" w="38100">
                      <a:solidFill>
                        <a:srgbClr val="363371"/>
                      </a:solidFill>
                      <a:prstDash val="solid"/>
                      <a:round/>
                      <a:headEnd type="none" w="med" len="med"/>
                      <a:tailEnd type="none" w="med" len="med"/>
                    </a:lnR>
                    <a:lnT cmpd="sng" algn="ctr" cap="flat" w="38100">
                      <a:solidFill>
                        <a:srgbClr val="363371"/>
                      </a:solidFill>
                      <a:prstDash val="solid"/>
                      <a:round/>
                      <a:headEnd type="none" w="med" len="med"/>
                      <a:tailEnd type="none" w="med" len="med"/>
                    </a:lnT>
                    <a:lnB cmpd="sng" algn="ctr" cap="flat" w="38100">
                      <a:solidFill>
                        <a:srgbClr val="363371"/>
                      </a:solidFill>
                      <a:prstDash val="solid"/>
                      <a:round/>
                      <a:headEnd type="none" w="med" len="med"/>
                      <a:tailEnd type="none" w="med" len="med"/>
                    </a:lnB>
                  </a:tcPr>
                </a:tc>
                <a:tc>
                  <a:txBody>
                    <a:bodyPr anchor="t" rtlCol="false"/>
                    <a:lstStyle/>
                    <a:p>
                      <a:pPr algn="ctr">
                        <a:lnSpc>
                          <a:spcPts val="2800"/>
                        </a:lnSpc>
                        <a:defRPr/>
                      </a:pPr>
                      <a:r>
                        <a:rPr lang="en-US" sz="2000">
                          <a:solidFill>
                            <a:srgbClr val="000000"/>
                          </a:solidFill>
                          <a:latin typeface="Arial"/>
                          <a:ea typeface="Arial"/>
                          <a:cs typeface="Arial"/>
                          <a:sym typeface="Arial"/>
                        </a:rPr>
                        <a:t>United Nations Mission in Sudan (UNMIS) (2005-2011)</a:t>
                      </a:r>
                      <a:endParaRPr lang="en-US" sz="1100"/>
                    </a:p>
                  </a:txBody>
                  <a:tcPr marL="0" marR="0" marT="0" marB="0" anchor="ctr">
                    <a:lnL cmpd="sng" algn="ctr" cap="flat" w="38100">
                      <a:solidFill>
                        <a:srgbClr val="363371"/>
                      </a:solidFill>
                      <a:prstDash val="solid"/>
                      <a:round/>
                      <a:headEnd type="none" w="med" len="med"/>
                      <a:tailEnd type="none" w="med" len="med"/>
                    </a:lnL>
                    <a:lnR cmpd="sng" algn="ctr" cap="flat" w="38100">
                      <a:solidFill>
                        <a:srgbClr val="363371"/>
                      </a:solidFill>
                      <a:prstDash val="solid"/>
                      <a:round/>
                      <a:headEnd type="none" w="med" len="med"/>
                      <a:tailEnd type="none" w="med" len="med"/>
                    </a:lnR>
                    <a:lnT cmpd="sng" algn="ctr" cap="flat" w="38100">
                      <a:solidFill>
                        <a:srgbClr val="363371"/>
                      </a:solidFill>
                      <a:prstDash val="solid"/>
                      <a:round/>
                      <a:headEnd type="none" w="med" len="med"/>
                      <a:tailEnd type="none" w="med" len="med"/>
                    </a:lnT>
                    <a:lnB cmpd="sng" algn="ctr" cap="flat" w="38100">
                      <a:solidFill>
                        <a:srgbClr val="363371"/>
                      </a:solidFill>
                      <a:prstDash val="solid"/>
                      <a:round/>
                      <a:headEnd type="none" w="med" len="med"/>
                      <a:tailEnd type="none" w="med" len="med"/>
                    </a:lnB>
                  </a:tcPr>
                </a:tc>
              </a:tr>
              <a:tr h="765681">
                <a:tc>
                  <a:txBody>
                    <a:bodyPr anchor="t" rtlCol="false"/>
                    <a:lstStyle/>
                    <a:p>
                      <a:pPr algn="ctr">
                        <a:lnSpc>
                          <a:spcPts val="2800"/>
                        </a:lnSpc>
                        <a:defRPr/>
                      </a:pPr>
                      <a:r>
                        <a:rPr lang="en-US" sz="2000">
                          <a:solidFill>
                            <a:srgbClr val="000000"/>
                          </a:solidFill>
                          <a:latin typeface="Arial"/>
                          <a:ea typeface="Arial"/>
                          <a:cs typeface="Arial"/>
                          <a:sym typeface="Arial"/>
                        </a:rPr>
                        <a:t>United Nations Emergency Force (UNEF) II (1973-1979)</a:t>
                      </a:r>
                      <a:endParaRPr lang="en-US" sz="1100"/>
                    </a:p>
                  </a:txBody>
                  <a:tcPr marL="0" marR="0" marT="0" marB="0" anchor="ctr">
                    <a:lnL cmpd="sng" algn="ctr" cap="flat" w="38100">
                      <a:solidFill>
                        <a:srgbClr val="363371"/>
                      </a:solidFill>
                      <a:prstDash val="solid"/>
                      <a:round/>
                      <a:headEnd type="none" w="med" len="med"/>
                      <a:tailEnd type="none" w="med" len="med"/>
                    </a:lnL>
                    <a:lnR cmpd="sng" algn="ctr" cap="flat" w="38100">
                      <a:solidFill>
                        <a:srgbClr val="363371"/>
                      </a:solidFill>
                      <a:prstDash val="solid"/>
                      <a:round/>
                      <a:headEnd type="none" w="med" len="med"/>
                      <a:tailEnd type="none" w="med" len="med"/>
                    </a:lnR>
                    <a:lnT cmpd="sng" algn="ctr" cap="flat" w="38100">
                      <a:solidFill>
                        <a:srgbClr val="363371"/>
                      </a:solidFill>
                      <a:prstDash val="solid"/>
                      <a:round/>
                      <a:headEnd type="none" w="med" len="med"/>
                      <a:tailEnd type="none" w="med" len="med"/>
                    </a:lnT>
                    <a:lnB cmpd="sng" algn="ctr" cap="flat" w="38100">
                      <a:solidFill>
                        <a:srgbClr val="363371"/>
                      </a:solidFill>
                      <a:prstDash val="solid"/>
                      <a:round/>
                      <a:headEnd type="none" w="med" len="med"/>
                      <a:tailEnd type="none" w="med" len="med"/>
                    </a:lnB>
                  </a:tcPr>
                </a:tc>
                <a:tc>
                  <a:txBody>
                    <a:bodyPr anchor="t" rtlCol="false"/>
                    <a:lstStyle/>
                    <a:p>
                      <a:pPr algn="ctr">
                        <a:lnSpc>
                          <a:spcPts val="2800"/>
                        </a:lnSpc>
                        <a:defRPr/>
                      </a:pPr>
                      <a:r>
                        <a:rPr lang="en-US" sz="2000" b="true">
                          <a:solidFill>
                            <a:srgbClr val="0DA33B"/>
                          </a:solidFill>
                          <a:latin typeface="Arial Bold"/>
                          <a:ea typeface="Arial Bold"/>
                          <a:cs typeface="Arial Bold"/>
                          <a:sym typeface="Arial Bold"/>
                        </a:rPr>
                        <a:t>United Nations Interim Security Force for Abyei (UNISFA) (2011-present)</a:t>
                      </a:r>
                      <a:endParaRPr lang="en-US" sz="1100"/>
                    </a:p>
                  </a:txBody>
                  <a:tcPr marL="0" marR="0" marT="0" marB="0" anchor="ctr">
                    <a:lnL cmpd="sng" algn="ctr" cap="flat" w="38100">
                      <a:solidFill>
                        <a:srgbClr val="363371"/>
                      </a:solidFill>
                      <a:prstDash val="solid"/>
                      <a:round/>
                      <a:headEnd type="none" w="med" len="med"/>
                      <a:tailEnd type="none" w="med" len="med"/>
                    </a:lnL>
                    <a:lnR cmpd="sng" algn="ctr" cap="flat" w="38100">
                      <a:solidFill>
                        <a:srgbClr val="363371"/>
                      </a:solidFill>
                      <a:prstDash val="solid"/>
                      <a:round/>
                      <a:headEnd type="none" w="med" len="med"/>
                      <a:tailEnd type="none" w="med" len="med"/>
                    </a:lnR>
                    <a:lnT cmpd="sng" algn="ctr" cap="flat" w="38100">
                      <a:solidFill>
                        <a:srgbClr val="363371"/>
                      </a:solidFill>
                      <a:prstDash val="solid"/>
                      <a:round/>
                      <a:headEnd type="none" w="med" len="med"/>
                      <a:tailEnd type="none" w="med" len="med"/>
                    </a:lnT>
                    <a:lnB cmpd="sng" algn="ctr" cap="flat" w="38100">
                      <a:solidFill>
                        <a:srgbClr val="363371"/>
                      </a:solidFill>
                      <a:prstDash val="solid"/>
                      <a:round/>
                      <a:headEnd type="none" w="med" len="med"/>
                      <a:tailEnd type="none" w="med" len="med"/>
                    </a:lnB>
                  </a:tcPr>
                </a:tc>
              </a:tr>
              <a:tr h="411554">
                <a:tc>
                  <a:txBody>
                    <a:bodyPr anchor="t" rtlCol="false"/>
                    <a:lstStyle/>
                    <a:p>
                      <a:pPr algn="ctr">
                        <a:lnSpc>
                          <a:spcPts val="2800"/>
                        </a:lnSpc>
                        <a:defRPr/>
                      </a:pPr>
                      <a:r>
                        <a:rPr lang="en-US" sz="2000" b="true">
                          <a:solidFill>
                            <a:srgbClr val="0DA33B"/>
                          </a:solidFill>
                          <a:latin typeface="Arial Bold"/>
                          <a:ea typeface="Arial Bold"/>
                          <a:cs typeface="Arial Bold"/>
                          <a:sym typeface="Arial Bold"/>
                        </a:rPr>
                        <a:t>United Nations Interim Force in Lebanon (UNIFIL) (1978-present)</a:t>
                      </a:r>
                      <a:endParaRPr lang="en-US" sz="1100"/>
                    </a:p>
                  </a:txBody>
                  <a:tcPr marL="0" marR="0" marT="0" marB="0" anchor="ctr">
                    <a:lnL cmpd="sng" algn="ctr" cap="flat" w="38100">
                      <a:solidFill>
                        <a:srgbClr val="363371"/>
                      </a:solidFill>
                      <a:prstDash val="solid"/>
                      <a:round/>
                      <a:headEnd type="none" w="med" len="med"/>
                      <a:tailEnd type="none" w="med" len="med"/>
                    </a:lnL>
                    <a:lnR cmpd="sng" algn="ctr" cap="flat" w="38100">
                      <a:solidFill>
                        <a:srgbClr val="363371"/>
                      </a:solidFill>
                      <a:prstDash val="solid"/>
                      <a:round/>
                      <a:headEnd type="none" w="med" len="med"/>
                      <a:tailEnd type="none" w="med" len="med"/>
                    </a:lnR>
                    <a:lnT cmpd="sng" algn="ctr" cap="flat" w="38100">
                      <a:solidFill>
                        <a:srgbClr val="363371"/>
                      </a:solidFill>
                      <a:prstDash val="solid"/>
                      <a:round/>
                      <a:headEnd type="none" w="med" len="med"/>
                      <a:tailEnd type="none" w="med" len="med"/>
                    </a:lnT>
                    <a:lnB cmpd="sng" algn="ctr" cap="flat" w="38100">
                      <a:solidFill>
                        <a:srgbClr val="363371"/>
                      </a:solidFill>
                      <a:prstDash val="solid"/>
                      <a:round/>
                      <a:headEnd type="none" w="med" len="med"/>
                      <a:tailEnd type="none" w="med" len="med"/>
                    </a:lnB>
                  </a:tcPr>
                </a:tc>
                <a:tc>
                  <a:txBody>
                    <a:bodyPr anchor="t" rtlCol="false"/>
                    <a:lstStyle/>
                    <a:p>
                      <a:pPr algn="ctr">
                        <a:lnSpc>
                          <a:spcPts val="2800"/>
                        </a:lnSpc>
                        <a:defRPr/>
                      </a:pPr>
                      <a:r>
                        <a:rPr lang="en-US" sz="2000">
                          <a:solidFill>
                            <a:srgbClr val="000000"/>
                          </a:solidFill>
                          <a:latin typeface="Arial"/>
                          <a:ea typeface="Arial"/>
                          <a:cs typeface="Arial"/>
                          <a:sym typeface="Arial"/>
                        </a:rPr>
                        <a:t>United Nations Mission in South Sudan (UNMISS) (2011-present)</a:t>
                      </a:r>
                      <a:endParaRPr lang="en-US" sz="1100"/>
                    </a:p>
                  </a:txBody>
                  <a:tcPr marL="0" marR="0" marT="0" marB="0" anchor="ctr">
                    <a:lnL cmpd="sng" algn="ctr" cap="flat" w="38100">
                      <a:solidFill>
                        <a:srgbClr val="363371"/>
                      </a:solidFill>
                      <a:prstDash val="solid"/>
                      <a:round/>
                      <a:headEnd type="none" w="med" len="med"/>
                      <a:tailEnd type="none" w="med" len="med"/>
                    </a:lnL>
                    <a:lnR cmpd="sng" algn="ctr" cap="flat" w="38100">
                      <a:solidFill>
                        <a:srgbClr val="363371"/>
                      </a:solidFill>
                      <a:prstDash val="solid"/>
                      <a:round/>
                      <a:headEnd type="none" w="med" len="med"/>
                      <a:tailEnd type="none" w="med" len="med"/>
                    </a:lnR>
                    <a:lnT cmpd="sng" algn="ctr" cap="flat" w="38100">
                      <a:solidFill>
                        <a:srgbClr val="363371"/>
                      </a:solidFill>
                      <a:prstDash val="solid"/>
                      <a:round/>
                      <a:headEnd type="none" w="med" len="med"/>
                      <a:tailEnd type="none" w="med" len="med"/>
                    </a:lnT>
                    <a:lnB cmpd="sng" algn="ctr" cap="flat" w="38100">
                      <a:solidFill>
                        <a:srgbClr val="363371"/>
                      </a:solidFill>
                      <a:prstDash val="solid"/>
                      <a:round/>
                      <a:headEnd type="none" w="med" len="med"/>
                      <a:tailEnd type="none" w="med" len="med"/>
                    </a:lnB>
                  </a:tcPr>
                </a:tc>
              </a:tr>
              <a:tr h="765681">
                <a:tc>
                  <a:txBody>
                    <a:bodyPr anchor="t" rtlCol="false"/>
                    <a:lstStyle/>
                    <a:p>
                      <a:pPr algn="ctr">
                        <a:lnSpc>
                          <a:spcPts val="2800"/>
                        </a:lnSpc>
                        <a:defRPr/>
                      </a:pPr>
                      <a:r>
                        <a:rPr lang="en-US" sz="2000">
                          <a:solidFill>
                            <a:srgbClr val="000000"/>
                          </a:solidFill>
                          <a:latin typeface="Arial"/>
                          <a:ea typeface="Arial"/>
                          <a:cs typeface="Arial"/>
                          <a:sym typeface="Arial"/>
                        </a:rPr>
                        <a:t>United Nations Angola Verification Mission (UNAVEM) I, II, and III (1989-1997)</a:t>
                      </a:r>
                      <a:endParaRPr lang="en-US" sz="1100"/>
                    </a:p>
                  </a:txBody>
                  <a:tcPr marL="0" marR="0" marT="0" marB="0" anchor="ctr">
                    <a:lnL cmpd="sng" algn="ctr" cap="flat" w="38100">
                      <a:solidFill>
                        <a:srgbClr val="363371"/>
                      </a:solidFill>
                      <a:prstDash val="solid"/>
                      <a:round/>
                      <a:headEnd type="none" w="med" len="med"/>
                      <a:tailEnd type="none" w="med" len="med"/>
                    </a:lnL>
                    <a:lnR cmpd="sng" algn="ctr" cap="flat" w="38100">
                      <a:solidFill>
                        <a:srgbClr val="363371"/>
                      </a:solidFill>
                      <a:prstDash val="solid"/>
                      <a:round/>
                      <a:headEnd type="none" w="med" len="med"/>
                      <a:tailEnd type="none" w="med" len="med"/>
                    </a:lnR>
                    <a:lnT cmpd="sng" algn="ctr" cap="flat" w="38100">
                      <a:solidFill>
                        <a:srgbClr val="363371"/>
                      </a:solidFill>
                      <a:prstDash val="solid"/>
                      <a:round/>
                      <a:headEnd type="none" w="med" len="med"/>
                      <a:tailEnd type="none" w="med" len="med"/>
                    </a:lnT>
                    <a:lnB cmpd="sng" algn="ctr" cap="flat" w="38100">
                      <a:solidFill>
                        <a:srgbClr val="363371"/>
                      </a:solidFill>
                      <a:prstDash val="solid"/>
                      <a:round/>
                      <a:headEnd type="none" w="med" len="med"/>
                      <a:tailEnd type="none" w="med" len="med"/>
                    </a:lnB>
                  </a:tcPr>
                </a:tc>
                <a:tc>
                  <a:txBody>
                    <a:bodyPr anchor="t" rtlCol="false"/>
                    <a:lstStyle/>
                    <a:p>
                      <a:pPr algn="ctr">
                        <a:lnSpc>
                          <a:spcPts val="2800"/>
                        </a:lnSpc>
                        <a:defRPr/>
                      </a:pPr>
                      <a:r>
                        <a:rPr lang="en-US" sz="2000">
                          <a:solidFill>
                            <a:srgbClr val="000000"/>
                          </a:solidFill>
                          <a:latin typeface="Arial"/>
                          <a:ea typeface="Arial"/>
                          <a:cs typeface="Arial"/>
                          <a:sym typeface="Arial"/>
                        </a:rPr>
                        <a:t>United Nations Multidimensional Integrated Stabilization Mission in Mali (MINUSMA) (2013-present)</a:t>
                      </a:r>
                      <a:endParaRPr lang="en-US" sz="1100"/>
                    </a:p>
                  </a:txBody>
                  <a:tcPr marL="0" marR="0" marT="0" marB="0" anchor="ctr">
                    <a:lnL cmpd="sng" algn="ctr" cap="flat" w="38100">
                      <a:solidFill>
                        <a:srgbClr val="363371"/>
                      </a:solidFill>
                      <a:prstDash val="solid"/>
                      <a:round/>
                      <a:headEnd type="none" w="med" len="med"/>
                      <a:tailEnd type="none" w="med" len="med"/>
                    </a:lnL>
                    <a:lnR cmpd="sng" algn="ctr" cap="flat" w="38100">
                      <a:solidFill>
                        <a:srgbClr val="363371"/>
                      </a:solidFill>
                      <a:prstDash val="solid"/>
                      <a:round/>
                      <a:headEnd type="none" w="med" len="med"/>
                      <a:tailEnd type="none" w="med" len="med"/>
                    </a:lnR>
                    <a:lnT cmpd="sng" algn="ctr" cap="flat" w="38100">
                      <a:solidFill>
                        <a:srgbClr val="363371"/>
                      </a:solidFill>
                      <a:prstDash val="solid"/>
                      <a:round/>
                      <a:headEnd type="none" w="med" len="med"/>
                      <a:tailEnd type="none" w="med" len="med"/>
                    </a:lnT>
                    <a:lnB cmpd="sng" algn="ctr" cap="flat" w="38100">
                      <a:solidFill>
                        <a:srgbClr val="363371"/>
                      </a:solidFill>
                      <a:prstDash val="solid"/>
                      <a:round/>
                      <a:headEnd type="none" w="med" len="med"/>
                      <a:tailEnd type="none" w="med" len="med"/>
                    </a:lnB>
                  </a:tcPr>
                </a:tc>
              </a:tr>
              <a:tr h="765681">
                <a:tc>
                  <a:txBody>
                    <a:bodyPr anchor="t" rtlCol="false"/>
                    <a:lstStyle/>
                    <a:p>
                      <a:pPr algn="ctr">
                        <a:lnSpc>
                          <a:spcPts val="2800"/>
                        </a:lnSpc>
                        <a:defRPr/>
                      </a:pPr>
                      <a:r>
                        <a:rPr lang="en-US" sz="2000">
                          <a:solidFill>
                            <a:srgbClr val="000000"/>
                          </a:solidFill>
                          <a:latin typeface="Arial"/>
                          <a:ea typeface="Arial"/>
                          <a:cs typeface="Arial"/>
                          <a:sym typeface="Arial"/>
                        </a:rPr>
                        <a:t>United Nations Observer Mission in El Salvador (ONUSAL) (1991-1995)</a:t>
                      </a:r>
                      <a:endParaRPr lang="en-US" sz="1100"/>
                    </a:p>
                  </a:txBody>
                  <a:tcPr marL="0" marR="0" marT="0" marB="0" anchor="ctr">
                    <a:lnL cmpd="sng" algn="ctr" cap="flat" w="38100">
                      <a:solidFill>
                        <a:srgbClr val="363371"/>
                      </a:solidFill>
                      <a:prstDash val="solid"/>
                      <a:round/>
                      <a:headEnd type="none" w="med" len="med"/>
                      <a:tailEnd type="none" w="med" len="med"/>
                    </a:lnL>
                    <a:lnR cmpd="sng" algn="ctr" cap="flat" w="38100">
                      <a:solidFill>
                        <a:srgbClr val="363371"/>
                      </a:solidFill>
                      <a:prstDash val="solid"/>
                      <a:round/>
                      <a:headEnd type="none" w="med" len="med"/>
                      <a:tailEnd type="none" w="med" len="med"/>
                    </a:lnR>
                    <a:lnT cmpd="sng" algn="ctr" cap="flat" w="38100">
                      <a:solidFill>
                        <a:srgbClr val="363371"/>
                      </a:solidFill>
                      <a:prstDash val="solid"/>
                      <a:round/>
                      <a:headEnd type="none" w="med" len="med"/>
                      <a:tailEnd type="none" w="med" len="med"/>
                    </a:lnT>
                    <a:lnB cmpd="sng" algn="ctr" cap="flat" w="38100">
                      <a:solidFill>
                        <a:srgbClr val="363371"/>
                      </a:solidFill>
                      <a:prstDash val="solid"/>
                      <a:round/>
                      <a:headEnd type="none" w="med" len="med"/>
                      <a:tailEnd type="none" w="med" len="med"/>
                    </a:lnB>
                  </a:tcPr>
                </a:tc>
                <a:tc>
                  <a:txBody>
                    <a:bodyPr anchor="t" rtlCol="false"/>
                    <a:lstStyle/>
                    <a:p>
                      <a:pPr algn="ctr">
                        <a:lnSpc>
                          <a:spcPts val="2800"/>
                        </a:lnSpc>
                        <a:defRPr/>
                      </a:pPr>
                      <a:r>
                        <a:rPr lang="en-US" sz="2000">
                          <a:solidFill>
                            <a:srgbClr val="000000"/>
                          </a:solidFill>
                          <a:latin typeface="Arial"/>
                          <a:ea typeface="Arial"/>
                          <a:cs typeface="Arial"/>
                          <a:sym typeface="Arial"/>
                        </a:rPr>
                        <a:t>United Nations Mission for Ebola Emergency Response (UNMEER) (2014-2015)</a:t>
                      </a:r>
                      <a:endParaRPr lang="en-US" sz="1100"/>
                    </a:p>
                  </a:txBody>
                  <a:tcPr marL="0" marR="0" marT="0" marB="0" anchor="ctr">
                    <a:lnL cmpd="sng" algn="ctr" cap="flat" w="38100">
                      <a:solidFill>
                        <a:srgbClr val="363371"/>
                      </a:solidFill>
                      <a:prstDash val="solid"/>
                      <a:round/>
                      <a:headEnd type="none" w="med" len="med"/>
                      <a:tailEnd type="none" w="med" len="med"/>
                    </a:lnL>
                    <a:lnR cmpd="sng" algn="ctr" cap="flat" w="38100">
                      <a:solidFill>
                        <a:srgbClr val="363371"/>
                      </a:solidFill>
                      <a:prstDash val="solid"/>
                      <a:round/>
                      <a:headEnd type="none" w="med" len="med"/>
                      <a:tailEnd type="none" w="med" len="med"/>
                    </a:lnR>
                    <a:lnT cmpd="sng" algn="ctr" cap="flat" w="38100">
                      <a:solidFill>
                        <a:srgbClr val="363371"/>
                      </a:solidFill>
                      <a:prstDash val="solid"/>
                      <a:round/>
                      <a:headEnd type="none" w="med" len="med"/>
                      <a:tailEnd type="none" w="med" len="med"/>
                    </a:lnT>
                    <a:lnB cmpd="sng" algn="ctr" cap="flat" w="38100">
                      <a:solidFill>
                        <a:srgbClr val="363371"/>
                      </a:solidFill>
                      <a:prstDash val="solid"/>
                      <a:round/>
                      <a:headEnd type="none" w="med" len="med"/>
                      <a:tailEnd type="none" w="med" len="med"/>
                    </a:lnB>
                  </a:tcPr>
                </a:tc>
              </a:tr>
              <a:tr h="765681">
                <a:tc>
                  <a:txBody>
                    <a:bodyPr anchor="t" rtlCol="false"/>
                    <a:lstStyle/>
                    <a:p>
                      <a:pPr algn="ctr">
                        <a:lnSpc>
                          <a:spcPts val="2800"/>
                        </a:lnSpc>
                        <a:defRPr/>
                      </a:pPr>
                      <a:r>
                        <a:rPr lang="en-US" sz="2000" b="true">
                          <a:solidFill>
                            <a:srgbClr val="0DA33B"/>
                          </a:solidFill>
                          <a:latin typeface="Arial Bold"/>
                          <a:ea typeface="Arial Bold"/>
                          <a:cs typeface="Arial Bold"/>
                          <a:sym typeface="Arial Bold"/>
                        </a:rPr>
                        <a:t>United Nations Operation in Somalia (UNOSOM) I and II (1992-1995)</a:t>
                      </a:r>
                      <a:endParaRPr lang="en-US" sz="1100"/>
                    </a:p>
                  </a:txBody>
                  <a:tcPr marL="0" marR="0" marT="0" marB="0" anchor="ctr">
                    <a:lnL cmpd="sng" algn="ctr" cap="flat" w="38100">
                      <a:solidFill>
                        <a:srgbClr val="363371"/>
                      </a:solidFill>
                      <a:prstDash val="solid"/>
                      <a:round/>
                      <a:headEnd type="none" w="med" len="med"/>
                      <a:tailEnd type="none" w="med" len="med"/>
                    </a:lnL>
                    <a:lnR cmpd="sng" algn="ctr" cap="flat" w="38100">
                      <a:solidFill>
                        <a:srgbClr val="363371"/>
                      </a:solidFill>
                      <a:prstDash val="solid"/>
                      <a:round/>
                      <a:headEnd type="none" w="med" len="med"/>
                      <a:tailEnd type="none" w="med" len="med"/>
                    </a:lnR>
                    <a:lnT cmpd="sng" algn="ctr" cap="flat" w="38100">
                      <a:solidFill>
                        <a:srgbClr val="363371"/>
                      </a:solidFill>
                      <a:prstDash val="solid"/>
                      <a:round/>
                      <a:headEnd type="none" w="med" len="med"/>
                      <a:tailEnd type="none" w="med" len="med"/>
                    </a:lnT>
                    <a:lnB cmpd="sng" algn="ctr" cap="flat" w="38100">
                      <a:solidFill>
                        <a:srgbClr val="363371"/>
                      </a:solidFill>
                      <a:prstDash val="solid"/>
                      <a:round/>
                      <a:headEnd type="none" w="med" len="med"/>
                      <a:tailEnd type="none" w="med" len="med"/>
                    </a:lnB>
                  </a:tcPr>
                </a:tc>
                <a:tc>
                  <a:txBody>
                    <a:bodyPr anchor="t" rtlCol="false"/>
                    <a:lstStyle/>
                    <a:p>
                      <a:pPr algn="ctr">
                        <a:lnSpc>
                          <a:spcPts val="2800"/>
                        </a:lnSpc>
                        <a:defRPr/>
                      </a:pPr>
                      <a:r>
                        <a:rPr lang="en-US" sz="2000">
                          <a:solidFill>
                            <a:srgbClr val="000000"/>
                          </a:solidFill>
                          <a:latin typeface="Arial"/>
                          <a:ea typeface="Arial"/>
                          <a:cs typeface="Arial"/>
                          <a:sym typeface="Arial"/>
                        </a:rPr>
                        <a:t>United Nations Multidimensional Integrated Stabilization Mission in the Central African Republic (MINUSCA) (2014-present)</a:t>
                      </a:r>
                      <a:endParaRPr lang="en-US" sz="1100"/>
                    </a:p>
                  </a:txBody>
                  <a:tcPr marL="0" marR="0" marT="0" marB="0" anchor="ctr">
                    <a:lnL cmpd="sng" algn="ctr" cap="flat" w="38100">
                      <a:solidFill>
                        <a:srgbClr val="363371"/>
                      </a:solidFill>
                      <a:prstDash val="solid"/>
                      <a:round/>
                      <a:headEnd type="none" w="med" len="med"/>
                      <a:tailEnd type="none" w="med" len="med"/>
                    </a:lnL>
                    <a:lnR cmpd="sng" algn="ctr" cap="flat" w="38100">
                      <a:solidFill>
                        <a:srgbClr val="363371"/>
                      </a:solidFill>
                      <a:prstDash val="solid"/>
                      <a:round/>
                      <a:headEnd type="none" w="med" len="med"/>
                      <a:tailEnd type="none" w="med" len="med"/>
                    </a:lnR>
                    <a:lnT cmpd="sng" algn="ctr" cap="flat" w="38100">
                      <a:solidFill>
                        <a:srgbClr val="363371"/>
                      </a:solidFill>
                      <a:prstDash val="solid"/>
                      <a:round/>
                      <a:headEnd type="none" w="med" len="med"/>
                      <a:tailEnd type="none" w="med" len="med"/>
                    </a:lnT>
                    <a:lnB cmpd="sng" algn="ctr" cap="flat" w="38100">
                      <a:solidFill>
                        <a:srgbClr val="363371"/>
                      </a:solidFill>
                      <a:prstDash val="solid"/>
                      <a:round/>
                      <a:headEnd type="none" w="med" len="med"/>
                      <a:tailEnd type="none" w="med" len="med"/>
                    </a:lnB>
                  </a:tcPr>
                </a:tc>
              </a:tr>
              <a:tr h="765681">
                <a:tc>
                  <a:txBody>
                    <a:bodyPr anchor="t" rtlCol="false"/>
                    <a:lstStyle/>
                    <a:p>
                      <a:pPr algn="ctr">
                        <a:lnSpc>
                          <a:spcPts val="2800"/>
                        </a:lnSpc>
                        <a:defRPr/>
                      </a:pPr>
                      <a:r>
                        <a:rPr lang="en-US" sz="2000" b="true">
                          <a:solidFill>
                            <a:srgbClr val="0DA33B"/>
                          </a:solidFill>
                          <a:latin typeface="Arial Bold"/>
                          <a:ea typeface="Arial Bold"/>
                          <a:cs typeface="Arial Bold"/>
                          <a:sym typeface="Arial Bold"/>
                        </a:rPr>
                        <a:t>United Nations Mission in Haiti (UNMIH) (1993-1996)</a:t>
                      </a:r>
                      <a:endParaRPr lang="en-US" sz="1100"/>
                    </a:p>
                  </a:txBody>
                  <a:tcPr marL="0" marR="0" marT="0" marB="0" anchor="ctr">
                    <a:lnL cmpd="sng" algn="ctr" cap="flat" w="38100">
                      <a:solidFill>
                        <a:srgbClr val="363371"/>
                      </a:solidFill>
                      <a:prstDash val="solid"/>
                      <a:round/>
                      <a:headEnd type="none" w="med" len="med"/>
                      <a:tailEnd type="none" w="med" len="med"/>
                    </a:lnL>
                    <a:lnR cmpd="sng" algn="ctr" cap="flat" w="38100">
                      <a:solidFill>
                        <a:srgbClr val="363371"/>
                      </a:solidFill>
                      <a:prstDash val="solid"/>
                      <a:round/>
                      <a:headEnd type="none" w="med" len="med"/>
                      <a:tailEnd type="none" w="med" len="med"/>
                    </a:lnR>
                    <a:lnT cmpd="sng" algn="ctr" cap="flat" w="38100">
                      <a:solidFill>
                        <a:srgbClr val="363371"/>
                      </a:solidFill>
                      <a:prstDash val="solid"/>
                      <a:round/>
                      <a:headEnd type="none" w="med" len="med"/>
                      <a:tailEnd type="none" w="med" len="med"/>
                    </a:lnT>
                    <a:lnB cmpd="sng" algn="ctr" cap="flat" w="38100">
                      <a:solidFill>
                        <a:srgbClr val="363371"/>
                      </a:solidFill>
                      <a:prstDash val="solid"/>
                      <a:round/>
                      <a:headEnd type="none" w="med" len="med"/>
                      <a:tailEnd type="none" w="med" len="med"/>
                    </a:lnB>
                  </a:tcPr>
                </a:tc>
                <a:tc>
                  <a:txBody>
                    <a:bodyPr anchor="t" rtlCol="false"/>
                    <a:lstStyle/>
                    <a:p>
                      <a:pPr algn="ctr">
                        <a:lnSpc>
                          <a:spcPts val="2800"/>
                        </a:lnSpc>
                        <a:defRPr/>
                      </a:pPr>
                      <a:r>
                        <a:rPr lang="en-US" sz="2000">
                          <a:solidFill>
                            <a:srgbClr val="000000"/>
                          </a:solidFill>
                          <a:latin typeface="Arial"/>
                          <a:ea typeface="Arial"/>
                          <a:cs typeface="Arial"/>
                          <a:sym typeface="Arial"/>
                        </a:rPr>
                        <a:t>United Nations Verification Mission in Colombia (UNVMC) (2017-present)</a:t>
                      </a:r>
                      <a:endParaRPr lang="en-US" sz="1100"/>
                    </a:p>
                  </a:txBody>
                  <a:tcPr marL="0" marR="0" marT="0" marB="0" anchor="ctr">
                    <a:lnL cmpd="sng" algn="ctr" cap="flat" w="38100">
                      <a:solidFill>
                        <a:srgbClr val="363371"/>
                      </a:solidFill>
                      <a:prstDash val="solid"/>
                      <a:round/>
                      <a:headEnd type="none" w="med" len="med"/>
                      <a:tailEnd type="none" w="med" len="med"/>
                    </a:lnL>
                    <a:lnR cmpd="sng" algn="ctr" cap="flat" w="38100">
                      <a:solidFill>
                        <a:srgbClr val="363371"/>
                      </a:solidFill>
                      <a:prstDash val="solid"/>
                      <a:round/>
                      <a:headEnd type="none" w="med" len="med"/>
                      <a:tailEnd type="none" w="med" len="med"/>
                    </a:lnR>
                    <a:lnT cmpd="sng" algn="ctr" cap="flat" w="38100">
                      <a:solidFill>
                        <a:srgbClr val="363371"/>
                      </a:solidFill>
                      <a:prstDash val="solid"/>
                      <a:round/>
                      <a:headEnd type="none" w="med" len="med"/>
                      <a:tailEnd type="none" w="med" len="med"/>
                    </a:lnT>
                    <a:lnB cmpd="sng" algn="ctr" cap="flat" w="38100">
                      <a:solidFill>
                        <a:srgbClr val="363371"/>
                      </a:solidFill>
                      <a:prstDash val="solid"/>
                      <a:round/>
                      <a:headEnd type="none" w="med" len="med"/>
                      <a:tailEnd type="none" w="med" len="med"/>
                    </a:lnB>
                  </a:tcPr>
                </a:tc>
              </a:tr>
              <a:tr h="765681">
                <a:tc>
                  <a:txBody>
                    <a:bodyPr anchor="t" rtlCol="false"/>
                    <a:lstStyle/>
                    <a:p>
                      <a:pPr algn="ctr">
                        <a:lnSpc>
                          <a:spcPts val="2800"/>
                        </a:lnSpc>
                        <a:defRPr/>
                      </a:pPr>
                      <a:r>
                        <a:rPr lang="en-US" sz="2000">
                          <a:solidFill>
                            <a:srgbClr val="000000"/>
                          </a:solidFill>
                          <a:latin typeface="Arial"/>
                          <a:ea typeface="Arial"/>
                          <a:cs typeface="Arial"/>
                          <a:sym typeface="Arial"/>
                        </a:rPr>
                        <a:t>United Nations Preventive Deployment Force (UNPREDEP) in Macedonia (1995-1999)</a:t>
                      </a:r>
                      <a:endParaRPr lang="en-US" sz="1100"/>
                    </a:p>
                  </a:txBody>
                  <a:tcPr marL="0" marR="0" marT="0" marB="0" anchor="ctr">
                    <a:lnL cmpd="sng" algn="ctr" cap="flat" w="38100">
                      <a:solidFill>
                        <a:srgbClr val="363371"/>
                      </a:solidFill>
                      <a:prstDash val="solid"/>
                      <a:round/>
                      <a:headEnd type="none" w="med" len="med"/>
                      <a:tailEnd type="none" w="med" len="med"/>
                    </a:lnL>
                    <a:lnR cmpd="sng" algn="ctr" cap="flat" w="38100">
                      <a:solidFill>
                        <a:srgbClr val="363371"/>
                      </a:solidFill>
                      <a:prstDash val="solid"/>
                      <a:round/>
                      <a:headEnd type="none" w="med" len="med"/>
                      <a:tailEnd type="none" w="med" len="med"/>
                    </a:lnR>
                    <a:lnT cmpd="sng" algn="ctr" cap="flat" w="38100">
                      <a:solidFill>
                        <a:srgbClr val="363371"/>
                      </a:solidFill>
                      <a:prstDash val="solid"/>
                      <a:round/>
                      <a:headEnd type="none" w="med" len="med"/>
                      <a:tailEnd type="none" w="med" len="med"/>
                    </a:lnT>
                    <a:lnB cmpd="sng" algn="ctr" cap="flat" w="38100">
                      <a:solidFill>
                        <a:srgbClr val="363371"/>
                      </a:solidFill>
                      <a:prstDash val="solid"/>
                      <a:round/>
                      <a:headEnd type="none" w="med" len="med"/>
                      <a:tailEnd type="none" w="med" len="med"/>
                    </a:lnB>
                  </a:tcPr>
                </a:tc>
                <a:tc>
                  <a:txBody>
                    <a:bodyPr anchor="t" rtlCol="false"/>
                    <a:lstStyle/>
                    <a:p>
                      <a:pPr algn="ctr">
                        <a:lnSpc>
                          <a:spcPts val="2800"/>
                        </a:lnSpc>
                        <a:defRPr/>
                      </a:pPr>
                      <a:r>
                        <a:rPr lang="en-US" sz="2000">
                          <a:solidFill>
                            <a:srgbClr val="000000"/>
                          </a:solidFill>
                          <a:latin typeface="Arial"/>
                          <a:ea typeface="Arial"/>
                          <a:cs typeface="Arial"/>
                          <a:sym typeface="Arial"/>
                        </a:rPr>
                        <a:t>United Nations Integrated Transition Assistance Mission in Sudan (UNITAMS) (2020-present)</a:t>
                      </a:r>
                      <a:endParaRPr lang="en-US" sz="1100"/>
                    </a:p>
                  </a:txBody>
                  <a:tcPr marL="0" marR="0" marT="0" marB="0" anchor="ctr">
                    <a:lnL cmpd="sng" algn="ctr" cap="flat" w="38100">
                      <a:solidFill>
                        <a:srgbClr val="363371"/>
                      </a:solidFill>
                      <a:prstDash val="solid"/>
                      <a:round/>
                      <a:headEnd type="none" w="med" len="med"/>
                      <a:tailEnd type="none" w="med" len="med"/>
                    </a:lnL>
                    <a:lnR cmpd="sng" algn="ctr" cap="flat" w="38100">
                      <a:solidFill>
                        <a:srgbClr val="363371"/>
                      </a:solidFill>
                      <a:prstDash val="solid"/>
                      <a:round/>
                      <a:headEnd type="none" w="med" len="med"/>
                      <a:tailEnd type="none" w="med" len="med"/>
                    </a:lnR>
                    <a:lnT cmpd="sng" algn="ctr" cap="flat" w="38100">
                      <a:solidFill>
                        <a:srgbClr val="363371"/>
                      </a:solidFill>
                      <a:prstDash val="solid"/>
                      <a:round/>
                      <a:headEnd type="none" w="med" len="med"/>
                      <a:tailEnd type="none" w="med" len="med"/>
                    </a:lnT>
                    <a:lnB cmpd="sng" algn="ctr" cap="flat" w="38100">
                      <a:solidFill>
                        <a:srgbClr val="363371"/>
                      </a:solidFill>
                      <a:prstDash val="solid"/>
                      <a:round/>
                      <a:headEnd type="none" w="med" len="med"/>
                      <a:tailEnd type="none" w="med" len="med"/>
                    </a:lnB>
                  </a:tcPr>
                </a:tc>
              </a:tr>
              <a:tr h="765681">
                <a:tc>
                  <a:txBody>
                    <a:bodyPr anchor="t" rtlCol="false"/>
                    <a:lstStyle/>
                    <a:p>
                      <a:pPr algn="ctr">
                        <a:lnSpc>
                          <a:spcPts val="2800"/>
                        </a:lnSpc>
                        <a:defRPr/>
                      </a:pPr>
                      <a:r>
                        <a:rPr lang="en-US" sz="2000">
                          <a:solidFill>
                            <a:srgbClr val="000000"/>
                          </a:solidFill>
                          <a:latin typeface="Arial"/>
                          <a:ea typeface="Arial"/>
                          <a:cs typeface="Arial"/>
                          <a:sym typeface="Arial"/>
                        </a:rPr>
                        <a:t>United Nations Mission in Sierra Leone (UNAMSIL) (1999-2006)</a:t>
                      </a:r>
                      <a:endParaRPr lang="en-US" sz="1100"/>
                    </a:p>
                  </a:txBody>
                  <a:tcPr marL="0" marR="0" marT="0" marB="0" anchor="ctr">
                    <a:lnL cmpd="sng" algn="ctr" cap="flat" w="38100">
                      <a:solidFill>
                        <a:srgbClr val="363371"/>
                      </a:solidFill>
                      <a:prstDash val="solid"/>
                      <a:round/>
                      <a:headEnd type="none" w="med" len="med"/>
                      <a:tailEnd type="none" w="med" len="med"/>
                    </a:lnL>
                    <a:lnR cmpd="sng" algn="ctr" cap="flat" w="38100">
                      <a:solidFill>
                        <a:srgbClr val="363371"/>
                      </a:solidFill>
                      <a:prstDash val="solid"/>
                      <a:round/>
                      <a:headEnd type="none" w="med" len="med"/>
                      <a:tailEnd type="none" w="med" len="med"/>
                    </a:lnR>
                    <a:lnT cmpd="sng" algn="ctr" cap="flat" w="38100">
                      <a:solidFill>
                        <a:srgbClr val="363371"/>
                      </a:solidFill>
                      <a:prstDash val="solid"/>
                      <a:round/>
                      <a:headEnd type="none" w="med" len="med"/>
                      <a:tailEnd type="none" w="med" len="med"/>
                    </a:lnT>
                    <a:lnB cmpd="sng" algn="ctr" cap="flat" w="38100">
                      <a:solidFill>
                        <a:srgbClr val="363371"/>
                      </a:solidFill>
                      <a:prstDash val="solid"/>
                      <a:round/>
                      <a:headEnd type="none" w="med" len="med"/>
                      <a:tailEnd type="none" w="med" len="med"/>
                    </a:lnB>
                  </a:tcPr>
                </a:tc>
                <a:tc>
                  <a:txBody>
                    <a:bodyPr anchor="t" rtlCol="false"/>
                    <a:lstStyle/>
                    <a:p>
                      <a:pPr algn="ctr">
                        <a:lnSpc>
                          <a:spcPts val="2800"/>
                        </a:lnSpc>
                        <a:defRPr/>
                      </a:pPr>
                      <a:r>
                        <a:rPr lang="en-US" sz="2000">
                          <a:solidFill>
                            <a:srgbClr val="000000"/>
                          </a:solidFill>
                          <a:latin typeface="Arial"/>
                          <a:ea typeface="Arial"/>
                          <a:cs typeface="Arial"/>
                          <a:sym typeface="Arial"/>
                        </a:rPr>
                        <a:t>United Nations Mission to Support the Hudaydah Agreement (UNMHA) (2019-present)</a:t>
                      </a:r>
                      <a:endParaRPr lang="en-US" sz="1100"/>
                    </a:p>
                  </a:txBody>
                  <a:tcPr marL="0" marR="0" marT="0" marB="0" anchor="ctr">
                    <a:lnL cmpd="sng" algn="ctr" cap="flat" w="38100">
                      <a:solidFill>
                        <a:srgbClr val="363371"/>
                      </a:solidFill>
                      <a:prstDash val="solid"/>
                      <a:round/>
                      <a:headEnd type="none" w="med" len="med"/>
                      <a:tailEnd type="none" w="med" len="med"/>
                    </a:lnL>
                    <a:lnR cmpd="sng" algn="ctr" cap="flat" w="38100">
                      <a:solidFill>
                        <a:srgbClr val="363371"/>
                      </a:solidFill>
                      <a:prstDash val="solid"/>
                      <a:round/>
                      <a:headEnd type="none" w="med" len="med"/>
                      <a:tailEnd type="none" w="med" len="med"/>
                    </a:lnR>
                    <a:lnT cmpd="sng" algn="ctr" cap="flat" w="38100">
                      <a:solidFill>
                        <a:srgbClr val="363371"/>
                      </a:solidFill>
                      <a:prstDash val="solid"/>
                      <a:round/>
                      <a:headEnd type="none" w="med" len="med"/>
                      <a:tailEnd type="none" w="med" len="med"/>
                    </a:lnT>
                    <a:lnB cmpd="sng" algn="ctr" cap="flat" w="38100">
                      <a:solidFill>
                        <a:srgbClr val="363371"/>
                      </a:solidFill>
                      <a:prstDash val="solid"/>
                      <a:round/>
                      <a:headEnd type="none" w="med" len="med"/>
                      <a:tailEnd type="none" w="med" len="med"/>
                    </a:lnB>
                  </a:tcPr>
                </a:tc>
              </a:tr>
              <a:tr h="765681">
                <a:tc>
                  <a:txBody>
                    <a:bodyPr anchor="t" rtlCol="false"/>
                    <a:lstStyle/>
                    <a:p>
                      <a:pPr algn="ctr">
                        <a:lnSpc>
                          <a:spcPts val="2800"/>
                        </a:lnSpc>
                        <a:defRPr/>
                      </a:pPr>
                      <a:r>
                        <a:rPr lang="en-US" sz="2000" b="true">
                          <a:solidFill>
                            <a:srgbClr val="0DA33B"/>
                          </a:solidFill>
                          <a:latin typeface="Arial Bold"/>
                          <a:ea typeface="Arial Bold"/>
                          <a:cs typeface="Arial Bold"/>
                          <a:sym typeface="Arial Bold"/>
                        </a:rPr>
                        <a:t>United Nations Mission in Liberia (UNMIL) (2003-2018)</a:t>
                      </a:r>
                      <a:endParaRPr lang="en-US" sz="1100"/>
                    </a:p>
                  </a:txBody>
                  <a:tcPr marL="0" marR="0" marT="0" marB="0" anchor="ctr">
                    <a:lnL cmpd="sng" algn="ctr" cap="flat" w="38100">
                      <a:solidFill>
                        <a:srgbClr val="363371"/>
                      </a:solidFill>
                      <a:prstDash val="solid"/>
                      <a:round/>
                      <a:headEnd type="none" w="med" len="med"/>
                      <a:tailEnd type="none" w="med" len="med"/>
                    </a:lnL>
                    <a:lnR cmpd="sng" algn="ctr" cap="flat" w="38100">
                      <a:solidFill>
                        <a:srgbClr val="363371"/>
                      </a:solidFill>
                      <a:prstDash val="solid"/>
                      <a:round/>
                      <a:headEnd type="none" w="med" len="med"/>
                      <a:tailEnd type="none" w="med" len="med"/>
                    </a:lnR>
                    <a:lnT cmpd="sng" algn="ctr" cap="flat" w="38100">
                      <a:solidFill>
                        <a:srgbClr val="363371"/>
                      </a:solidFill>
                      <a:prstDash val="solid"/>
                      <a:round/>
                      <a:headEnd type="none" w="med" len="med"/>
                      <a:tailEnd type="none" w="med" len="med"/>
                    </a:lnT>
                    <a:lnB cmpd="sng" algn="ctr" cap="flat" w="38100">
                      <a:solidFill>
                        <a:srgbClr val="363371"/>
                      </a:solidFill>
                      <a:prstDash val="solid"/>
                      <a:round/>
                      <a:headEnd type="none" w="med" len="med"/>
                      <a:tailEnd type="none" w="med" len="med"/>
                    </a:lnB>
                  </a:tcPr>
                </a:tc>
                <a:tc>
                  <a:txBody>
                    <a:bodyPr anchor="t" rtlCol="false"/>
                    <a:lstStyle/>
                    <a:p>
                      <a:pPr algn="ctr">
                        <a:lnSpc>
                          <a:spcPts val="2800"/>
                        </a:lnSpc>
                        <a:defRPr/>
                      </a:pPr>
                      <a:r>
                        <a:rPr lang="en-US" sz="2000" b="true">
                          <a:solidFill>
                            <a:srgbClr val="0DA33B"/>
                          </a:solidFill>
                          <a:latin typeface="Arial Bold"/>
                          <a:ea typeface="Arial Bold"/>
                          <a:cs typeface="Arial Bold"/>
                          <a:sym typeface="Arial Bold"/>
                        </a:rPr>
                        <a:t>United Nations Truce Supervision Organization (UNTSO) (1948-present)</a:t>
                      </a:r>
                      <a:endParaRPr lang="en-US" sz="1100"/>
                    </a:p>
                  </a:txBody>
                  <a:tcPr marL="0" marR="0" marT="0" marB="0" anchor="ctr">
                    <a:lnL cmpd="sng" algn="ctr" cap="flat" w="38100">
                      <a:solidFill>
                        <a:srgbClr val="363371"/>
                      </a:solidFill>
                      <a:prstDash val="solid"/>
                      <a:round/>
                      <a:headEnd type="none" w="med" len="med"/>
                      <a:tailEnd type="none" w="med" len="med"/>
                    </a:lnL>
                    <a:lnR cmpd="sng" algn="ctr" cap="flat" w="38100">
                      <a:solidFill>
                        <a:srgbClr val="363371"/>
                      </a:solidFill>
                      <a:prstDash val="solid"/>
                      <a:round/>
                      <a:headEnd type="none" w="med" len="med"/>
                      <a:tailEnd type="none" w="med" len="med"/>
                    </a:lnR>
                    <a:lnT cmpd="sng" algn="ctr" cap="flat" w="38100">
                      <a:solidFill>
                        <a:srgbClr val="363371"/>
                      </a:solidFill>
                      <a:prstDash val="solid"/>
                      <a:round/>
                      <a:headEnd type="none" w="med" len="med"/>
                      <a:tailEnd type="none" w="med" len="med"/>
                    </a:lnT>
                    <a:lnB cmpd="sng" algn="ctr" cap="flat" w="38100">
                      <a:solidFill>
                        <a:srgbClr val="363371"/>
                      </a:solidFill>
                      <a:prstDash val="solid"/>
                      <a:round/>
                      <a:headEnd type="none" w="med" len="med"/>
                      <a:tailEnd type="none" w="med" len="med"/>
                    </a:lnB>
                  </a:tcPr>
                </a:tc>
              </a:tr>
            </a:tbl>
          </a:graphicData>
        </a:graphic>
      </p:graphicFrame>
      <p:sp>
        <p:nvSpPr>
          <p:cNvPr name="TextBox 7" id="7"/>
          <p:cNvSpPr txBox="true"/>
          <p:nvPr/>
        </p:nvSpPr>
        <p:spPr>
          <a:xfrm rot="5400000">
            <a:off x="12498388" y="4760912"/>
            <a:ext cx="102870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Thirty-Five: The United Nations</a:t>
            </a:r>
          </a:p>
        </p:txBody>
      </p:sp>
      <p:sp>
        <p:nvSpPr>
          <p:cNvPr name="TextBox 8" id="8"/>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&amp; Three: The History of the World</a:t>
            </a:r>
          </a:p>
        </p:txBody>
      </p:sp>
      <p:grpSp>
        <p:nvGrpSpPr>
          <p:cNvPr name="Group 9" id="9"/>
          <p:cNvGrpSpPr/>
          <p:nvPr/>
        </p:nvGrpSpPr>
        <p:grpSpPr>
          <a:xfrm rot="0">
            <a:off x="11383909" y="9756776"/>
            <a:ext cx="5555351" cy="530224"/>
            <a:chOff x="0" y="0"/>
            <a:chExt cx="7407135" cy="706965"/>
          </a:xfrm>
        </p:grpSpPr>
        <p:sp>
          <p:nvSpPr>
            <p:cNvPr name="Freeform 10" id="10"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1" id="11"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2" id="12"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3" id="13"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4" id="14"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5" id="15"/>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363371"/>
                  </a:solidFill>
                  <a:latin typeface="Arial"/>
                  <a:ea typeface="Arial"/>
                  <a:cs typeface="Arial"/>
                  <a:sym typeface="Arial"/>
                </a:rPr>
                <a:t>@MsDoorley</a:t>
              </a:r>
            </a:p>
          </p:txBody>
        </p:sp>
      </p:gr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sp>
        <p:nvSpPr>
          <p:cNvPr name="TextBox 6" id="6"/>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&amp; Three: The History of the World</a:t>
            </a:r>
          </a:p>
        </p:txBody>
      </p:sp>
      <p:sp>
        <p:nvSpPr>
          <p:cNvPr name="TextBox 7" id="7"/>
          <p:cNvSpPr txBox="true"/>
          <p:nvPr/>
        </p:nvSpPr>
        <p:spPr>
          <a:xfrm rot="5400000">
            <a:off x="12498388" y="4760912"/>
            <a:ext cx="102870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Thirty-Five: The United Nations</a:t>
            </a:r>
          </a:p>
        </p:txBody>
      </p:sp>
      <p:grpSp>
        <p:nvGrpSpPr>
          <p:cNvPr name="Group 8" id="8"/>
          <p:cNvGrpSpPr/>
          <p:nvPr/>
        </p:nvGrpSpPr>
        <p:grpSpPr>
          <a:xfrm rot="0">
            <a:off x="2124045" y="4685823"/>
            <a:ext cx="2356952" cy="1052938"/>
            <a:chOff x="0" y="0"/>
            <a:chExt cx="909707" cy="406400"/>
          </a:xfrm>
        </p:grpSpPr>
        <p:sp>
          <p:nvSpPr>
            <p:cNvPr name="Freeform 9" id="9"/>
            <p:cNvSpPr/>
            <p:nvPr/>
          </p:nvSpPr>
          <p:spPr>
            <a:xfrm flipH="false" flipV="false" rot="0">
              <a:off x="0" y="0"/>
              <a:ext cx="909707" cy="406400"/>
            </a:xfrm>
            <a:custGeom>
              <a:avLst/>
              <a:gdLst/>
              <a:ahLst/>
              <a:cxnLst/>
              <a:rect r="r" b="b" t="t" l="l"/>
              <a:pathLst>
                <a:path h="406400" w="909707">
                  <a:moveTo>
                    <a:pt x="0" y="0"/>
                  </a:moveTo>
                  <a:lnTo>
                    <a:pt x="706507" y="0"/>
                  </a:lnTo>
                  <a:lnTo>
                    <a:pt x="909707" y="203200"/>
                  </a:lnTo>
                  <a:lnTo>
                    <a:pt x="706507" y="406400"/>
                  </a:lnTo>
                  <a:lnTo>
                    <a:pt x="0" y="406400"/>
                  </a:lnTo>
                  <a:lnTo>
                    <a:pt x="203200" y="203200"/>
                  </a:lnTo>
                  <a:lnTo>
                    <a:pt x="0" y="0"/>
                  </a:lnTo>
                  <a:close/>
                </a:path>
              </a:pathLst>
            </a:custGeom>
            <a:solidFill>
              <a:srgbClr val="363371"/>
            </a:solidFill>
          </p:spPr>
        </p:sp>
        <p:sp>
          <p:nvSpPr>
            <p:cNvPr name="TextBox 10" id="10"/>
            <p:cNvSpPr txBox="true"/>
            <p:nvPr/>
          </p:nvSpPr>
          <p:spPr>
            <a:xfrm>
              <a:off x="177800" y="-47625"/>
              <a:ext cx="655707" cy="454025"/>
            </a:xfrm>
            <a:prstGeom prst="rect">
              <a:avLst/>
            </a:prstGeom>
          </p:spPr>
          <p:txBody>
            <a:bodyPr anchor="ctr" rtlCol="false" tIns="16881" lIns="16881" bIns="16881" rIns="16881"/>
            <a:lstStyle/>
            <a:p>
              <a:pPr algn="ctr">
                <a:lnSpc>
                  <a:spcPts val="3079"/>
                </a:lnSpc>
                <a:spcBef>
                  <a:spcPct val="0"/>
                </a:spcBef>
              </a:pPr>
              <a:r>
                <a:rPr lang="en-US" sz="2199" spc="-68">
                  <a:solidFill>
                    <a:srgbClr val="FFFFFF"/>
                  </a:solidFill>
                  <a:latin typeface="Questrial"/>
                  <a:ea typeface="Questrial"/>
                  <a:cs typeface="Questrial"/>
                  <a:sym typeface="Questrial"/>
                </a:rPr>
                <a:t>1945</a:t>
              </a:r>
            </a:p>
          </p:txBody>
        </p:sp>
      </p:grpSp>
      <p:grpSp>
        <p:nvGrpSpPr>
          <p:cNvPr name="Group 11" id="11"/>
          <p:cNvGrpSpPr/>
          <p:nvPr/>
        </p:nvGrpSpPr>
        <p:grpSpPr>
          <a:xfrm rot="0">
            <a:off x="4171610" y="4685823"/>
            <a:ext cx="2245313" cy="1052938"/>
            <a:chOff x="0" y="0"/>
            <a:chExt cx="866618" cy="406400"/>
          </a:xfrm>
        </p:grpSpPr>
        <p:sp>
          <p:nvSpPr>
            <p:cNvPr name="Freeform 12" id="12"/>
            <p:cNvSpPr/>
            <p:nvPr/>
          </p:nvSpPr>
          <p:spPr>
            <a:xfrm flipH="false" flipV="false" rot="0">
              <a:off x="0" y="0"/>
              <a:ext cx="866618" cy="406400"/>
            </a:xfrm>
            <a:custGeom>
              <a:avLst/>
              <a:gdLst/>
              <a:ahLst/>
              <a:cxnLst/>
              <a:rect r="r" b="b" t="t" l="l"/>
              <a:pathLst>
                <a:path h="406400" w="866618">
                  <a:moveTo>
                    <a:pt x="0" y="0"/>
                  </a:moveTo>
                  <a:lnTo>
                    <a:pt x="663418" y="0"/>
                  </a:lnTo>
                  <a:lnTo>
                    <a:pt x="866618" y="203200"/>
                  </a:lnTo>
                  <a:lnTo>
                    <a:pt x="663418" y="406400"/>
                  </a:lnTo>
                  <a:lnTo>
                    <a:pt x="0" y="406400"/>
                  </a:lnTo>
                  <a:lnTo>
                    <a:pt x="203200" y="203200"/>
                  </a:lnTo>
                  <a:lnTo>
                    <a:pt x="0" y="0"/>
                  </a:lnTo>
                  <a:close/>
                </a:path>
              </a:pathLst>
            </a:custGeom>
            <a:solidFill>
              <a:srgbClr val="363371"/>
            </a:solidFill>
          </p:spPr>
        </p:sp>
        <p:sp>
          <p:nvSpPr>
            <p:cNvPr name="TextBox 13" id="13"/>
            <p:cNvSpPr txBox="true"/>
            <p:nvPr/>
          </p:nvSpPr>
          <p:spPr>
            <a:xfrm>
              <a:off x="177800" y="-47625"/>
              <a:ext cx="612618" cy="454025"/>
            </a:xfrm>
            <a:prstGeom prst="rect">
              <a:avLst/>
            </a:prstGeom>
          </p:spPr>
          <p:txBody>
            <a:bodyPr anchor="ctr" rtlCol="false" tIns="16881" lIns="16881" bIns="16881" rIns="16881"/>
            <a:lstStyle/>
            <a:p>
              <a:pPr algn="ctr">
                <a:lnSpc>
                  <a:spcPts val="3079"/>
                </a:lnSpc>
                <a:spcBef>
                  <a:spcPct val="0"/>
                </a:spcBef>
              </a:pPr>
              <a:r>
                <a:rPr lang="en-US" sz="2199" spc="-68">
                  <a:solidFill>
                    <a:srgbClr val="FFFFFF"/>
                  </a:solidFill>
                  <a:latin typeface="Questrial"/>
                  <a:ea typeface="Questrial"/>
                  <a:cs typeface="Questrial"/>
                  <a:sym typeface="Questrial"/>
                </a:rPr>
                <a:t>1948</a:t>
              </a:r>
            </a:p>
          </p:txBody>
        </p:sp>
      </p:grpSp>
      <p:grpSp>
        <p:nvGrpSpPr>
          <p:cNvPr name="Group 14" id="14"/>
          <p:cNvGrpSpPr/>
          <p:nvPr/>
        </p:nvGrpSpPr>
        <p:grpSpPr>
          <a:xfrm rot="0">
            <a:off x="6149324" y="4685823"/>
            <a:ext cx="2328932" cy="1052938"/>
            <a:chOff x="0" y="0"/>
            <a:chExt cx="898892" cy="406400"/>
          </a:xfrm>
        </p:grpSpPr>
        <p:sp>
          <p:nvSpPr>
            <p:cNvPr name="Freeform 15" id="15"/>
            <p:cNvSpPr/>
            <p:nvPr/>
          </p:nvSpPr>
          <p:spPr>
            <a:xfrm flipH="false" flipV="false" rot="0">
              <a:off x="0" y="0"/>
              <a:ext cx="898892" cy="406400"/>
            </a:xfrm>
            <a:custGeom>
              <a:avLst/>
              <a:gdLst/>
              <a:ahLst/>
              <a:cxnLst/>
              <a:rect r="r" b="b" t="t" l="l"/>
              <a:pathLst>
                <a:path h="406400" w="898892">
                  <a:moveTo>
                    <a:pt x="0" y="0"/>
                  </a:moveTo>
                  <a:lnTo>
                    <a:pt x="695692" y="0"/>
                  </a:lnTo>
                  <a:lnTo>
                    <a:pt x="898892" y="203200"/>
                  </a:lnTo>
                  <a:lnTo>
                    <a:pt x="695692" y="406400"/>
                  </a:lnTo>
                  <a:lnTo>
                    <a:pt x="0" y="406400"/>
                  </a:lnTo>
                  <a:lnTo>
                    <a:pt x="203200" y="203200"/>
                  </a:lnTo>
                  <a:lnTo>
                    <a:pt x="0" y="0"/>
                  </a:lnTo>
                  <a:close/>
                </a:path>
              </a:pathLst>
            </a:custGeom>
            <a:solidFill>
              <a:srgbClr val="363371"/>
            </a:solidFill>
          </p:spPr>
        </p:sp>
        <p:sp>
          <p:nvSpPr>
            <p:cNvPr name="TextBox 16" id="16"/>
            <p:cNvSpPr txBox="true"/>
            <p:nvPr/>
          </p:nvSpPr>
          <p:spPr>
            <a:xfrm>
              <a:off x="177800" y="-47625"/>
              <a:ext cx="644892" cy="454025"/>
            </a:xfrm>
            <a:prstGeom prst="rect">
              <a:avLst/>
            </a:prstGeom>
          </p:spPr>
          <p:txBody>
            <a:bodyPr anchor="ctr" rtlCol="false" tIns="16881" lIns="16881" bIns="16881" rIns="16881"/>
            <a:lstStyle/>
            <a:p>
              <a:pPr algn="ctr">
                <a:lnSpc>
                  <a:spcPts val="3079"/>
                </a:lnSpc>
                <a:spcBef>
                  <a:spcPct val="0"/>
                </a:spcBef>
              </a:pPr>
              <a:r>
                <a:rPr lang="en-US" sz="2199" spc="-68">
                  <a:solidFill>
                    <a:srgbClr val="FFFFFF"/>
                  </a:solidFill>
                  <a:latin typeface="Questrial"/>
                  <a:ea typeface="Questrial"/>
                  <a:cs typeface="Questrial"/>
                  <a:sym typeface="Questrial"/>
                </a:rPr>
                <a:t>1955</a:t>
              </a:r>
            </a:p>
          </p:txBody>
        </p:sp>
      </p:grpSp>
      <p:sp>
        <p:nvSpPr>
          <p:cNvPr name="AutoShape 17" id="17"/>
          <p:cNvSpPr/>
          <p:nvPr/>
        </p:nvSpPr>
        <p:spPr>
          <a:xfrm flipV="true">
            <a:off x="3271582" y="5946565"/>
            <a:ext cx="0" cy="2474590"/>
          </a:xfrm>
          <a:prstGeom prst="line">
            <a:avLst/>
          </a:prstGeom>
          <a:ln cap="flat" w="9525">
            <a:solidFill>
              <a:srgbClr val="363371"/>
            </a:solidFill>
            <a:prstDash val="solid"/>
            <a:headEnd type="none" len="sm" w="sm"/>
            <a:tailEnd type="none" len="sm" w="sm"/>
          </a:ln>
        </p:spPr>
      </p:sp>
      <p:grpSp>
        <p:nvGrpSpPr>
          <p:cNvPr name="Group 18" id="18"/>
          <p:cNvGrpSpPr/>
          <p:nvPr/>
        </p:nvGrpSpPr>
        <p:grpSpPr>
          <a:xfrm rot="0">
            <a:off x="8161337" y="4685823"/>
            <a:ext cx="2356952" cy="1052938"/>
            <a:chOff x="0" y="0"/>
            <a:chExt cx="909707" cy="406400"/>
          </a:xfrm>
        </p:grpSpPr>
        <p:sp>
          <p:nvSpPr>
            <p:cNvPr name="Freeform 19" id="19"/>
            <p:cNvSpPr/>
            <p:nvPr/>
          </p:nvSpPr>
          <p:spPr>
            <a:xfrm flipH="false" flipV="false" rot="0">
              <a:off x="0" y="0"/>
              <a:ext cx="909707" cy="406400"/>
            </a:xfrm>
            <a:custGeom>
              <a:avLst/>
              <a:gdLst/>
              <a:ahLst/>
              <a:cxnLst/>
              <a:rect r="r" b="b" t="t" l="l"/>
              <a:pathLst>
                <a:path h="406400" w="909707">
                  <a:moveTo>
                    <a:pt x="0" y="0"/>
                  </a:moveTo>
                  <a:lnTo>
                    <a:pt x="706507" y="0"/>
                  </a:lnTo>
                  <a:lnTo>
                    <a:pt x="909707" y="203200"/>
                  </a:lnTo>
                  <a:lnTo>
                    <a:pt x="706507" y="406400"/>
                  </a:lnTo>
                  <a:lnTo>
                    <a:pt x="0" y="406400"/>
                  </a:lnTo>
                  <a:lnTo>
                    <a:pt x="203200" y="203200"/>
                  </a:lnTo>
                  <a:lnTo>
                    <a:pt x="0" y="0"/>
                  </a:lnTo>
                  <a:close/>
                </a:path>
              </a:pathLst>
            </a:custGeom>
            <a:solidFill>
              <a:srgbClr val="363371"/>
            </a:solidFill>
          </p:spPr>
        </p:sp>
        <p:sp>
          <p:nvSpPr>
            <p:cNvPr name="TextBox 20" id="20"/>
            <p:cNvSpPr txBox="true"/>
            <p:nvPr/>
          </p:nvSpPr>
          <p:spPr>
            <a:xfrm>
              <a:off x="177800" y="-47625"/>
              <a:ext cx="655707" cy="454025"/>
            </a:xfrm>
            <a:prstGeom prst="rect">
              <a:avLst/>
            </a:prstGeom>
          </p:spPr>
          <p:txBody>
            <a:bodyPr anchor="ctr" rtlCol="false" tIns="16881" lIns="16881" bIns="16881" rIns="16881"/>
            <a:lstStyle/>
            <a:p>
              <a:pPr algn="ctr">
                <a:lnSpc>
                  <a:spcPts val="3079"/>
                </a:lnSpc>
                <a:spcBef>
                  <a:spcPct val="0"/>
                </a:spcBef>
              </a:pPr>
              <a:r>
                <a:rPr lang="en-US" sz="2199" spc="-68">
                  <a:solidFill>
                    <a:srgbClr val="FFFFFF"/>
                  </a:solidFill>
                  <a:latin typeface="Questrial"/>
                  <a:ea typeface="Questrial"/>
                  <a:cs typeface="Questrial"/>
                  <a:sym typeface="Questrial"/>
                </a:rPr>
                <a:t>1961</a:t>
              </a:r>
            </a:p>
          </p:txBody>
        </p:sp>
      </p:grpSp>
      <p:grpSp>
        <p:nvGrpSpPr>
          <p:cNvPr name="Group 21" id="21"/>
          <p:cNvGrpSpPr/>
          <p:nvPr/>
        </p:nvGrpSpPr>
        <p:grpSpPr>
          <a:xfrm rot="0">
            <a:off x="10208903" y="4685823"/>
            <a:ext cx="2245313" cy="1052938"/>
            <a:chOff x="0" y="0"/>
            <a:chExt cx="866618" cy="406400"/>
          </a:xfrm>
        </p:grpSpPr>
        <p:sp>
          <p:nvSpPr>
            <p:cNvPr name="Freeform 22" id="22"/>
            <p:cNvSpPr/>
            <p:nvPr/>
          </p:nvSpPr>
          <p:spPr>
            <a:xfrm flipH="false" flipV="false" rot="0">
              <a:off x="0" y="0"/>
              <a:ext cx="866618" cy="406400"/>
            </a:xfrm>
            <a:custGeom>
              <a:avLst/>
              <a:gdLst/>
              <a:ahLst/>
              <a:cxnLst/>
              <a:rect r="r" b="b" t="t" l="l"/>
              <a:pathLst>
                <a:path h="406400" w="866618">
                  <a:moveTo>
                    <a:pt x="0" y="0"/>
                  </a:moveTo>
                  <a:lnTo>
                    <a:pt x="663418" y="0"/>
                  </a:lnTo>
                  <a:lnTo>
                    <a:pt x="866618" y="203200"/>
                  </a:lnTo>
                  <a:lnTo>
                    <a:pt x="663418" y="406400"/>
                  </a:lnTo>
                  <a:lnTo>
                    <a:pt x="0" y="406400"/>
                  </a:lnTo>
                  <a:lnTo>
                    <a:pt x="203200" y="203200"/>
                  </a:lnTo>
                  <a:lnTo>
                    <a:pt x="0" y="0"/>
                  </a:lnTo>
                  <a:close/>
                </a:path>
              </a:pathLst>
            </a:custGeom>
            <a:solidFill>
              <a:srgbClr val="363371"/>
            </a:solidFill>
          </p:spPr>
        </p:sp>
        <p:sp>
          <p:nvSpPr>
            <p:cNvPr name="TextBox 23" id="23"/>
            <p:cNvSpPr txBox="true"/>
            <p:nvPr/>
          </p:nvSpPr>
          <p:spPr>
            <a:xfrm>
              <a:off x="177800" y="-47625"/>
              <a:ext cx="612618" cy="454025"/>
            </a:xfrm>
            <a:prstGeom prst="rect">
              <a:avLst/>
            </a:prstGeom>
          </p:spPr>
          <p:txBody>
            <a:bodyPr anchor="ctr" rtlCol="false" tIns="16881" lIns="16881" bIns="16881" rIns="16881"/>
            <a:lstStyle/>
            <a:p>
              <a:pPr algn="ctr">
                <a:lnSpc>
                  <a:spcPts val="3079"/>
                </a:lnSpc>
                <a:spcBef>
                  <a:spcPct val="0"/>
                </a:spcBef>
              </a:pPr>
              <a:r>
                <a:rPr lang="en-US" sz="2199" spc="-68">
                  <a:solidFill>
                    <a:srgbClr val="FFFFFF"/>
                  </a:solidFill>
                  <a:latin typeface="Questrial"/>
                  <a:ea typeface="Questrial"/>
                  <a:cs typeface="Questrial"/>
                  <a:sym typeface="Questrial"/>
                </a:rPr>
                <a:t>1991</a:t>
              </a:r>
            </a:p>
          </p:txBody>
        </p:sp>
      </p:grpSp>
      <p:grpSp>
        <p:nvGrpSpPr>
          <p:cNvPr name="Group 24" id="24"/>
          <p:cNvGrpSpPr/>
          <p:nvPr/>
        </p:nvGrpSpPr>
        <p:grpSpPr>
          <a:xfrm rot="0">
            <a:off x="12186617" y="4685823"/>
            <a:ext cx="2328932" cy="1052938"/>
            <a:chOff x="0" y="0"/>
            <a:chExt cx="898892" cy="406400"/>
          </a:xfrm>
        </p:grpSpPr>
        <p:sp>
          <p:nvSpPr>
            <p:cNvPr name="Freeform 25" id="25"/>
            <p:cNvSpPr/>
            <p:nvPr/>
          </p:nvSpPr>
          <p:spPr>
            <a:xfrm flipH="false" flipV="false" rot="0">
              <a:off x="0" y="0"/>
              <a:ext cx="898892" cy="406400"/>
            </a:xfrm>
            <a:custGeom>
              <a:avLst/>
              <a:gdLst/>
              <a:ahLst/>
              <a:cxnLst/>
              <a:rect r="r" b="b" t="t" l="l"/>
              <a:pathLst>
                <a:path h="406400" w="898892">
                  <a:moveTo>
                    <a:pt x="0" y="0"/>
                  </a:moveTo>
                  <a:lnTo>
                    <a:pt x="695692" y="0"/>
                  </a:lnTo>
                  <a:lnTo>
                    <a:pt x="898892" y="203200"/>
                  </a:lnTo>
                  <a:lnTo>
                    <a:pt x="695692" y="406400"/>
                  </a:lnTo>
                  <a:lnTo>
                    <a:pt x="0" y="406400"/>
                  </a:lnTo>
                  <a:lnTo>
                    <a:pt x="203200" y="203200"/>
                  </a:lnTo>
                  <a:lnTo>
                    <a:pt x="0" y="0"/>
                  </a:lnTo>
                  <a:close/>
                </a:path>
              </a:pathLst>
            </a:custGeom>
            <a:solidFill>
              <a:srgbClr val="363371"/>
            </a:solidFill>
          </p:spPr>
        </p:sp>
        <p:sp>
          <p:nvSpPr>
            <p:cNvPr name="TextBox 26" id="26"/>
            <p:cNvSpPr txBox="true"/>
            <p:nvPr/>
          </p:nvSpPr>
          <p:spPr>
            <a:xfrm>
              <a:off x="177800" y="-47625"/>
              <a:ext cx="644892" cy="454025"/>
            </a:xfrm>
            <a:prstGeom prst="rect">
              <a:avLst/>
            </a:prstGeom>
          </p:spPr>
          <p:txBody>
            <a:bodyPr anchor="ctr" rtlCol="false" tIns="16881" lIns="16881" bIns="16881" rIns="16881"/>
            <a:lstStyle/>
            <a:p>
              <a:pPr algn="ctr">
                <a:lnSpc>
                  <a:spcPts val="3079"/>
                </a:lnSpc>
                <a:spcBef>
                  <a:spcPct val="0"/>
                </a:spcBef>
              </a:pPr>
              <a:r>
                <a:rPr lang="en-US" sz="2199" spc="-68">
                  <a:solidFill>
                    <a:srgbClr val="FFFFFF"/>
                  </a:solidFill>
                  <a:latin typeface="Questrial"/>
                  <a:ea typeface="Questrial"/>
                  <a:cs typeface="Questrial"/>
                  <a:sym typeface="Questrial"/>
                </a:rPr>
                <a:t>1994</a:t>
              </a:r>
            </a:p>
          </p:txBody>
        </p:sp>
      </p:grpSp>
      <p:grpSp>
        <p:nvGrpSpPr>
          <p:cNvPr name="Group 27" id="27"/>
          <p:cNvGrpSpPr/>
          <p:nvPr/>
        </p:nvGrpSpPr>
        <p:grpSpPr>
          <a:xfrm rot="0">
            <a:off x="14202249" y="4685823"/>
            <a:ext cx="2356952" cy="1052938"/>
            <a:chOff x="0" y="0"/>
            <a:chExt cx="909707" cy="406400"/>
          </a:xfrm>
        </p:grpSpPr>
        <p:sp>
          <p:nvSpPr>
            <p:cNvPr name="Freeform 28" id="28"/>
            <p:cNvSpPr/>
            <p:nvPr/>
          </p:nvSpPr>
          <p:spPr>
            <a:xfrm flipH="false" flipV="false" rot="0">
              <a:off x="0" y="0"/>
              <a:ext cx="909707" cy="406400"/>
            </a:xfrm>
            <a:custGeom>
              <a:avLst/>
              <a:gdLst/>
              <a:ahLst/>
              <a:cxnLst/>
              <a:rect r="r" b="b" t="t" l="l"/>
              <a:pathLst>
                <a:path h="406400" w="909707">
                  <a:moveTo>
                    <a:pt x="0" y="0"/>
                  </a:moveTo>
                  <a:lnTo>
                    <a:pt x="706507" y="0"/>
                  </a:lnTo>
                  <a:lnTo>
                    <a:pt x="909707" y="203200"/>
                  </a:lnTo>
                  <a:lnTo>
                    <a:pt x="706507" y="406400"/>
                  </a:lnTo>
                  <a:lnTo>
                    <a:pt x="0" y="406400"/>
                  </a:lnTo>
                  <a:lnTo>
                    <a:pt x="203200" y="203200"/>
                  </a:lnTo>
                  <a:lnTo>
                    <a:pt x="0" y="0"/>
                  </a:lnTo>
                  <a:close/>
                </a:path>
              </a:pathLst>
            </a:custGeom>
            <a:solidFill>
              <a:srgbClr val="363371"/>
            </a:solidFill>
          </p:spPr>
        </p:sp>
        <p:sp>
          <p:nvSpPr>
            <p:cNvPr name="TextBox 29" id="29"/>
            <p:cNvSpPr txBox="true"/>
            <p:nvPr/>
          </p:nvSpPr>
          <p:spPr>
            <a:xfrm>
              <a:off x="177800" y="-47625"/>
              <a:ext cx="655707" cy="454025"/>
            </a:xfrm>
            <a:prstGeom prst="rect">
              <a:avLst/>
            </a:prstGeom>
          </p:spPr>
          <p:txBody>
            <a:bodyPr anchor="ctr" rtlCol="false" tIns="16881" lIns="16881" bIns="16881" rIns="16881"/>
            <a:lstStyle/>
            <a:p>
              <a:pPr algn="ctr">
                <a:lnSpc>
                  <a:spcPts val="3079"/>
                </a:lnSpc>
                <a:spcBef>
                  <a:spcPct val="0"/>
                </a:spcBef>
              </a:pPr>
              <a:r>
                <a:rPr lang="en-US" sz="2199" spc="-68">
                  <a:solidFill>
                    <a:srgbClr val="FFFFFF"/>
                  </a:solidFill>
                  <a:latin typeface="Questrial"/>
                  <a:ea typeface="Questrial"/>
                  <a:cs typeface="Questrial"/>
                  <a:sym typeface="Questrial"/>
                </a:rPr>
                <a:t>2006</a:t>
              </a:r>
            </a:p>
          </p:txBody>
        </p:sp>
      </p:grpSp>
      <p:grpSp>
        <p:nvGrpSpPr>
          <p:cNvPr name="Group 30" id="30"/>
          <p:cNvGrpSpPr/>
          <p:nvPr/>
        </p:nvGrpSpPr>
        <p:grpSpPr>
          <a:xfrm rot="0">
            <a:off x="1791865" y="7318659"/>
            <a:ext cx="3021312" cy="1374259"/>
            <a:chOff x="0" y="0"/>
            <a:chExt cx="689010" cy="313400"/>
          </a:xfrm>
        </p:grpSpPr>
        <p:sp>
          <p:nvSpPr>
            <p:cNvPr name="Freeform 31" id="31"/>
            <p:cNvSpPr/>
            <p:nvPr/>
          </p:nvSpPr>
          <p:spPr>
            <a:xfrm flipH="false" flipV="false" rot="0">
              <a:off x="0" y="0"/>
              <a:ext cx="689010" cy="313400"/>
            </a:xfrm>
            <a:custGeom>
              <a:avLst/>
              <a:gdLst/>
              <a:ahLst/>
              <a:cxnLst/>
              <a:rect r="r" b="b" t="t" l="l"/>
              <a:pathLst>
                <a:path h="313400" w="689010">
                  <a:moveTo>
                    <a:pt x="0" y="0"/>
                  </a:moveTo>
                  <a:lnTo>
                    <a:pt x="689010" y="0"/>
                  </a:lnTo>
                  <a:lnTo>
                    <a:pt x="689010" y="313400"/>
                  </a:lnTo>
                  <a:lnTo>
                    <a:pt x="0" y="313400"/>
                  </a:lnTo>
                  <a:close/>
                </a:path>
              </a:pathLst>
            </a:custGeom>
            <a:solidFill>
              <a:srgbClr val="F0F4F8"/>
            </a:solidFill>
            <a:ln w="9525" cap="sq">
              <a:solidFill>
                <a:srgbClr val="363371"/>
              </a:solidFill>
              <a:prstDash val="solid"/>
              <a:miter/>
            </a:ln>
          </p:spPr>
        </p:sp>
        <p:sp>
          <p:nvSpPr>
            <p:cNvPr name="TextBox 32" id="32"/>
            <p:cNvSpPr txBox="true"/>
            <p:nvPr/>
          </p:nvSpPr>
          <p:spPr>
            <a:xfrm>
              <a:off x="0" y="-28575"/>
              <a:ext cx="689010" cy="341975"/>
            </a:xfrm>
            <a:prstGeom prst="rect">
              <a:avLst/>
            </a:prstGeom>
          </p:spPr>
          <p:txBody>
            <a:bodyPr anchor="ctr" rtlCol="false" tIns="67524" lIns="67524" bIns="67524" rIns="67524"/>
            <a:lstStyle/>
            <a:p>
              <a:pPr algn="ctr">
                <a:lnSpc>
                  <a:spcPts val="1959"/>
                </a:lnSpc>
                <a:spcBef>
                  <a:spcPct val="0"/>
                </a:spcBef>
              </a:pPr>
            </a:p>
          </p:txBody>
        </p:sp>
      </p:grpSp>
      <p:sp>
        <p:nvSpPr>
          <p:cNvPr name="AutoShape 33" id="33"/>
          <p:cNvSpPr/>
          <p:nvPr/>
        </p:nvSpPr>
        <p:spPr>
          <a:xfrm flipV="true">
            <a:off x="7155684" y="5946565"/>
            <a:ext cx="0" cy="2474590"/>
          </a:xfrm>
          <a:prstGeom prst="line">
            <a:avLst/>
          </a:prstGeom>
          <a:ln cap="flat" w="9525">
            <a:solidFill>
              <a:srgbClr val="363371"/>
            </a:solidFill>
            <a:prstDash val="solid"/>
            <a:headEnd type="none" len="sm" w="sm"/>
            <a:tailEnd type="none" len="sm" w="sm"/>
          </a:ln>
        </p:spPr>
      </p:sp>
      <p:grpSp>
        <p:nvGrpSpPr>
          <p:cNvPr name="Group 34" id="34"/>
          <p:cNvGrpSpPr/>
          <p:nvPr/>
        </p:nvGrpSpPr>
        <p:grpSpPr>
          <a:xfrm rot="0">
            <a:off x="5652762" y="7318659"/>
            <a:ext cx="3021312" cy="1374259"/>
            <a:chOff x="0" y="0"/>
            <a:chExt cx="689010" cy="313400"/>
          </a:xfrm>
        </p:grpSpPr>
        <p:sp>
          <p:nvSpPr>
            <p:cNvPr name="Freeform 35" id="35"/>
            <p:cNvSpPr/>
            <p:nvPr/>
          </p:nvSpPr>
          <p:spPr>
            <a:xfrm flipH="false" flipV="false" rot="0">
              <a:off x="0" y="0"/>
              <a:ext cx="689010" cy="313400"/>
            </a:xfrm>
            <a:custGeom>
              <a:avLst/>
              <a:gdLst/>
              <a:ahLst/>
              <a:cxnLst/>
              <a:rect r="r" b="b" t="t" l="l"/>
              <a:pathLst>
                <a:path h="313400" w="689010">
                  <a:moveTo>
                    <a:pt x="0" y="0"/>
                  </a:moveTo>
                  <a:lnTo>
                    <a:pt x="689010" y="0"/>
                  </a:lnTo>
                  <a:lnTo>
                    <a:pt x="689010" y="313400"/>
                  </a:lnTo>
                  <a:lnTo>
                    <a:pt x="0" y="313400"/>
                  </a:lnTo>
                  <a:close/>
                </a:path>
              </a:pathLst>
            </a:custGeom>
            <a:solidFill>
              <a:srgbClr val="F0F4F8"/>
            </a:solidFill>
            <a:ln w="9525" cap="sq">
              <a:solidFill>
                <a:srgbClr val="363371"/>
              </a:solidFill>
              <a:prstDash val="solid"/>
              <a:miter/>
            </a:ln>
          </p:spPr>
        </p:sp>
        <p:sp>
          <p:nvSpPr>
            <p:cNvPr name="TextBox 36" id="36"/>
            <p:cNvSpPr txBox="true"/>
            <p:nvPr/>
          </p:nvSpPr>
          <p:spPr>
            <a:xfrm>
              <a:off x="0" y="-28575"/>
              <a:ext cx="689010" cy="341975"/>
            </a:xfrm>
            <a:prstGeom prst="rect">
              <a:avLst/>
            </a:prstGeom>
          </p:spPr>
          <p:txBody>
            <a:bodyPr anchor="ctr" rtlCol="false" tIns="67524" lIns="67524" bIns="67524" rIns="67524"/>
            <a:lstStyle/>
            <a:p>
              <a:pPr algn="ctr">
                <a:lnSpc>
                  <a:spcPts val="1959"/>
                </a:lnSpc>
                <a:spcBef>
                  <a:spcPct val="0"/>
                </a:spcBef>
              </a:pPr>
            </a:p>
          </p:txBody>
        </p:sp>
      </p:grpSp>
      <p:sp>
        <p:nvSpPr>
          <p:cNvPr name="AutoShape 37" id="37"/>
          <p:cNvSpPr/>
          <p:nvPr/>
        </p:nvSpPr>
        <p:spPr>
          <a:xfrm flipV="true">
            <a:off x="11356440" y="5945483"/>
            <a:ext cx="0" cy="2474590"/>
          </a:xfrm>
          <a:prstGeom prst="line">
            <a:avLst/>
          </a:prstGeom>
          <a:ln cap="flat" w="9525">
            <a:solidFill>
              <a:srgbClr val="363371"/>
            </a:solidFill>
            <a:prstDash val="solid"/>
            <a:headEnd type="none" len="sm" w="sm"/>
            <a:tailEnd type="none" len="sm" w="sm"/>
          </a:ln>
        </p:spPr>
      </p:sp>
      <p:grpSp>
        <p:nvGrpSpPr>
          <p:cNvPr name="Group 38" id="38"/>
          <p:cNvGrpSpPr/>
          <p:nvPr/>
        </p:nvGrpSpPr>
        <p:grpSpPr>
          <a:xfrm rot="0">
            <a:off x="9895740" y="7317576"/>
            <a:ext cx="3021312" cy="1374259"/>
            <a:chOff x="0" y="0"/>
            <a:chExt cx="689010" cy="313400"/>
          </a:xfrm>
        </p:grpSpPr>
        <p:sp>
          <p:nvSpPr>
            <p:cNvPr name="Freeform 39" id="39"/>
            <p:cNvSpPr/>
            <p:nvPr/>
          </p:nvSpPr>
          <p:spPr>
            <a:xfrm flipH="false" flipV="false" rot="0">
              <a:off x="0" y="0"/>
              <a:ext cx="689010" cy="313400"/>
            </a:xfrm>
            <a:custGeom>
              <a:avLst/>
              <a:gdLst/>
              <a:ahLst/>
              <a:cxnLst/>
              <a:rect r="r" b="b" t="t" l="l"/>
              <a:pathLst>
                <a:path h="313400" w="689010">
                  <a:moveTo>
                    <a:pt x="0" y="0"/>
                  </a:moveTo>
                  <a:lnTo>
                    <a:pt x="689010" y="0"/>
                  </a:lnTo>
                  <a:lnTo>
                    <a:pt x="689010" y="313400"/>
                  </a:lnTo>
                  <a:lnTo>
                    <a:pt x="0" y="313400"/>
                  </a:lnTo>
                  <a:close/>
                </a:path>
              </a:pathLst>
            </a:custGeom>
            <a:solidFill>
              <a:srgbClr val="F0F4F8"/>
            </a:solidFill>
            <a:ln w="9525" cap="sq">
              <a:solidFill>
                <a:srgbClr val="363371"/>
              </a:solidFill>
              <a:prstDash val="solid"/>
              <a:miter/>
            </a:ln>
          </p:spPr>
        </p:sp>
        <p:sp>
          <p:nvSpPr>
            <p:cNvPr name="TextBox 40" id="40"/>
            <p:cNvSpPr txBox="true"/>
            <p:nvPr/>
          </p:nvSpPr>
          <p:spPr>
            <a:xfrm>
              <a:off x="0" y="-28575"/>
              <a:ext cx="689010" cy="341975"/>
            </a:xfrm>
            <a:prstGeom prst="rect">
              <a:avLst/>
            </a:prstGeom>
          </p:spPr>
          <p:txBody>
            <a:bodyPr anchor="ctr" rtlCol="false" tIns="67524" lIns="67524" bIns="67524" rIns="67524"/>
            <a:lstStyle/>
            <a:p>
              <a:pPr algn="ctr">
                <a:lnSpc>
                  <a:spcPts val="1959"/>
                </a:lnSpc>
                <a:spcBef>
                  <a:spcPct val="0"/>
                </a:spcBef>
              </a:pPr>
            </a:p>
          </p:txBody>
        </p:sp>
      </p:grpSp>
      <p:sp>
        <p:nvSpPr>
          <p:cNvPr name="AutoShape 41" id="41"/>
          <p:cNvSpPr/>
          <p:nvPr/>
        </p:nvSpPr>
        <p:spPr>
          <a:xfrm flipV="true">
            <a:off x="15372990" y="5944400"/>
            <a:ext cx="0" cy="2474590"/>
          </a:xfrm>
          <a:prstGeom prst="line">
            <a:avLst/>
          </a:prstGeom>
          <a:ln cap="flat" w="9525">
            <a:solidFill>
              <a:srgbClr val="363371"/>
            </a:solidFill>
            <a:prstDash val="solid"/>
            <a:headEnd type="none" len="sm" w="sm"/>
            <a:tailEnd type="none" len="sm" w="sm"/>
          </a:ln>
        </p:spPr>
      </p:sp>
      <p:grpSp>
        <p:nvGrpSpPr>
          <p:cNvPr name="Group 42" id="42"/>
          <p:cNvGrpSpPr/>
          <p:nvPr/>
        </p:nvGrpSpPr>
        <p:grpSpPr>
          <a:xfrm rot="0">
            <a:off x="13870069" y="7316493"/>
            <a:ext cx="3021312" cy="1374259"/>
            <a:chOff x="0" y="0"/>
            <a:chExt cx="689010" cy="313400"/>
          </a:xfrm>
        </p:grpSpPr>
        <p:sp>
          <p:nvSpPr>
            <p:cNvPr name="Freeform 43" id="43"/>
            <p:cNvSpPr/>
            <p:nvPr/>
          </p:nvSpPr>
          <p:spPr>
            <a:xfrm flipH="false" flipV="false" rot="0">
              <a:off x="0" y="0"/>
              <a:ext cx="689010" cy="313400"/>
            </a:xfrm>
            <a:custGeom>
              <a:avLst/>
              <a:gdLst/>
              <a:ahLst/>
              <a:cxnLst/>
              <a:rect r="r" b="b" t="t" l="l"/>
              <a:pathLst>
                <a:path h="313400" w="689010">
                  <a:moveTo>
                    <a:pt x="0" y="0"/>
                  </a:moveTo>
                  <a:lnTo>
                    <a:pt x="689010" y="0"/>
                  </a:lnTo>
                  <a:lnTo>
                    <a:pt x="689010" y="313400"/>
                  </a:lnTo>
                  <a:lnTo>
                    <a:pt x="0" y="313400"/>
                  </a:lnTo>
                  <a:close/>
                </a:path>
              </a:pathLst>
            </a:custGeom>
            <a:solidFill>
              <a:srgbClr val="F0F4F8"/>
            </a:solidFill>
            <a:ln w="9525" cap="sq">
              <a:solidFill>
                <a:srgbClr val="363371"/>
              </a:solidFill>
              <a:prstDash val="solid"/>
              <a:miter/>
            </a:ln>
          </p:spPr>
        </p:sp>
        <p:sp>
          <p:nvSpPr>
            <p:cNvPr name="TextBox 44" id="44"/>
            <p:cNvSpPr txBox="true"/>
            <p:nvPr/>
          </p:nvSpPr>
          <p:spPr>
            <a:xfrm>
              <a:off x="0" y="-28575"/>
              <a:ext cx="689010" cy="341975"/>
            </a:xfrm>
            <a:prstGeom prst="rect">
              <a:avLst/>
            </a:prstGeom>
          </p:spPr>
          <p:txBody>
            <a:bodyPr anchor="ctr" rtlCol="false" tIns="67524" lIns="67524" bIns="67524" rIns="67524"/>
            <a:lstStyle/>
            <a:p>
              <a:pPr algn="ctr">
                <a:lnSpc>
                  <a:spcPts val="1959"/>
                </a:lnSpc>
                <a:spcBef>
                  <a:spcPct val="0"/>
                </a:spcBef>
              </a:pPr>
            </a:p>
          </p:txBody>
        </p:sp>
      </p:grpSp>
      <p:sp>
        <p:nvSpPr>
          <p:cNvPr name="AutoShape 45" id="45"/>
          <p:cNvSpPr/>
          <p:nvPr/>
        </p:nvSpPr>
        <p:spPr>
          <a:xfrm flipV="true">
            <a:off x="5286532" y="2014271"/>
            <a:ext cx="0" cy="2474590"/>
          </a:xfrm>
          <a:prstGeom prst="line">
            <a:avLst/>
          </a:prstGeom>
          <a:ln cap="flat" w="9525">
            <a:solidFill>
              <a:srgbClr val="363371"/>
            </a:solidFill>
            <a:prstDash val="solid"/>
            <a:headEnd type="none" len="sm" w="sm"/>
            <a:tailEnd type="none" len="sm" w="sm"/>
          </a:ln>
        </p:spPr>
      </p:sp>
      <p:grpSp>
        <p:nvGrpSpPr>
          <p:cNvPr name="Group 46" id="46"/>
          <p:cNvGrpSpPr/>
          <p:nvPr/>
        </p:nvGrpSpPr>
        <p:grpSpPr>
          <a:xfrm rot="0">
            <a:off x="3783611" y="1729407"/>
            <a:ext cx="3021312" cy="1374259"/>
            <a:chOff x="0" y="0"/>
            <a:chExt cx="689010" cy="313400"/>
          </a:xfrm>
        </p:grpSpPr>
        <p:sp>
          <p:nvSpPr>
            <p:cNvPr name="Freeform 47" id="47"/>
            <p:cNvSpPr/>
            <p:nvPr/>
          </p:nvSpPr>
          <p:spPr>
            <a:xfrm flipH="false" flipV="false" rot="0">
              <a:off x="0" y="0"/>
              <a:ext cx="689010" cy="313400"/>
            </a:xfrm>
            <a:custGeom>
              <a:avLst/>
              <a:gdLst/>
              <a:ahLst/>
              <a:cxnLst/>
              <a:rect r="r" b="b" t="t" l="l"/>
              <a:pathLst>
                <a:path h="313400" w="689010">
                  <a:moveTo>
                    <a:pt x="0" y="0"/>
                  </a:moveTo>
                  <a:lnTo>
                    <a:pt x="689010" y="0"/>
                  </a:lnTo>
                  <a:lnTo>
                    <a:pt x="689010" y="313400"/>
                  </a:lnTo>
                  <a:lnTo>
                    <a:pt x="0" y="313400"/>
                  </a:lnTo>
                  <a:close/>
                </a:path>
              </a:pathLst>
            </a:custGeom>
            <a:solidFill>
              <a:srgbClr val="F0F4F8"/>
            </a:solidFill>
            <a:ln w="9525" cap="sq">
              <a:solidFill>
                <a:srgbClr val="363371"/>
              </a:solidFill>
              <a:prstDash val="solid"/>
              <a:miter/>
            </a:ln>
          </p:spPr>
        </p:sp>
        <p:sp>
          <p:nvSpPr>
            <p:cNvPr name="TextBox 48" id="48"/>
            <p:cNvSpPr txBox="true"/>
            <p:nvPr/>
          </p:nvSpPr>
          <p:spPr>
            <a:xfrm>
              <a:off x="0" y="-28575"/>
              <a:ext cx="689010" cy="341975"/>
            </a:xfrm>
            <a:prstGeom prst="rect">
              <a:avLst/>
            </a:prstGeom>
          </p:spPr>
          <p:txBody>
            <a:bodyPr anchor="ctr" rtlCol="false" tIns="67524" lIns="67524" bIns="67524" rIns="67524"/>
            <a:lstStyle/>
            <a:p>
              <a:pPr algn="ctr">
                <a:lnSpc>
                  <a:spcPts val="1959"/>
                </a:lnSpc>
                <a:spcBef>
                  <a:spcPct val="0"/>
                </a:spcBef>
              </a:pPr>
            </a:p>
          </p:txBody>
        </p:sp>
      </p:grpSp>
      <p:sp>
        <p:nvSpPr>
          <p:cNvPr name="AutoShape 49" id="49"/>
          <p:cNvSpPr/>
          <p:nvPr/>
        </p:nvSpPr>
        <p:spPr>
          <a:xfrm flipV="true">
            <a:off x="9332079" y="2014271"/>
            <a:ext cx="0" cy="2474590"/>
          </a:xfrm>
          <a:prstGeom prst="line">
            <a:avLst/>
          </a:prstGeom>
          <a:ln cap="flat" w="9525">
            <a:solidFill>
              <a:srgbClr val="363371"/>
            </a:solidFill>
            <a:prstDash val="solid"/>
            <a:headEnd type="none" len="sm" w="sm"/>
            <a:tailEnd type="none" len="sm" w="sm"/>
          </a:ln>
        </p:spPr>
      </p:sp>
      <p:grpSp>
        <p:nvGrpSpPr>
          <p:cNvPr name="Group 50" id="50"/>
          <p:cNvGrpSpPr/>
          <p:nvPr/>
        </p:nvGrpSpPr>
        <p:grpSpPr>
          <a:xfrm rot="0">
            <a:off x="7829157" y="1729407"/>
            <a:ext cx="3021312" cy="1374259"/>
            <a:chOff x="0" y="0"/>
            <a:chExt cx="689010" cy="313400"/>
          </a:xfrm>
        </p:grpSpPr>
        <p:sp>
          <p:nvSpPr>
            <p:cNvPr name="Freeform 51" id="51"/>
            <p:cNvSpPr/>
            <p:nvPr/>
          </p:nvSpPr>
          <p:spPr>
            <a:xfrm flipH="false" flipV="false" rot="0">
              <a:off x="0" y="0"/>
              <a:ext cx="689010" cy="313400"/>
            </a:xfrm>
            <a:custGeom>
              <a:avLst/>
              <a:gdLst/>
              <a:ahLst/>
              <a:cxnLst/>
              <a:rect r="r" b="b" t="t" l="l"/>
              <a:pathLst>
                <a:path h="313400" w="689010">
                  <a:moveTo>
                    <a:pt x="0" y="0"/>
                  </a:moveTo>
                  <a:lnTo>
                    <a:pt x="689010" y="0"/>
                  </a:lnTo>
                  <a:lnTo>
                    <a:pt x="689010" y="313400"/>
                  </a:lnTo>
                  <a:lnTo>
                    <a:pt x="0" y="313400"/>
                  </a:lnTo>
                  <a:close/>
                </a:path>
              </a:pathLst>
            </a:custGeom>
            <a:solidFill>
              <a:srgbClr val="F0F4F8"/>
            </a:solidFill>
            <a:ln w="9525" cap="sq">
              <a:solidFill>
                <a:srgbClr val="363371"/>
              </a:solidFill>
              <a:prstDash val="solid"/>
              <a:miter/>
            </a:ln>
          </p:spPr>
        </p:sp>
        <p:sp>
          <p:nvSpPr>
            <p:cNvPr name="TextBox 52" id="52"/>
            <p:cNvSpPr txBox="true"/>
            <p:nvPr/>
          </p:nvSpPr>
          <p:spPr>
            <a:xfrm>
              <a:off x="0" y="-28575"/>
              <a:ext cx="689010" cy="341975"/>
            </a:xfrm>
            <a:prstGeom prst="rect">
              <a:avLst/>
            </a:prstGeom>
          </p:spPr>
          <p:txBody>
            <a:bodyPr anchor="ctr" rtlCol="false" tIns="67524" lIns="67524" bIns="67524" rIns="67524"/>
            <a:lstStyle/>
            <a:p>
              <a:pPr algn="ctr">
                <a:lnSpc>
                  <a:spcPts val="1959"/>
                </a:lnSpc>
                <a:spcBef>
                  <a:spcPct val="0"/>
                </a:spcBef>
              </a:pPr>
            </a:p>
          </p:txBody>
        </p:sp>
      </p:grpSp>
      <p:sp>
        <p:nvSpPr>
          <p:cNvPr name="AutoShape 53" id="53"/>
          <p:cNvSpPr/>
          <p:nvPr/>
        </p:nvSpPr>
        <p:spPr>
          <a:xfrm flipV="true">
            <a:off x="13343348" y="2008803"/>
            <a:ext cx="0" cy="2474590"/>
          </a:xfrm>
          <a:prstGeom prst="line">
            <a:avLst/>
          </a:prstGeom>
          <a:ln cap="flat" w="9525">
            <a:solidFill>
              <a:srgbClr val="363371"/>
            </a:solidFill>
            <a:prstDash val="solid"/>
            <a:headEnd type="none" len="sm" w="sm"/>
            <a:tailEnd type="none" len="sm" w="sm"/>
          </a:ln>
        </p:spPr>
      </p:sp>
      <p:grpSp>
        <p:nvGrpSpPr>
          <p:cNvPr name="Group 54" id="54"/>
          <p:cNvGrpSpPr/>
          <p:nvPr/>
        </p:nvGrpSpPr>
        <p:grpSpPr>
          <a:xfrm rot="0">
            <a:off x="11840427" y="1723939"/>
            <a:ext cx="3021312" cy="1374259"/>
            <a:chOff x="0" y="0"/>
            <a:chExt cx="689010" cy="313400"/>
          </a:xfrm>
        </p:grpSpPr>
        <p:sp>
          <p:nvSpPr>
            <p:cNvPr name="Freeform 55" id="55"/>
            <p:cNvSpPr/>
            <p:nvPr/>
          </p:nvSpPr>
          <p:spPr>
            <a:xfrm flipH="false" flipV="false" rot="0">
              <a:off x="0" y="0"/>
              <a:ext cx="689010" cy="313400"/>
            </a:xfrm>
            <a:custGeom>
              <a:avLst/>
              <a:gdLst/>
              <a:ahLst/>
              <a:cxnLst/>
              <a:rect r="r" b="b" t="t" l="l"/>
              <a:pathLst>
                <a:path h="313400" w="689010">
                  <a:moveTo>
                    <a:pt x="0" y="0"/>
                  </a:moveTo>
                  <a:lnTo>
                    <a:pt x="689010" y="0"/>
                  </a:lnTo>
                  <a:lnTo>
                    <a:pt x="689010" y="313400"/>
                  </a:lnTo>
                  <a:lnTo>
                    <a:pt x="0" y="313400"/>
                  </a:lnTo>
                  <a:close/>
                </a:path>
              </a:pathLst>
            </a:custGeom>
            <a:solidFill>
              <a:srgbClr val="F0F4F8"/>
            </a:solidFill>
            <a:ln w="9525" cap="sq">
              <a:solidFill>
                <a:srgbClr val="363371"/>
              </a:solidFill>
              <a:prstDash val="solid"/>
              <a:miter/>
            </a:ln>
          </p:spPr>
        </p:sp>
        <p:sp>
          <p:nvSpPr>
            <p:cNvPr name="TextBox 56" id="56"/>
            <p:cNvSpPr txBox="true"/>
            <p:nvPr/>
          </p:nvSpPr>
          <p:spPr>
            <a:xfrm>
              <a:off x="0" y="-28575"/>
              <a:ext cx="689010" cy="341975"/>
            </a:xfrm>
            <a:prstGeom prst="rect">
              <a:avLst/>
            </a:prstGeom>
          </p:spPr>
          <p:txBody>
            <a:bodyPr anchor="ctr" rtlCol="false" tIns="67524" lIns="67524" bIns="67524" rIns="67524"/>
            <a:lstStyle/>
            <a:p>
              <a:pPr algn="ctr">
                <a:lnSpc>
                  <a:spcPts val="1959"/>
                </a:lnSpc>
                <a:spcBef>
                  <a:spcPct val="0"/>
                </a:spcBef>
              </a:pPr>
            </a:p>
          </p:txBody>
        </p:sp>
      </p:grpSp>
      <p:grpSp>
        <p:nvGrpSpPr>
          <p:cNvPr name="Group 57" id="57"/>
          <p:cNvGrpSpPr/>
          <p:nvPr/>
        </p:nvGrpSpPr>
        <p:grpSpPr>
          <a:xfrm rot="0">
            <a:off x="5928586" y="466828"/>
            <a:ext cx="6402739" cy="631173"/>
            <a:chOff x="0" y="0"/>
            <a:chExt cx="1784059" cy="175870"/>
          </a:xfrm>
        </p:grpSpPr>
        <p:sp>
          <p:nvSpPr>
            <p:cNvPr name="Freeform 58" id="58"/>
            <p:cNvSpPr/>
            <p:nvPr/>
          </p:nvSpPr>
          <p:spPr>
            <a:xfrm flipH="false" flipV="false" rot="0">
              <a:off x="0" y="0"/>
              <a:ext cx="1784059" cy="175870"/>
            </a:xfrm>
            <a:custGeom>
              <a:avLst/>
              <a:gdLst/>
              <a:ahLst/>
              <a:cxnLst/>
              <a:rect r="r" b="b" t="t" l="l"/>
              <a:pathLst>
                <a:path h="175870" w="1784059">
                  <a:moveTo>
                    <a:pt x="6046" y="0"/>
                  </a:moveTo>
                  <a:lnTo>
                    <a:pt x="1778013" y="0"/>
                  </a:lnTo>
                  <a:cubicBezTo>
                    <a:pt x="1781352" y="0"/>
                    <a:pt x="1784059" y="2707"/>
                    <a:pt x="1784059" y="6046"/>
                  </a:cubicBezTo>
                  <a:lnTo>
                    <a:pt x="1784059" y="169824"/>
                  </a:lnTo>
                  <a:cubicBezTo>
                    <a:pt x="1784059" y="173163"/>
                    <a:pt x="1781352" y="175870"/>
                    <a:pt x="1778013" y="175870"/>
                  </a:cubicBezTo>
                  <a:lnTo>
                    <a:pt x="6046" y="175870"/>
                  </a:lnTo>
                  <a:cubicBezTo>
                    <a:pt x="4442" y="175870"/>
                    <a:pt x="2905" y="175233"/>
                    <a:pt x="1771" y="174099"/>
                  </a:cubicBezTo>
                  <a:cubicBezTo>
                    <a:pt x="637" y="172965"/>
                    <a:pt x="0" y="171428"/>
                    <a:pt x="0" y="169824"/>
                  </a:cubicBezTo>
                  <a:lnTo>
                    <a:pt x="0" y="6046"/>
                  </a:lnTo>
                  <a:cubicBezTo>
                    <a:pt x="0" y="2707"/>
                    <a:pt x="2707" y="0"/>
                    <a:pt x="6046" y="0"/>
                  </a:cubicBezTo>
                  <a:close/>
                </a:path>
              </a:pathLst>
            </a:custGeom>
            <a:solidFill>
              <a:srgbClr val="363371"/>
            </a:solidFill>
          </p:spPr>
        </p:sp>
        <p:sp>
          <p:nvSpPr>
            <p:cNvPr name="TextBox 59" id="59"/>
            <p:cNvSpPr txBox="true"/>
            <p:nvPr/>
          </p:nvSpPr>
          <p:spPr>
            <a:xfrm>
              <a:off x="0" y="-47625"/>
              <a:ext cx="1784059" cy="223495"/>
            </a:xfrm>
            <a:prstGeom prst="rect">
              <a:avLst/>
            </a:prstGeom>
          </p:spPr>
          <p:txBody>
            <a:bodyPr anchor="ctr" rtlCol="false" tIns="67524" lIns="67524" bIns="67524" rIns="67524"/>
            <a:lstStyle/>
            <a:p>
              <a:pPr algn="ctr">
                <a:lnSpc>
                  <a:spcPts val="3551"/>
                </a:lnSpc>
              </a:pPr>
              <a:r>
                <a:rPr lang="en-US" sz="2573" spc="252">
                  <a:solidFill>
                    <a:srgbClr val="FFFFFF"/>
                  </a:solidFill>
                  <a:latin typeface="Questrial"/>
                  <a:ea typeface="Questrial"/>
                  <a:cs typeface="Questrial"/>
                  <a:sym typeface="Questrial"/>
                </a:rPr>
                <a:t>THE UNITED NATIONS</a:t>
              </a:r>
            </a:p>
          </p:txBody>
        </p:sp>
      </p:grpSp>
      <p:sp>
        <p:nvSpPr>
          <p:cNvPr name="Freeform 60" id="60"/>
          <p:cNvSpPr/>
          <p:nvPr/>
        </p:nvSpPr>
        <p:spPr>
          <a:xfrm flipH="false" flipV="false" rot="0">
            <a:off x="2661719" y="0"/>
            <a:ext cx="2345874" cy="1562939"/>
          </a:xfrm>
          <a:custGeom>
            <a:avLst/>
            <a:gdLst/>
            <a:ahLst/>
            <a:cxnLst/>
            <a:rect r="r" b="b" t="t" l="l"/>
            <a:pathLst>
              <a:path h="1562939" w="2345874">
                <a:moveTo>
                  <a:pt x="0" y="0"/>
                </a:moveTo>
                <a:lnTo>
                  <a:pt x="2345875" y="0"/>
                </a:lnTo>
                <a:lnTo>
                  <a:pt x="2345875" y="1562939"/>
                </a:lnTo>
                <a:lnTo>
                  <a:pt x="0" y="156293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61" id="61"/>
          <p:cNvSpPr/>
          <p:nvPr/>
        </p:nvSpPr>
        <p:spPr>
          <a:xfrm flipH="false" flipV="false" rot="0">
            <a:off x="1649340" y="8704078"/>
            <a:ext cx="939895" cy="541614"/>
          </a:xfrm>
          <a:custGeom>
            <a:avLst/>
            <a:gdLst/>
            <a:ahLst/>
            <a:cxnLst/>
            <a:rect r="r" b="b" t="t" l="l"/>
            <a:pathLst>
              <a:path h="541614" w="939895">
                <a:moveTo>
                  <a:pt x="0" y="0"/>
                </a:moveTo>
                <a:lnTo>
                  <a:pt x="939895" y="0"/>
                </a:lnTo>
                <a:lnTo>
                  <a:pt x="939895" y="541615"/>
                </a:lnTo>
                <a:lnTo>
                  <a:pt x="0" y="54161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62" id="62"/>
          <p:cNvSpPr/>
          <p:nvPr/>
        </p:nvSpPr>
        <p:spPr>
          <a:xfrm flipH="false" flipV="false" rot="0">
            <a:off x="3938265" y="8692917"/>
            <a:ext cx="939895" cy="563937"/>
          </a:xfrm>
          <a:custGeom>
            <a:avLst/>
            <a:gdLst/>
            <a:ahLst/>
            <a:cxnLst/>
            <a:rect r="r" b="b" t="t" l="l"/>
            <a:pathLst>
              <a:path h="563937" w="939895">
                <a:moveTo>
                  <a:pt x="0" y="0"/>
                </a:moveTo>
                <a:lnTo>
                  <a:pt x="939895" y="0"/>
                </a:lnTo>
                <a:lnTo>
                  <a:pt x="939895" y="563937"/>
                </a:lnTo>
                <a:lnTo>
                  <a:pt x="0" y="563937"/>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63" id="63"/>
          <p:cNvSpPr/>
          <p:nvPr/>
        </p:nvSpPr>
        <p:spPr>
          <a:xfrm flipH="false" flipV="false" rot="0">
            <a:off x="2793802" y="8704078"/>
            <a:ext cx="939895" cy="626205"/>
          </a:xfrm>
          <a:custGeom>
            <a:avLst/>
            <a:gdLst/>
            <a:ahLst/>
            <a:cxnLst/>
            <a:rect r="r" b="b" t="t" l="l"/>
            <a:pathLst>
              <a:path h="626205" w="939895">
                <a:moveTo>
                  <a:pt x="0" y="0"/>
                </a:moveTo>
                <a:lnTo>
                  <a:pt x="939895" y="0"/>
                </a:lnTo>
                <a:lnTo>
                  <a:pt x="939895" y="626205"/>
                </a:lnTo>
                <a:lnTo>
                  <a:pt x="0" y="62620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64" id="64"/>
          <p:cNvSpPr/>
          <p:nvPr/>
        </p:nvSpPr>
        <p:spPr>
          <a:xfrm flipH="false" flipV="false" rot="0">
            <a:off x="1649340" y="9471855"/>
            <a:ext cx="939895" cy="628555"/>
          </a:xfrm>
          <a:custGeom>
            <a:avLst/>
            <a:gdLst/>
            <a:ahLst/>
            <a:cxnLst/>
            <a:rect r="r" b="b" t="t" l="l"/>
            <a:pathLst>
              <a:path h="628555" w="939895">
                <a:moveTo>
                  <a:pt x="0" y="0"/>
                </a:moveTo>
                <a:lnTo>
                  <a:pt x="939895" y="0"/>
                </a:lnTo>
                <a:lnTo>
                  <a:pt x="939895" y="628555"/>
                </a:lnTo>
                <a:lnTo>
                  <a:pt x="0" y="62855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65" id="65"/>
          <p:cNvSpPr/>
          <p:nvPr/>
        </p:nvSpPr>
        <p:spPr>
          <a:xfrm flipH="false" flipV="false" rot="0">
            <a:off x="2793802" y="9513563"/>
            <a:ext cx="939895" cy="548664"/>
          </a:xfrm>
          <a:custGeom>
            <a:avLst/>
            <a:gdLst/>
            <a:ahLst/>
            <a:cxnLst/>
            <a:rect r="r" b="b" t="t" l="l"/>
            <a:pathLst>
              <a:path h="548664" w="939895">
                <a:moveTo>
                  <a:pt x="0" y="0"/>
                </a:moveTo>
                <a:lnTo>
                  <a:pt x="939895" y="0"/>
                </a:lnTo>
                <a:lnTo>
                  <a:pt x="939895" y="548664"/>
                </a:lnTo>
                <a:lnTo>
                  <a:pt x="0" y="548664"/>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66" id="66"/>
          <p:cNvSpPr/>
          <p:nvPr/>
        </p:nvSpPr>
        <p:spPr>
          <a:xfrm flipH="false" flipV="false" rot="0">
            <a:off x="3937341" y="9475380"/>
            <a:ext cx="939895" cy="625030"/>
          </a:xfrm>
          <a:custGeom>
            <a:avLst/>
            <a:gdLst/>
            <a:ahLst/>
            <a:cxnLst/>
            <a:rect r="r" b="b" t="t" l="l"/>
            <a:pathLst>
              <a:path h="625030" w="939895">
                <a:moveTo>
                  <a:pt x="0" y="0"/>
                </a:moveTo>
                <a:lnTo>
                  <a:pt x="939895" y="0"/>
                </a:lnTo>
                <a:lnTo>
                  <a:pt x="939895" y="625030"/>
                </a:lnTo>
                <a:lnTo>
                  <a:pt x="0" y="625030"/>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Freeform 67" id="67"/>
          <p:cNvSpPr/>
          <p:nvPr/>
        </p:nvSpPr>
        <p:spPr>
          <a:xfrm flipH="false" flipV="false" rot="0">
            <a:off x="14016391" y="3277428"/>
            <a:ext cx="1690696" cy="1126426"/>
          </a:xfrm>
          <a:custGeom>
            <a:avLst/>
            <a:gdLst/>
            <a:ahLst/>
            <a:cxnLst/>
            <a:rect r="r" b="b" t="t" l="l"/>
            <a:pathLst>
              <a:path h="1126426" w="1690696">
                <a:moveTo>
                  <a:pt x="0" y="0"/>
                </a:moveTo>
                <a:lnTo>
                  <a:pt x="1690696" y="0"/>
                </a:lnTo>
                <a:lnTo>
                  <a:pt x="1690696" y="1126426"/>
                </a:lnTo>
                <a:lnTo>
                  <a:pt x="0" y="1126426"/>
                </a:lnTo>
                <a:lnTo>
                  <a:pt x="0" y="0"/>
                </a:lnTo>
                <a:close/>
              </a:path>
            </a:pathLst>
          </a:custGeom>
          <a:blipFill>
            <a:blip r:embed="rId16">
              <a:extLst>
                <a:ext uri="{96DAC541-7B7A-43D3-8B79-37D633B846F1}">
                  <asvg:svgBlip xmlns:asvg="http://schemas.microsoft.com/office/drawing/2016/SVG/main" r:embed="rId17"/>
                </a:ext>
              </a:extLst>
            </a:blip>
            <a:stretch>
              <a:fillRect l="0" t="0" r="0" b="0"/>
            </a:stretch>
          </a:blipFill>
        </p:spPr>
      </p:sp>
      <p:sp>
        <p:nvSpPr>
          <p:cNvPr name="Freeform 68" id="68"/>
          <p:cNvSpPr/>
          <p:nvPr/>
        </p:nvSpPr>
        <p:spPr>
          <a:xfrm flipH="false" flipV="false" rot="0">
            <a:off x="10142409" y="5765747"/>
            <a:ext cx="1096544" cy="681228"/>
          </a:xfrm>
          <a:custGeom>
            <a:avLst/>
            <a:gdLst/>
            <a:ahLst/>
            <a:cxnLst/>
            <a:rect r="r" b="b" t="t" l="l"/>
            <a:pathLst>
              <a:path h="681228" w="1096544">
                <a:moveTo>
                  <a:pt x="0" y="0"/>
                </a:moveTo>
                <a:lnTo>
                  <a:pt x="1096545" y="0"/>
                </a:lnTo>
                <a:lnTo>
                  <a:pt x="1096545" y="681228"/>
                </a:lnTo>
                <a:lnTo>
                  <a:pt x="0" y="681228"/>
                </a:lnTo>
                <a:lnTo>
                  <a:pt x="0" y="0"/>
                </a:lnTo>
                <a:close/>
              </a:path>
            </a:pathLst>
          </a:custGeom>
          <a:blipFill>
            <a:blip r:embed="rId18">
              <a:extLst>
                <a:ext uri="{96DAC541-7B7A-43D3-8B79-37D633B846F1}">
                  <asvg:svgBlip xmlns:asvg="http://schemas.microsoft.com/office/drawing/2016/SVG/main" r:embed="rId19"/>
                </a:ext>
              </a:extLst>
            </a:blip>
            <a:stretch>
              <a:fillRect l="0" t="0" r="0" b="0"/>
            </a:stretch>
          </a:blipFill>
        </p:spPr>
      </p:sp>
      <p:sp>
        <p:nvSpPr>
          <p:cNvPr name="Freeform 69" id="69"/>
          <p:cNvSpPr/>
          <p:nvPr/>
        </p:nvSpPr>
        <p:spPr>
          <a:xfrm flipH="false" flipV="false" rot="0">
            <a:off x="11473927" y="5765747"/>
            <a:ext cx="1096544" cy="682599"/>
          </a:xfrm>
          <a:custGeom>
            <a:avLst/>
            <a:gdLst/>
            <a:ahLst/>
            <a:cxnLst/>
            <a:rect r="r" b="b" t="t" l="l"/>
            <a:pathLst>
              <a:path h="682599" w="1096544">
                <a:moveTo>
                  <a:pt x="0" y="0"/>
                </a:moveTo>
                <a:lnTo>
                  <a:pt x="1096544" y="0"/>
                </a:lnTo>
                <a:lnTo>
                  <a:pt x="1096544" y="682599"/>
                </a:lnTo>
                <a:lnTo>
                  <a:pt x="0" y="682599"/>
                </a:lnTo>
                <a:lnTo>
                  <a:pt x="0" y="0"/>
                </a:lnTo>
                <a:close/>
              </a:path>
            </a:pathLst>
          </a:custGeom>
          <a:blipFill>
            <a:blip r:embed="rId20">
              <a:extLst>
                <a:ext uri="{96DAC541-7B7A-43D3-8B79-37D633B846F1}">
                  <asvg:svgBlip xmlns:asvg="http://schemas.microsoft.com/office/drawing/2016/SVG/main" r:embed="rId21"/>
                </a:ext>
              </a:extLst>
            </a:blip>
            <a:stretch>
              <a:fillRect l="0" t="0" r="0" b="0"/>
            </a:stretch>
          </a:blipFill>
        </p:spPr>
      </p:sp>
      <p:sp>
        <p:nvSpPr>
          <p:cNvPr name="Freeform 70" id="70"/>
          <p:cNvSpPr/>
          <p:nvPr/>
        </p:nvSpPr>
        <p:spPr>
          <a:xfrm flipH="false" flipV="false" rot="0">
            <a:off x="10142409" y="6559560"/>
            <a:ext cx="1096544" cy="731029"/>
          </a:xfrm>
          <a:custGeom>
            <a:avLst/>
            <a:gdLst/>
            <a:ahLst/>
            <a:cxnLst/>
            <a:rect r="r" b="b" t="t" l="l"/>
            <a:pathLst>
              <a:path h="731029" w="1096544">
                <a:moveTo>
                  <a:pt x="0" y="0"/>
                </a:moveTo>
                <a:lnTo>
                  <a:pt x="1096545" y="0"/>
                </a:lnTo>
                <a:lnTo>
                  <a:pt x="1096545" y="731029"/>
                </a:lnTo>
                <a:lnTo>
                  <a:pt x="0" y="731029"/>
                </a:lnTo>
                <a:lnTo>
                  <a:pt x="0" y="0"/>
                </a:lnTo>
                <a:close/>
              </a:path>
            </a:pathLst>
          </a:custGeom>
          <a:blipFill>
            <a:blip r:embed="rId22">
              <a:extLst>
                <a:ext uri="{96DAC541-7B7A-43D3-8B79-37D633B846F1}">
                  <asvg:svgBlip xmlns:asvg="http://schemas.microsoft.com/office/drawing/2016/SVG/main" r:embed="rId23"/>
                </a:ext>
              </a:extLst>
            </a:blip>
            <a:stretch>
              <a:fillRect l="0" t="0" r="0" b="0"/>
            </a:stretch>
          </a:blipFill>
        </p:spPr>
      </p:sp>
      <p:sp>
        <p:nvSpPr>
          <p:cNvPr name="Freeform 71" id="71"/>
          <p:cNvSpPr/>
          <p:nvPr/>
        </p:nvSpPr>
        <p:spPr>
          <a:xfrm flipH="false" flipV="false" rot="0">
            <a:off x="11479177" y="6601594"/>
            <a:ext cx="1096544" cy="646961"/>
          </a:xfrm>
          <a:custGeom>
            <a:avLst/>
            <a:gdLst/>
            <a:ahLst/>
            <a:cxnLst/>
            <a:rect r="r" b="b" t="t" l="l"/>
            <a:pathLst>
              <a:path h="646961" w="1096544">
                <a:moveTo>
                  <a:pt x="0" y="0"/>
                </a:moveTo>
                <a:lnTo>
                  <a:pt x="1096544" y="0"/>
                </a:lnTo>
                <a:lnTo>
                  <a:pt x="1096544" y="646961"/>
                </a:lnTo>
                <a:lnTo>
                  <a:pt x="0" y="646961"/>
                </a:lnTo>
                <a:lnTo>
                  <a:pt x="0" y="0"/>
                </a:lnTo>
                <a:close/>
              </a:path>
            </a:pathLst>
          </a:custGeom>
          <a:blipFill>
            <a:blip r:embed="rId24">
              <a:extLst>
                <a:ext uri="{96DAC541-7B7A-43D3-8B79-37D633B846F1}">
                  <asvg:svgBlip xmlns:asvg="http://schemas.microsoft.com/office/drawing/2016/SVG/main" r:embed="rId25"/>
                </a:ext>
              </a:extLst>
            </a:blip>
            <a:stretch>
              <a:fillRect l="0" t="0" r="0" b="0"/>
            </a:stretch>
          </a:blipFill>
        </p:spPr>
      </p:sp>
      <p:sp>
        <p:nvSpPr>
          <p:cNvPr name="Freeform 72" id="72"/>
          <p:cNvSpPr/>
          <p:nvPr/>
        </p:nvSpPr>
        <p:spPr>
          <a:xfrm flipH="false" flipV="false" rot="0">
            <a:off x="10142409" y="9520801"/>
            <a:ext cx="1096544" cy="740167"/>
          </a:xfrm>
          <a:custGeom>
            <a:avLst/>
            <a:gdLst/>
            <a:ahLst/>
            <a:cxnLst/>
            <a:rect r="r" b="b" t="t" l="l"/>
            <a:pathLst>
              <a:path h="740167" w="1096544">
                <a:moveTo>
                  <a:pt x="0" y="0"/>
                </a:moveTo>
                <a:lnTo>
                  <a:pt x="1096545" y="0"/>
                </a:lnTo>
                <a:lnTo>
                  <a:pt x="1096545" y="740167"/>
                </a:lnTo>
                <a:lnTo>
                  <a:pt x="0" y="740167"/>
                </a:lnTo>
                <a:lnTo>
                  <a:pt x="0" y="0"/>
                </a:lnTo>
                <a:close/>
              </a:path>
            </a:pathLst>
          </a:custGeom>
          <a:blipFill>
            <a:blip r:embed="rId26">
              <a:extLst>
                <a:ext uri="{96DAC541-7B7A-43D3-8B79-37D633B846F1}">
                  <asvg:svgBlip xmlns:asvg="http://schemas.microsoft.com/office/drawing/2016/SVG/main" r:embed="rId27"/>
                </a:ext>
              </a:extLst>
            </a:blip>
            <a:stretch>
              <a:fillRect l="0" t="0" r="0" b="0"/>
            </a:stretch>
          </a:blipFill>
        </p:spPr>
      </p:sp>
      <p:sp>
        <p:nvSpPr>
          <p:cNvPr name="Freeform 73" id="73"/>
          <p:cNvSpPr/>
          <p:nvPr/>
        </p:nvSpPr>
        <p:spPr>
          <a:xfrm flipH="false" flipV="false" rot="0">
            <a:off x="9660631" y="8754494"/>
            <a:ext cx="1096544" cy="696305"/>
          </a:xfrm>
          <a:custGeom>
            <a:avLst/>
            <a:gdLst/>
            <a:ahLst/>
            <a:cxnLst/>
            <a:rect r="r" b="b" t="t" l="l"/>
            <a:pathLst>
              <a:path h="696305" w="1096544">
                <a:moveTo>
                  <a:pt x="0" y="0"/>
                </a:moveTo>
                <a:lnTo>
                  <a:pt x="1096544" y="0"/>
                </a:lnTo>
                <a:lnTo>
                  <a:pt x="1096544" y="696306"/>
                </a:lnTo>
                <a:lnTo>
                  <a:pt x="0" y="696306"/>
                </a:lnTo>
                <a:lnTo>
                  <a:pt x="0" y="0"/>
                </a:lnTo>
                <a:close/>
              </a:path>
            </a:pathLst>
          </a:custGeom>
          <a:blipFill>
            <a:blip r:embed="rId28"/>
            <a:stretch>
              <a:fillRect l="0" t="0" r="0" b="0"/>
            </a:stretch>
          </a:blipFill>
        </p:spPr>
      </p:sp>
      <p:sp>
        <p:nvSpPr>
          <p:cNvPr name="Freeform 74" id="74"/>
          <p:cNvSpPr/>
          <p:nvPr/>
        </p:nvSpPr>
        <p:spPr>
          <a:xfrm flipH="false" flipV="false" rot="0">
            <a:off x="10877599" y="8738046"/>
            <a:ext cx="1096544" cy="729202"/>
          </a:xfrm>
          <a:custGeom>
            <a:avLst/>
            <a:gdLst/>
            <a:ahLst/>
            <a:cxnLst/>
            <a:rect r="r" b="b" t="t" l="l"/>
            <a:pathLst>
              <a:path h="729202" w="1096544">
                <a:moveTo>
                  <a:pt x="0" y="0"/>
                </a:moveTo>
                <a:lnTo>
                  <a:pt x="1096544" y="0"/>
                </a:lnTo>
                <a:lnTo>
                  <a:pt x="1096544" y="729202"/>
                </a:lnTo>
                <a:lnTo>
                  <a:pt x="0" y="729202"/>
                </a:lnTo>
                <a:lnTo>
                  <a:pt x="0" y="0"/>
                </a:lnTo>
                <a:close/>
              </a:path>
            </a:pathLst>
          </a:custGeom>
          <a:blipFill>
            <a:blip r:embed="rId29">
              <a:extLst>
                <a:ext uri="{96DAC541-7B7A-43D3-8B79-37D633B846F1}">
                  <asvg:svgBlip xmlns:asvg="http://schemas.microsoft.com/office/drawing/2016/SVG/main" r:embed="rId30"/>
                </a:ext>
              </a:extLst>
            </a:blip>
            <a:stretch>
              <a:fillRect l="0" t="0" r="0" b="0"/>
            </a:stretch>
          </a:blipFill>
        </p:spPr>
      </p:sp>
      <p:sp>
        <p:nvSpPr>
          <p:cNvPr name="Freeform 75" id="75"/>
          <p:cNvSpPr/>
          <p:nvPr/>
        </p:nvSpPr>
        <p:spPr>
          <a:xfrm flipH="false" flipV="false" rot="0">
            <a:off x="12099462" y="8738046"/>
            <a:ext cx="1096544" cy="692193"/>
          </a:xfrm>
          <a:custGeom>
            <a:avLst/>
            <a:gdLst/>
            <a:ahLst/>
            <a:cxnLst/>
            <a:rect r="r" b="b" t="t" l="l"/>
            <a:pathLst>
              <a:path h="692193" w="1096544">
                <a:moveTo>
                  <a:pt x="0" y="0"/>
                </a:moveTo>
                <a:lnTo>
                  <a:pt x="1096544" y="0"/>
                </a:lnTo>
                <a:lnTo>
                  <a:pt x="1096544" y="692193"/>
                </a:lnTo>
                <a:lnTo>
                  <a:pt x="0" y="692193"/>
                </a:lnTo>
                <a:lnTo>
                  <a:pt x="0" y="0"/>
                </a:lnTo>
                <a:close/>
              </a:path>
            </a:pathLst>
          </a:custGeom>
          <a:blipFill>
            <a:blip r:embed="rId31">
              <a:extLst>
                <a:ext uri="{96DAC541-7B7A-43D3-8B79-37D633B846F1}">
                  <asvg:svgBlip xmlns:asvg="http://schemas.microsoft.com/office/drawing/2016/SVG/main" r:embed="rId32"/>
                </a:ext>
              </a:extLst>
            </a:blip>
            <a:stretch>
              <a:fillRect l="0" t="0" r="0" b="0"/>
            </a:stretch>
          </a:blipFill>
        </p:spPr>
      </p:sp>
      <p:sp>
        <p:nvSpPr>
          <p:cNvPr name="Freeform 76" id="76"/>
          <p:cNvSpPr/>
          <p:nvPr/>
        </p:nvSpPr>
        <p:spPr>
          <a:xfrm flipH="false" flipV="false" rot="0">
            <a:off x="11473927" y="9526284"/>
            <a:ext cx="1096544" cy="734685"/>
          </a:xfrm>
          <a:custGeom>
            <a:avLst/>
            <a:gdLst/>
            <a:ahLst/>
            <a:cxnLst/>
            <a:rect r="r" b="b" t="t" l="l"/>
            <a:pathLst>
              <a:path h="734685" w="1096544">
                <a:moveTo>
                  <a:pt x="0" y="0"/>
                </a:moveTo>
                <a:lnTo>
                  <a:pt x="1096544" y="0"/>
                </a:lnTo>
                <a:lnTo>
                  <a:pt x="1096544" y="734684"/>
                </a:lnTo>
                <a:lnTo>
                  <a:pt x="0" y="734684"/>
                </a:lnTo>
                <a:lnTo>
                  <a:pt x="0" y="0"/>
                </a:lnTo>
                <a:close/>
              </a:path>
            </a:pathLst>
          </a:custGeom>
          <a:blipFill>
            <a:blip r:embed="rId33">
              <a:extLst>
                <a:ext uri="{96DAC541-7B7A-43D3-8B79-37D633B846F1}">
                  <asvg:svgBlip xmlns:asvg="http://schemas.microsoft.com/office/drawing/2016/SVG/main" r:embed="rId34"/>
                </a:ext>
              </a:extLst>
            </a:blip>
            <a:stretch>
              <a:fillRect l="0" t="0" r="0" b="0"/>
            </a:stretch>
          </a:blipFill>
        </p:spPr>
      </p:sp>
      <p:sp>
        <p:nvSpPr>
          <p:cNvPr name="Freeform 77" id="77"/>
          <p:cNvSpPr/>
          <p:nvPr/>
        </p:nvSpPr>
        <p:spPr>
          <a:xfrm flipH="false" flipV="false" rot="0">
            <a:off x="3978864" y="3202147"/>
            <a:ext cx="1004266" cy="1385195"/>
          </a:xfrm>
          <a:custGeom>
            <a:avLst/>
            <a:gdLst/>
            <a:ahLst/>
            <a:cxnLst/>
            <a:rect r="r" b="b" t="t" l="l"/>
            <a:pathLst>
              <a:path h="1385195" w="1004266">
                <a:moveTo>
                  <a:pt x="0" y="0"/>
                </a:moveTo>
                <a:lnTo>
                  <a:pt x="1004266" y="0"/>
                </a:lnTo>
                <a:lnTo>
                  <a:pt x="1004266" y="1385195"/>
                </a:lnTo>
                <a:lnTo>
                  <a:pt x="0" y="1385195"/>
                </a:lnTo>
                <a:lnTo>
                  <a:pt x="0" y="0"/>
                </a:lnTo>
                <a:close/>
              </a:path>
            </a:pathLst>
          </a:custGeom>
          <a:blipFill>
            <a:blip r:embed="rId35">
              <a:extLst>
                <a:ext uri="{96DAC541-7B7A-43D3-8B79-37D633B846F1}">
                  <asvg:svgBlip xmlns:asvg="http://schemas.microsoft.com/office/drawing/2016/SVG/main" r:embed="rId36"/>
                </a:ext>
              </a:extLst>
            </a:blip>
            <a:stretch>
              <a:fillRect l="0" t="0" r="0" b="0"/>
            </a:stretch>
          </a:blipFill>
        </p:spPr>
      </p:sp>
      <p:sp>
        <p:nvSpPr>
          <p:cNvPr name="Freeform 78" id="78"/>
          <p:cNvSpPr/>
          <p:nvPr/>
        </p:nvSpPr>
        <p:spPr>
          <a:xfrm flipH="false" flipV="false" rot="0">
            <a:off x="13779241" y="5765747"/>
            <a:ext cx="1472616" cy="1478159"/>
          </a:xfrm>
          <a:custGeom>
            <a:avLst/>
            <a:gdLst/>
            <a:ahLst/>
            <a:cxnLst/>
            <a:rect r="r" b="b" t="t" l="l"/>
            <a:pathLst>
              <a:path h="1478159" w="1472616">
                <a:moveTo>
                  <a:pt x="0" y="0"/>
                </a:moveTo>
                <a:lnTo>
                  <a:pt x="1472616" y="0"/>
                </a:lnTo>
                <a:lnTo>
                  <a:pt x="1472616" y="1478159"/>
                </a:lnTo>
                <a:lnTo>
                  <a:pt x="0" y="1478159"/>
                </a:lnTo>
                <a:lnTo>
                  <a:pt x="0" y="0"/>
                </a:lnTo>
                <a:close/>
              </a:path>
            </a:pathLst>
          </a:custGeom>
          <a:blipFill>
            <a:blip r:embed="rId37">
              <a:extLst>
                <a:ext uri="{96DAC541-7B7A-43D3-8B79-37D633B846F1}">
                  <asvg:svgBlip xmlns:asvg="http://schemas.microsoft.com/office/drawing/2016/SVG/main" r:embed="rId38"/>
                </a:ext>
              </a:extLst>
            </a:blip>
            <a:stretch>
              <a:fillRect l="0" t="0" r="0" b="0"/>
            </a:stretch>
          </a:blipFill>
        </p:spPr>
      </p:sp>
      <p:sp>
        <p:nvSpPr>
          <p:cNvPr name="Freeform 79" id="79"/>
          <p:cNvSpPr/>
          <p:nvPr/>
        </p:nvSpPr>
        <p:spPr>
          <a:xfrm flipH="false" flipV="false" rot="0">
            <a:off x="9543555" y="3224482"/>
            <a:ext cx="2036439" cy="1148042"/>
          </a:xfrm>
          <a:custGeom>
            <a:avLst/>
            <a:gdLst/>
            <a:ahLst/>
            <a:cxnLst/>
            <a:rect r="r" b="b" t="t" l="l"/>
            <a:pathLst>
              <a:path h="1148042" w="2036439">
                <a:moveTo>
                  <a:pt x="0" y="0"/>
                </a:moveTo>
                <a:lnTo>
                  <a:pt x="2036439" y="0"/>
                </a:lnTo>
                <a:lnTo>
                  <a:pt x="2036439" y="1148042"/>
                </a:lnTo>
                <a:lnTo>
                  <a:pt x="0" y="1148042"/>
                </a:lnTo>
                <a:lnTo>
                  <a:pt x="0" y="0"/>
                </a:lnTo>
                <a:close/>
              </a:path>
            </a:pathLst>
          </a:custGeom>
          <a:blipFill>
            <a:blip r:embed="rId39">
              <a:extLst>
                <a:ext uri="{96DAC541-7B7A-43D3-8B79-37D633B846F1}">
                  <asvg:svgBlip xmlns:asvg="http://schemas.microsoft.com/office/drawing/2016/SVG/main" r:embed="rId40"/>
                </a:ext>
              </a:extLst>
            </a:blip>
            <a:stretch>
              <a:fillRect l="0" t="0" r="0" b="0"/>
            </a:stretch>
          </a:blipFill>
        </p:spPr>
      </p:sp>
      <p:sp>
        <p:nvSpPr>
          <p:cNvPr name="Freeform 80" id="80"/>
          <p:cNvSpPr/>
          <p:nvPr/>
        </p:nvSpPr>
        <p:spPr>
          <a:xfrm flipH="false" flipV="false" rot="0">
            <a:off x="6251176" y="8829121"/>
            <a:ext cx="2036439" cy="1356777"/>
          </a:xfrm>
          <a:custGeom>
            <a:avLst/>
            <a:gdLst/>
            <a:ahLst/>
            <a:cxnLst/>
            <a:rect r="r" b="b" t="t" l="l"/>
            <a:pathLst>
              <a:path h="1356777" w="2036439">
                <a:moveTo>
                  <a:pt x="0" y="0"/>
                </a:moveTo>
                <a:lnTo>
                  <a:pt x="2036439" y="0"/>
                </a:lnTo>
                <a:lnTo>
                  <a:pt x="2036439" y="1356777"/>
                </a:lnTo>
                <a:lnTo>
                  <a:pt x="0" y="1356777"/>
                </a:lnTo>
                <a:lnTo>
                  <a:pt x="0" y="0"/>
                </a:lnTo>
                <a:close/>
              </a:path>
            </a:pathLst>
          </a:custGeom>
          <a:blipFill>
            <a:blip r:embed="rId41">
              <a:extLst>
                <a:ext uri="{96DAC541-7B7A-43D3-8B79-37D633B846F1}">
                  <asvg:svgBlip xmlns:asvg="http://schemas.microsoft.com/office/drawing/2016/SVG/main" r:embed="rId42"/>
                </a:ext>
              </a:extLst>
            </a:blip>
            <a:stretch>
              <a:fillRect l="0" t="0" r="0" b="0"/>
            </a:stretch>
          </a:blipFill>
        </p:spPr>
      </p:sp>
      <p:sp>
        <p:nvSpPr>
          <p:cNvPr name="Freeform 81" id="81"/>
          <p:cNvSpPr/>
          <p:nvPr/>
        </p:nvSpPr>
        <p:spPr>
          <a:xfrm flipH="false" flipV="false" rot="0">
            <a:off x="6399945" y="8738046"/>
            <a:ext cx="1738901" cy="1538927"/>
          </a:xfrm>
          <a:custGeom>
            <a:avLst/>
            <a:gdLst/>
            <a:ahLst/>
            <a:cxnLst/>
            <a:rect r="r" b="b" t="t" l="l"/>
            <a:pathLst>
              <a:path h="1538927" w="1738901">
                <a:moveTo>
                  <a:pt x="0" y="0"/>
                </a:moveTo>
                <a:lnTo>
                  <a:pt x="1738901" y="0"/>
                </a:lnTo>
                <a:lnTo>
                  <a:pt x="1738901" y="1538927"/>
                </a:lnTo>
                <a:lnTo>
                  <a:pt x="0" y="1538927"/>
                </a:lnTo>
                <a:lnTo>
                  <a:pt x="0" y="0"/>
                </a:lnTo>
                <a:close/>
              </a:path>
            </a:pathLst>
          </a:custGeom>
          <a:blipFill>
            <a:blip r:embed="rId43">
              <a:extLst>
                <a:ext uri="{96DAC541-7B7A-43D3-8B79-37D633B846F1}">
                  <asvg:svgBlip xmlns:asvg="http://schemas.microsoft.com/office/drawing/2016/SVG/main" r:embed="rId44"/>
                </a:ext>
              </a:extLst>
            </a:blip>
            <a:stretch>
              <a:fillRect l="0" t="0" r="0" b="0"/>
            </a:stretch>
          </a:blipFill>
        </p:spPr>
      </p:sp>
      <p:sp>
        <p:nvSpPr>
          <p:cNvPr name="Freeform 82" id="82"/>
          <p:cNvSpPr/>
          <p:nvPr/>
        </p:nvSpPr>
        <p:spPr>
          <a:xfrm flipH="false" flipV="false" rot="0">
            <a:off x="13870069" y="8972720"/>
            <a:ext cx="2928757" cy="1314280"/>
          </a:xfrm>
          <a:custGeom>
            <a:avLst/>
            <a:gdLst/>
            <a:ahLst/>
            <a:cxnLst/>
            <a:rect r="r" b="b" t="t" l="l"/>
            <a:pathLst>
              <a:path h="1314280" w="2928757">
                <a:moveTo>
                  <a:pt x="0" y="0"/>
                </a:moveTo>
                <a:lnTo>
                  <a:pt x="2928757" y="0"/>
                </a:lnTo>
                <a:lnTo>
                  <a:pt x="2928757" y="1314280"/>
                </a:lnTo>
                <a:lnTo>
                  <a:pt x="0" y="1314280"/>
                </a:lnTo>
                <a:lnTo>
                  <a:pt x="0" y="0"/>
                </a:lnTo>
                <a:close/>
              </a:path>
            </a:pathLst>
          </a:custGeom>
          <a:blipFill>
            <a:blip r:embed="rId45">
              <a:extLst>
                <a:ext uri="{96DAC541-7B7A-43D3-8B79-37D633B846F1}">
                  <asvg:svgBlip xmlns:asvg="http://schemas.microsoft.com/office/drawing/2016/SVG/main" r:embed="rId46"/>
                </a:ext>
              </a:extLst>
            </a:blip>
            <a:stretch>
              <a:fillRect l="0" t="0" r="0" b="0"/>
            </a:stretch>
          </a:blipFill>
        </p:spPr>
      </p:sp>
      <p:sp>
        <p:nvSpPr>
          <p:cNvPr name="Freeform 83" id="83"/>
          <p:cNvSpPr/>
          <p:nvPr/>
        </p:nvSpPr>
        <p:spPr>
          <a:xfrm flipH="false" flipV="false" rot="0">
            <a:off x="4632955" y="5968060"/>
            <a:ext cx="1444885" cy="1182999"/>
          </a:xfrm>
          <a:custGeom>
            <a:avLst/>
            <a:gdLst/>
            <a:ahLst/>
            <a:cxnLst/>
            <a:rect r="r" b="b" t="t" l="l"/>
            <a:pathLst>
              <a:path h="1182999" w="1444885">
                <a:moveTo>
                  <a:pt x="0" y="0"/>
                </a:moveTo>
                <a:lnTo>
                  <a:pt x="1444885" y="0"/>
                </a:lnTo>
                <a:lnTo>
                  <a:pt x="1444885" y="1182999"/>
                </a:lnTo>
                <a:lnTo>
                  <a:pt x="0" y="1182999"/>
                </a:lnTo>
                <a:lnTo>
                  <a:pt x="0" y="0"/>
                </a:lnTo>
                <a:close/>
              </a:path>
            </a:pathLst>
          </a:custGeom>
          <a:blipFill>
            <a:blip r:embed="rId47">
              <a:extLst>
                <a:ext uri="{96DAC541-7B7A-43D3-8B79-37D633B846F1}">
                  <asvg:svgBlip xmlns:asvg="http://schemas.microsoft.com/office/drawing/2016/SVG/main" r:embed="rId48"/>
                </a:ext>
              </a:extLst>
            </a:blip>
            <a:stretch>
              <a:fillRect l="0" t="0" r="0" b="0"/>
            </a:stretch>
          </a:blipFill>
        </p:spPr>
      </p:sp>
      <p:sp>
        <p:nvSpPr>
          <p:cNvPr name="Freeform 84" id="84"/>
          <p:cNvSpPr/>
          <p:nvPr/>
        </p:nvSpPr>
        <p:spPr>
          <a:xfrm flipH="false" flipV="false" rot="0">
            <a:off x="1370601" y="1244378"/>
            <a:ext cx="2413009" cy="2391895"/>
          </a:xfrm>
          <a:custGeom>
            <a:avLst/>
            <a:gdLst/>
            <a:ahLst/>
            <a:cxnLst/>
            <a:rect r="r" b="b" t="t" l="l"/>
            <a:pathLst>
              <a:path h="2391895" w="2413009">
                <a:moveTo>
                  <a:pt x="0" y="0"/>
                </a:moveTo>
                <a:lnTo>
                  <a:pt x="2413010" y="0"/>
                </a:lnTo>
                <a:lnTo>
                  <a:pt x="2413010" y="2391895"/>
                </a:lnTo>
                <a:lnTo>
                  <a:pt x="0" y="2391895"/>
                </a:lnTo>
                <a:lnTo>
                  <a:pt x="0" y="0"/>
                </a:lnTo>
                <a:close/>
              </a:path>
            </a:pathLst>
          </a:custGeom>
          <a:blipFill>
            <a:blip r:embed="rId49">
              <a:extLst>
                <a:ext uri="{96DAC541-7B7A-43D3-8B79-37D633B846F1}">
                  <asvg:svgBlip xmlns:asvg="http://schemas.microsoft.com/office/drawing/2016/SVG/main" r:embed="rId50"/>
                </a:ext>
              </a:extLst>
            </a:blip>
            <a:stretch>
              <a:fillRect l="0" t="0" r="0" b="0"/>
            </a:stretch>
          </a:blipFill>
        </p:spPr>
      </p:sp>
      <p:sp>
        <p:nvSpPr>
          <p:cNvPr name="Freeform 85" id="85"/>
          <p:cNvSpPr/>
          <p:nvPr/>
        </p:nvSpPr>
        <p:spPr>
          <a:xfrm flipH="false" flipV="false" rot="0">
            <a:off x="11904491" y="3202147"/>
            <a:ext cx="1331961" cy="1355685"/>
          </a:xfrm>
          <a:custGeom>
            <a:avLst/>
            <a:gdLst/>
            <a:ahLst/>
            <a:cxnLst/>
            <a:rect r="r" b="b" t="t" l="l"/>
            <a:pathLst>
              <a:path h="1355685" w="1331961">
                <a:moveTo>
                  <a:pt x="0" y="0"/>
                </a:moveTo>
                <a:lnTo>
                  <a:pt x="1331961" y="0"/>
                </a:lnTo>
                <a:lnTo>
                  <a:pt x="1331961" y="1355685"/>
                </a:lnTo>
                <a:lnTo>
                  <a:pt x="0" y="1355685"/>
                </a:lnTo>
                <a:lnTo>
                  <a:pt x="0" y="0"/>
                </a:lnTo>
                <a:close/>
              </a:path>
            </a:pathLst>
          </a:custGeom>
          <a:blipFill>
            <a:blip r:embed="rId51">
              <a:extLst>
                <a:ext uri="{96DAC541-7B7A-43D3-8B79-37D633B846F1}">
                  <asvg:svgBlip xmlns:asvg="http://schemas.microsoft.com/office/drawing/2016/SVG/main" r:embed="rId52"/>
                </a:ext>
              </a:extLst>
            </a:blip>
            <a:stretch>
              <a:fillRect l="0" t="0" r="0" b="0"/>
            </a:stretch>
          </a:blipFill>
        </p:spPr>
      </p:sp>
      <p:sp>
        <p:nvSpPr>
          <p:cNvPr name="Freeform 86" id="86"/>
          <p:cNvSpPr/>
          <p:nvPr/>
        </p:nvSpPr>
        <p:spPr>
          <a:xfrm flipH="false" flipV="false" rot="0">
            <a:off x="1484223" y="5799023"/>
            <a:ext cx="1519794" cy="1459374"/>
          </a:xfrm>
          <a:custGeom>
            <a:avLst/>
            <a:gdLst/>
            <a:ahLst/>
            <a:cxnLst/>
            <a:rect r="r" b="b" t="t" l="l"/>
            <a:pathLst>
              <a:path h="1459374" w="1519794">
                <a:moveTo>
                  <a:pt x="0" y="0"/>
                </a:moveTo>
                <a:lnTo>
                  <a:pt x="1519794" y="0"/>
                </a:lnTo>
                <a:lnTo>
                  <a:pt x="1519794" y="1459374"/>
                </a:lnTo>
                <a:lnTo>
                  <a:pt x="0" y="1459374"/>
                </a:lnTo>
                <a:lnTo>
                  <a:pt x="0" y="0"/>
                </a:lnTo>
                <a:close/>
              </a:path>
            </a:pathLst>
          </a:custGeom>
          <a:blipFill>
            <a:blip r:embed="rId53">
              <a:extLst>
                <a:ext uri="{96DAC541-7B7A-43D3-8B79-37D633B846F1}">
                  <asvg:svgBlip xmlns:asvg="http://schemas.microsoft.com/office/drawing/2016/SVG/main" r:embed="rId54"/>
                </a:ext>
              </a:extLst>
            </a:blip>
            <a:stretch>
              <a:fillRect l="0" t="0" r="0" b="0"/>
            </a:stretch>
          </a:blipFill>
        </p:spPr>
      </p:sp>
      <p:sp>
        <p:nvSpPr>
          <p:cNvPr name="Freeform 87" id="87"/>
          <p:cNvSpPr/>
          <p:nvPr/>
        </p:nvSpPr>
        <p:spPr>
          <a:xfrm flipH="false" flipV="false" rot="0">
            <a:off x="5589768" y="3202147"/>
            <a:ext cx="3116167" cy="1425646"/>
          </a:xfrm>
          <a:custGeom>
            <a:avLst/>
            <a:gdLst/>
            <a:ahLst/>
            <a:cxnLst/>
            <a:rect r="r" b="b" t="t" l="l"/>
            <a:pathLst>
              <a:path h="1425646" w="3116167">
                <a:moveTo>
                  <a:pt x="0" y="0"/>
                </a:moveTo>
                <a:lnTo>
                  <a:pt x="3116167" y="0"/>
                </a:lnTo>
                <a:lnTo>
                  <a:pt x="3116167" y="1425646"/>
                </a:lnTo>
                <a:lnTo>
                  <a:pt x="0" y="1425646"/>
                </a:lnTo>
                <a:lnTo>
                  <a:pt x="0" y="0"/>
                </a:lnTo>
                <a:close/>
              </a:path>
            </a:pathLst>
          </a:custGeom>
          <a:blipFill>
            <a:blip r:embed="rId55">
              <a:extLst>
                <a:ext uri="{96DAC541-7B7A-43D3-8B79-37D633B846F1}">
                  <asvg:svgBlip xmlns:asvg="http://schemas.microsoft.com/office/drawing/2016/SVG/main" r:embed="rId56"/>
                </a:ext>
              </a:extLst>
            </a:blip>
            <a:stretch>
              <a:fillRect l="0" t="0" r="0" b="0"/>
            </a:stretch>
          </a:blipFill>
        </p:spPr>
      </p:sp>
      <p:sp>
        <p:nvSpPr>
          <p:cNvPr name="TextBox 88" id="88"/>
          <p:cNvSpPr txBox="true"/>
          <p:nvPr/>
        </p:nvSpPr>
        <p:spPr>
          <a:xfrm rot="0">
            <a:off x="3854385" y="1706053"/>
            <a:ext cx="2864294" cy="1363817"/>
          </a:xfrm>
          <a:prstGeom prst="rect">
            <a:avLst/>
          </a:prstGeom>
        </p:spPr>
        <p:txBody>
          <a:bodyPr anchor="t" rtlCol="false" tIns="0" lIns="0" bIns="0" rIns="0">
            <a:spAutoFit/>
          </a:bodyPr>
          <a:lstStyle/>
          <a:p>
            <a:pPr algn="ctr" marL="0" indent="0" lvl="0">
              <a:lnSpc>
                <a:spcPts val="1815"/>
              </a:lnSpc>
              <a:spcBef>
                <a:spcPct val="0"/>
              </a:spcBef>
            </a:pPr>
            <a:r>
              <a:rPr lang="en-US" b="true" sz="1315" spc="128">
                <a:solidFill>
                  <a:srgbClr val="363371"/>
                </a:solidFill>
                <a:latin typeface="Arial Bold"/>
                <a:ea typeface="Arial Bold"/>
                <a:cs typeface="Arial Bold"/>
                <a:sym typeface="Arial Bold"/>
              </a:rPr>
              <a:t>First UN Peacekeeping mission</a:t>
            </a:r>
            <a:r>
              <a:rPr lang="en-US" b="true" sz="1315" spc="128">
                <a:solidFill>
                  <a:srgbClr val="000000"/>
                </a:solidFill>
                <a:latin typeface="Arial Bold"/>
                <a:ea typeface="Arial Bold"/>
                <a:cs typeface="Arial Bold"/>
                <a:sym typeface="Arial Bold"/>
              </a:rPr>
              <a:t> </a:t>
            </a:r>
            <a:r>
              <a:rPr lang="en-US" sz="1315" spc="128">
                <a:solidFill>
                  <a:srgbClr val="000000"/>
                </a:solidFill>
                <a:latin typeface="Arial"/>
                <a:ea typeface="Arial"/>
                <a:cs typeface="Arial"/>
                <a:sym typeface="Arial"/>
              </a:rPr>
              <a:t>begins in the Middle East while the</a:t>
            </a:r>
            <a:r>
              <a:rPr lang="en-US" b="true" sz="1315" spc="128">
                <a:solidFill>
                  <a:srgbClr val="000000"/>
                </a:solidFill>
                <a:latin typeface="Arial Bold"/>
                <a:ea typeface="Arial Bold"/>
                <a:cs typeface="Arial Bold"/>
                <a:sym typeface="Arial Bold"/>
              </a:rPr>
              <a:t> </a:t>
            </a:r>
            <a:r>
              <a:rPr lang="en-US" b="true" sz="1315" spc="128">
                <a:solidFill>
                  <a:srgbClr val="363371"/>
                </a:solidFill>
                <a:latin typeface="Arial Bold"/>
                <a:ea typeface="Arial Bold"/>
                <a:cs typeface="Arial Bold"/>
                <a:sym typeface="Arial Bold"/>
              </a:rPr>
              <a:t>UN Declaration of Human Rights</a:t>
            </a:r>
            <a:r>
              <a:rPr lang="en-US" b="true" sz="1315" spc="128">
                <a:solidFill>
                  <a:srgbClr val="000000"/>
                </a:solidFill>
                <a:latin typeface="Arial Bold"/>
                <a:ea typeface="Arial Bold"/>
                <a:cs typeface="Arial Bold"/>
                <a:sym typeface="Arial Bold"/>
              </a:rPr>
              <a:t> </a:t>
            </a:r>
            <a:r>
              <a:rPr lang="en-US" sz="1315" spc="128">
                <a:solidFill>
                  <a:srgbClr val="000000"/>
                </a:solidFill>
                <a:latin typeface="Arial"/>
                <a:ea typeface="Arial"/>
                <a:cs typeface="Arial"/>
                <a:sym typeface="Arial"/>
              </a:rPr>
              <a:t>and the </a:t>
            </a:r>
            <a:r>
              <a:rPr lang="en-US" b="true" sz="1315" spc="128">
                <a:solidFill>
                  <a:srgbClr val="363371"/>
                </a:solidFill>
                <a:latin typeface="Arial Bold"/>
                <a:ea typeface="Arial Bold"/>
                <a:cs typeface="Arial Bold"/>
                <a:sym typeface="Arial Bold"/>
              </a:rPr>
              <a:t>Genocide Convention</a:t>
            </a:r>
            <a:r>
              <a:rPr lang="en-US" b="true" sz="1315" spc="128">
                <a:solidFill>
                  <a:srgbClr val="000000"/>
                </a:solidFill>
                <a:latin typeface="Arial Bold"/>
                <a:ea typeface="Arial Bold"/>
                <a:cs typeface="Arial Bold"/>
                <a:sym typeface="Arial Bold"/>
              </a:rPr>
              <a:t> </a:t>
            </a:r>
            <a:r>
              <a:rPr lang="en-US" sz="1315" spc="128">
                <a:solidFill>
                  <a:srgbClr val="000000"/>
                </a:solidFill>
                <a:latin typeface="Arial"/>
                <a:ea typeface="Arial"/>
                <a:cs typeface="Arial"/>
                <a:sym typeface="Arial"/>
              </a:rPr>
              <a:t>are adopted. </a:t>
            </a:r>
          </a:p>
        </p:txBody>
      </p:sp>
      <p:sp>
        <p:nvSpPr>
          <p:cNvPr name="TextBox 89" id="89"/>
          <p:cNvSpPr txBox="true"/>
          <p:nvPr/>
        </p:nvSpPr>
        <p:spPr>
          <a:xfrm rot="0">
            <a:off x="7978440" y="1940239"/>
            <a:ext cx="2722746" cy="874985"/>
          </a:xfrm>
          <a:prstGeom prst="rect">
            <a:avLst/>
          </a:prstGeom>
        </p:spPr>
        <p:txBody>
          <a:bodyPr anchor="t" rtlCol="false" tIns="0" lIns="0" bIns="0" rIns="0">
            <a:spAutoFit/>
          </a:bodyPr>
          <a:lstStyle/>
          <a:p>
            <a:pPr algn="ctr" marL="0" indent="0" lvl="0">
              <a:lnSpc>
                <a:spcPts val="2269"/>
              </a:lnSpc>
              <a:spcBef>
                <a:spcPct val="0"/>
              </a:spcBef>
            </a:pPr>
            <a:r>
              <a:rPr lang="en-US" b="true" sz="1644" spc="161">
                <a:solidFill>
                  <a:srgbClr val="363371"/>
                </a:solidFill>
                <a:latin typeface="Arial Bold"/>
                <a:ea typeface="Arial Bold"/>
                <a:cs typeface="Arial Bold"/>
                <a:sym typeface="Arial Bold"/>
              </a:rPr>
              <a:t>Irish UN Peacekeeping Forces</a:t>
            </a:r>
            <a:r>
              <a:rPr lang="en-US" sz="1644" spc="161">
                <a:solidFill>
                  <a:srgbClr val="000000"/>
                </a:solidFill>
                <a:latin typeface="Arial"/>
                <a:ea typeface="Arial"/>
                <a:cs typeface="Arial"/>
                <a:sym typeface="Arial"/>
              </a:rPr>
              <a:t> arrive in the</a:t>
            </a:r>
            <a:r>
              <a:rPr lang="en-US" b="true" sz="1644" spc="161">
                <a:solidFill>
                  <a:srgbClr val="363371"/>
                </a:solidFill>
                <a:latin typeface="Arial Bold"/>
                <a:ea typeface="Arial Bold"/>
                <a:cs typeface="Arial Bold"/>
                <a:sym typeface="Arial Bold"/>
              </a:rPr>
              <a:t> Congo.</a:t>
            </a:r>
          </a:p>
        </p:txBody>
      </p:sp>
      <p:sp>
        <p:nvSpPr>
          <p:cNvPr name="TextBox 90" id="90"/>
          <p:cNvSpPr txBox="true"/>
          <p:nvPr/>
        </p:nvSpPr>
        <p:spPr>
          <a:xfrm rot="0">
            <a:off x="11974143" y="1749708"/>
            <a:ext cx="2722746" cy="1276507"/>
          </a:xfrm>
          <a:prstGeom prst="rect">
            <a:avLst/>
          </a:prstGeom>
        </p:spPr>
        <p:txBody>
          <a:bodyPr anchor="t" rtlCol="false" tIns="0" lIns="0" bIns="0" rIns="0">
            <a:spAutoFit/>
          </a:bodyPr>
          <a:lstStyle/>
          <a:p>
            <a:pPr algn="ctr">
              <a:lnSpc>
                <a:spcPts val="2042"/>
              </a:lnSpc>
            </a:pPr>
            <a:r>
              <a:rPr lang="en-US" b="true" sz="1480" spc="145">
                <a:solidFill>
                  <a:srgbClr val="363371"/>
                </a:solidFill>
                <a:latin typeface="Arial Bold"/>
                <a:ea typeface="Arial Bold"/>
                <a:cs typeface="Arial Bold"/>
                <a:sym typeface="Arial Bold"/>
              </a:rPr>
              <a:t>1994: Rwandan Genocide</a:t>
            </a:r>
          </a:p>
          <a:p>
            <a:pPr algn="ctr">
              <a:lnSpc>
                <a:spcPts val="2042"/>
              </a:lnSpc>
            </a:pPr>
          </a:p>
          <a:p>
            <a:pPr algn="ctr" marL="0" indent="0" lvl="0">
              <a:lnSpc>
                <a:spcPts val="2042"/>
              </a:lnSpc>
              <a:spcBef>
                <a:spcPct val="0"/>
              </a:spcBef>
            </a:pPr>
            <a:r>
              <a:rPr lang="en-US" b="true" sz="1480" spc="145">
                <a:solidFill>
                  <a:srgbClr val="363371"/>
                </a:solidFill>
                <a:latin typeface="Arial Bold"/>
                <a:ea typeface="Arial Bold"/>
                <a:cs typeface="Arial Bold"/>
                <a:sym typeface="Arial Bold"/>
              </a:rPr>
              <a:t>1994-2015: International Criminal Tribunal for Rwanda</a:t>
            </a:r>
          </a:p>
        </p:txBody>
      </p:sp>
      <p:sp>
        <p:nvSpPr>
          <p:cNvPr name="TextBox 91" id="91"/>
          <p:cNvSpPr txBox="true"/>
          <p:nvPr/>
        </p:nvSpPr>
        <p:spPr>
          <a:xfrm rot="0">
            <a:off x="1910209" y="7404534"/>
            <a:ext cx="2722746" cy="1141026"/>
          </a:xfrm>
          <a:prstGeom prst="rect">
            <a:avLst/>
          </a:prstGeom>
        </p:spPr>
        <p:txBody>
          <a:bodyPr anchor="t" rtlCol="false" tIns="0" lIns="0" bIns="0" rIns="0">
            <a:spAutoFit/>
          </a:bodyPr>
          <a:lstStyle/>
          <a:p>
            <a:pPr algn="ctr" marL="0" indent="0" lvl="0">
              <a:lnSpc>
                <a:spcPts val="1815"/>
              </a:lnSpc>
              <a:spcBef>
                <a:spcPct val="0"/>
              </a:spcBef>
            </a:pPr>
            <a:r>
              <a:rPr lang="en-US" b="true" sz="1315" spc="128">
                <a:solidFill>
                  <a:srgbClr val="363371"/>
                </a:solidFill>
                <a:latin typeface="Arial Bold"/>
                <a:ea typeface="Arial Bold"/>
                <a:cs typeface="Arial Bold"/>
                <a:sym typeface="Arial Bold"/>
              </a:rPr>
              <a:t>The United Nations</a:t>
            </a:r>
            <a:r>
              <a:rPr lang="en-US" sz="1315" spc="128">
                <a:solidFill>
                  <a:srgbClr val="363371"/>
                </a:solidFill>
                <a:latin typeface="Arial"/>
                <a:ea typeface="Arial"/>
                <a:cs typeface="Arial"/>
                <a:sym typeface="Arial"/>
              </a:rPr>
              <a:t> </a:t>
            </a:r>
            <a:r>
              <a:rPr lang="en-US" sz="1315" spc="128">
                <a:solidFill>
                  <a:srgbClr val="000000"/>
                </a:solidFill>
                <a:latin typeface="Arial"/>
                <a:ea typeface="Arial"/>
                <a:cs typeface="Arial"/>
                <a:sym typeface="Arial"/>
              </a:rPr>
              <a:t>is founded in California by 50 countries with five being permanent members; USA, UK, USSR, China and France.</a:t>
            </a:r>
            <a:r>
              <a:rPr lang="en-US" sz="1315" spc="128">
                <a:solidFill>
                  <a:srgbClr val="363371"/>
                </a:solidFill>
                <a:latin typeface="Arial"/>
                <a:ea typeface="Arial"/>
                <a:cs typeface="Arial"/>
                <a:sym typeface="Arial"/>
              </a:rPr>
              <a:t>  </a:t>
            </a:r>
          </a:p>
        </p:txBody>
      </p:sp>
      <p:sp>
        <p:nvSpPr>
          <p:cNvPr name="TextBox 92" id="92"/>
          <p:cNvSpPr txBox="true"/>
          <p:nvPr/>
        </p:nvSpPr>
        <p:spPr>
          <a:xfrm rot="0">
            <a:off x="5802143" y="7561361"/>
            <a:ext cx="2722746" cy="874985"/>
          </a:xfrm>
          <a:prstGeom prst="rect">
            <a:avLst/>
          </a:prstGeom>
        </p:spPr>
        <p:txBody>
          <a:bodyPr anchor="t" rtlCol="false" tIns="0" lIns="0" bIns="0" rIns="0">
            <a:spAutoFit/>
          </a:bodyPr>
          <a:lstStyle/>
          <a:p>
            <a:pPr algn="ctr" marL="0" indent="0" lvl="0">
              <a:lnSpc>
                <a:spcPts val="2269"/>
              </a:lnSpc>
              <a:spcBef>
                <a:spcPct val="0"/>
              </a:spcBef>
            </a:pPr>
            <a:r>
              <a:rPr lang="en-US" b="true" sz="1644" spc="161">
                <a:solidFill>
                  <a:srgbClr val="363371"/>
                </a:solidFill>
                <a:latin typeface="Arial Bold"/>
                <a:ea typeface="Arial Bold"/>
                <a:cs typeface="Arial Bold"/>
                <a:sym typeface="Arial Bold"/>
              </a:rPr>
              <a:t>Ireland</a:t>
            </a:r>
            <a:r>
              <a:rPr lang="en-US" b="true" sz="1644" spc="161">
                <a:solidFill>
                  <a:srgbClr val="000000"/>
                </a:solidFill>
                <a:latin typeface="Arial Bold"/>
                <a:ea typeface="Arial Bold"/>
                <a:cs typeface="Arial Bold"/>
                <a:sym typeface="Arial Bold"/>
              </a:rPr>
              <a:t> </a:t>
            </a:r>
            <a:r>
              <a:rPr lang="en-US" sz="1644" spc="161">
                <a:solidFill>
                  <a:srgbClr val="000000"/>
                </a:solidFill>
                <a:latin typeface="Arial"/>
                <a:ea typeface="Arial"/>
                <a:cs typeface="Arial"/>
                <a:sym typeface="Arial"/>
              </a:rPr>
              <a:t>becomes 63rd member of the United Nations.</a:t>
            </a:r>
          </a:p>
        </p:txBody>
      </p:sp>
      <p:sp>
        <p:nvSpPr>
          <p:cNvPr name="TextBox 93" id="93"/>
          <p:cNvSpPr txBox="true"/>
          <p:nvPr/>
        </p:nvSpPr>
        <p:spPr>
          <a:xfrm rot="0">
            <a:off x="9970382" y="7295304"/>
            <a:ext cx="2872029" cy="1363817"/>
          </a:xfrm>
          <a:prstGeom prst="rect">
            <a:avLst/>
          </a:prstGeom>
        </p:spPr>
        <p:txBody>
          <a:bodyPr anchor="t" rtlCol="false" tIns="0" lIns="0" bIns="0" rIns="0">
            <a:spAutoFit/>
          </a:bodyPr>
          <a:lstStyle/>
          <a:p>
            <a:pPr algn="ctr">
              <a:lnSpc>
                <a:spcPts val="1815"/>
              </a:lnSpc>
            </a:pPr>
            <a:r>
              <a:rPr lang="en-US" b="true" sz="1315" spc="128">
                <a:solidFill>
                  <a:srgbClr val="363371"/>
                </a:solidFill>
                <a:latin typeface="Arial Bold"/>
                <a:ea typeface="Arial Bold"/>
                <a:cs typeface="Arial Bold"/>
                <a:sym typeface="Arial Bold"/>
              </a:rPr>
              <a:t>1991: First of the Yugoslavic Wars begins</a:t>
            </a:r>
          </a:p>
          <a:p>
            <a:pPr algn="ctr">
              <a:lnSpc>
                <a:spcPts val="1815"/>
              </a:lnSpc>
            </a:pPr>
          </a:p>
          <a:p>
            <a:pPr algn="ctr" marL="0" indent="0" lvl="0">
              <a:lnSpc>
                <a:spcPts val="1815"/>
              </a:lnSpc>
              <a:spcBef>
                <a:spcPct val="0"/>
              </a:spcBef>
            </a:pPr>
            <a:r>
              <a:rPr lang="en-US" b="true" sz="1315" spc="128">
                <a:solidFill>
                  <a:srgbClr val="363371"/>
                </a:solidFill>
                <a:latin typeface="Arial Bold"/>
                <a:ea typeface="Arial Bold"/>
                <a:cs typeface="Arial Bold"/>
                <a:sym typeface="Arial Bold"/>
              </a:rPr>
              <a:t>1993-2017: International Criminal Tribunal for the former Yugoslavia</a:t>
            </a:r>
          </a:p>
        </p:txBody>
      </p:sp>
      <p:sp>
        <p:nvSpPr>
          <p:cNvPr name="TextBox 94" id="94"/>
          <p:cNvSpPr txBox="true"/>
          <p:nvPr/>
        </p:nvSpPr>
        <p:spPr>
          <a:xfrm rot="0">
            <a:off x="13992822" y="7702345"/>
            <a:ext cx="2722746" cy="593016"/>
          </a:xfrm>
          <a:prstGeom prst="rect">
            <a:avLst/>
          </a:prstGeom>
        </p:spPr>
        <p:txBody>
          <a:bodyPr anchor="t" rtlCol="false" tIns="0" lIns="0" bIns="0" rIns="0">
            <a:spAutoFit/>
          </a:bodyPr>
          <a:lstStyle/>
          <a:p>
            <a:pPr algn="ctr" marL="0" indent="0" lvl="0">
              <a:lnSpc>
                <a:spcPts val="2269"/>
              </a:lnSpc>
              <a:spcBef>
                <a:spcPct val="0"/>
              </a:spcBef>
            </a:pPr>
            <a:r>
              <a:rPr lang="en-US" sz="1644" spc="161">
                <a:solidFill>
                  <a:srgbClr val="000000"/>
                </a:solidFill>
                <a:latin typeface="Arial"/>
                <a:ea typeface="Arial"/>
                <a:cs typeface="Arial"/>
                <a:sym typeface="Arial"/>
              </a:rPr>
              <a:t>The </a:t>
            </a:r>
            <a:r>
              <a:rPr lang="en-US" b="true" sz="1644" spc="161">
                <a:solidFill>
                  <a:srgbClr val="363371"/>
                </a:solidFill>
                <a:latin typeface="Arial Bold"/>
                <a:ea typeface="Arial Bold"/>
                <a:cs typeface="Arial Bold"/>
                <a:sym typeface="Arial Bold"/>
              </a:rPr>
              <a:t>Human Rights Council </a:t>
            </a:r>
            <a:r>
              <a:rPr lang="en-US" sz="1644" spc="161">
                <a:solidFill>
                  <a:srgbClr val="000000"/>
                </a:solidFill>
                <a:latin typeface="Arial"/>
                <a:ea typeface="Arial"/>
                <a:cs typeface="Arial"/>
                <a:sym typeface="Arial"/>
              </a:rPr>
              <a:t>is established.</a:t>
            </a:r>
          </a:p>
        </p:txBody>
      </p:sp>
      <p:sp>
        <p:nvSpPr>
          <p:cNvPr name="Freeform 95" id="95"/>
          <p:cNvSpPr/>
          <p:nvPr/>
        </p:nvSpPr>
        <p:spPr>
          <a:xfrm flipH="false" flipV="false" rot="0">
            <a:off x="16572591" y="2628902"/>
            <a:ext cx="343948" cy="343948"/>
          </a:xfrm>
          <a:custGeom>
            <a:avLst/>
            <a:gdLst/>
            <a:ahLst/>
            <a:cxnLst/>
            <a:rect r="r" b="b" t="t" l="l"/>
            <a:pathLst>
              <a:path h="343948" w="343948">
                <a:moveTo>
                  <a:pt x="0" y="0"/>
                </a:moveTo>
                <a:lnTo>
                  <a:pt x="343948" y="0"/>
                </a:lnTo>
                <a:lnTo>
                  <a:pt x="343948" y="343948"/>
                </a:lnTo>
                <a:lnTo>
                  <a:pt x="0" y="343948"/>
                </a:lnTo>
                <a:lnTo>
                  <a:pt x="0" y="0"/>
                </a:lnTo>
                <a:close/>
              </a:path>
            </a:pathLst>
          </a:custGeom>
          <a:blipFill>
            <a:blip r:embed="rId57">
              <a:extLst>
                <a:ext uri="{96DAC541-7B7A-43D3-8B79-37D633B846F1}">
                  <asvg:svgBlip xmlns:asvg="http://schemas.microsoft.com/office/drawing/2016/SVG/main" r:embed="rId58"/>
                </a:ext>
              </a:extLst>
            </a:blip>
            <a:stretch>
              <a:fillRect l="0" t="0" r="0" b="0"/>
            </a:stretch>
          </a:blipFill>
        </p:spPr>
      </p:sp>
      <p:sp>
        <p:nvSpPr>
          <p:cNvPr name="Freeform 96" id="96"/>
          <p:cNvSpPr/>
          <p:nvPr/>
        </p:nvSpPr>
        <p:spPr>
          <a:xfrm flipH="false" flipV="false" rot="0">
            <a:off x="15007916" y="1849287"/>
            <a:ext cx="343948" cy="343948"/>
          </a:xfrm>
          <a:custGeom>
            <a:avLst/>
            <a:gdLst/>
            <a:ahLst/>
            <a:cxnLst/>
            <a:rect r="r" b="b" t="t" l="l"/>
            <a:pathLst>
              <a:path h="343948" w="343948">
                <a:moveTo>
                  <a:pt x="0" y="0"/>
                </a:moveTo>
                <a:lnTo>
                  <a:pt x="343948" y="0"/>
                </a:lnTo>
                <a:lnTo>
                  <a:pt x="343948" y="343948"/>
                </a:lnTo>
                <a:lnTo>
                  <a:pt x="0" y="343948"/>
                </a:lnTo>
                <a:lnTo>
                  <a:pt x="0" y="0"/>
                </a:lnTo>
                <a:close/>
              </a:path>
            </a:pathLst>
          </a:custGeom>
          <a:blipFill>
            <a:blip r:embed="rId59">
              <a:extLst>
                <a:ext uri="{96DAC541-7B7A-43D3-8B79-37D633B846F1}">
                  <asvg:svgBlip xmlns:asvg="http://schemas.microsoft.com/office/drawing/2016/SVG/main" r:embed="rId60"/>
                </a:ext>
              </a:extLst>
            </a:blip>
            <a:stretch>
              <a:fillRect l="0" t="0" r="0" b="0"/>
            </a:stretch>
          </a:blipFill>
        </p:spPr>
      </p:sp>
      <p:sp>
        <p:nvSpPr>
          <p:cNvPr name="Freeform 97" id="97"/>
          <p:cNvSpPr/>
          <p:nvPr/>
        </p:nvSpPr>
        <p:spPr>
          <a:xfrm flipH="false" flipV="false" rot="0">
            <a:off x="16179058" y="2628902"/>
            <a:ext cx="343948" cy="343948"/>
          </a:xfrm>
          <a:custGeom>
            <a:avLst/>
            <a:gdLst/>
            <a:ahLst/>
            <a:cxnLst/>
            <a:rect r="r" b="b" t="t" l="l"/>
            <a:pathLst>
              <a:path h="343948" w="343948">
                <a:moveTo>
                  <a:pt x="0" y="0"/>
                </a:moveTo>
                <a:lnTo>
                  <a:pt x="343947" y="0"/>
                </a:lnTo>
                <a:lnTo>
                  <a:pt x="343947" y="343948"/>
                </a:lnTo>
                <a:lnTo>
                  <a:pt x="0" y="343948"/>
                </a:lnTo>
                <a:lnTo>
                  <a:pt x="0" y="0"/>
                </a:lnTo>
                <a:close/>
              </a:path>
            </a:pathLst>
          </a:custGeom>
          <a:blipFill>
            <a:blip r:embed="rId61">
              <a:extLst>
                <a:ext uri="{96DAC541-7B7A-43D3-8B79-37D633B846F1}">
                  <asvg:svgBlip xmlns:asvg="http://schemas.microsoft.com/office/drawing/2016/SVG/main" r:embed="rId62"/>
                </a:ext>
              </a:extLst>
            </a:blip>
            <a:stretch>
              <a:fillRect l="0" t="0" r="0" b="0"/>
            </a:stretch>
          </a:blipFill>
        </p:spPr>
      </p:sp>
      <p:sp>
        <p:nvSpPr>
          <p:cNvPr name="Freeform 98" id="98"/>
          <p:cNvSpPr/>
          <p:nvPr/>
        </p:nvSpPr>
        <p:spPr>
          <a:xfrm flipH="false" flipV="false" rot="0">
            <a:off x="15787531" y="2628902"/>
            <a:ext cx="343948" cy="343948"/>
          </a:xfrm>
          <a:custGeom>
            <a:avLst/>
            <a:gdLst/>
            <a:ahLst/>
            <a:cxnLst/>
            <a:rect r="r" b="b" t="t" l="l"/>
            <a:pathLst>
              <a:path h="343948" w="343948">
                <a:moveTo>
                  <a:pt x="0" y="0"/>
                </a:moveTo>
                <a:lnTo>
                  <a:pt x="343947" y="0"/>
                </a:lnTo>
                <a:lnTo>
                  <a:pt x="343947" y="343948"/>
                </a:lnTo>
                <a:lnTo>
                  <a:pt x="0" y="343948"/>
                </a:lnTo>
                <a:lnTo>
                  <a:pt x="0" y="0"/>
                </a:lnTo>
                <a:close/>
              </a:path>
            </a:pathLst>
          </a:custGeom>
          <a:blipFill>
            <a:blip r:embed="rId63">
              <a:extLst>
                <a:ext uri="{96DAC541-7B7A-43D3-8B79-37D633B846F1}">
                  <asvg:svgBlip xmlns:asvg="http://schemas.microsoft.com/office/drawing/2016/SVG/main" r:embed="rId64"/>
                </a:ext>
              </a:extLst>
            </a:blip>
            <a:stretch>
              <a:fillRect l="0" t="0" r="0" b="0"/>
            </a:stretch>
          </a:blipFill>
        </p:spPr>
      </p:sp>
      <p:sp>
        <p:nvSpPr>
          <p:cNvPr name="Freeform 99" id="99"/>
          <p:cNvSpPr/>
          <p:nvPr/>
        </p:nvSpPr>
        <p:spPr>
          <a:xfrm flipH="false" flipV="false" rot="0">
            <a:off x="15397723" y="2628902"/>
            <a:ext cx="343948" cy="343948"/>
          </a:xfrm>
          <a:custGeom>
            <a:avLst/>
            <a:gdLst/>
            <a:ahLst/>
            <a:cxnLst/>
            <a:rect r="r" b="b" t="t" l="l"/>
            <a:pathLst>
              <a:path h="343948" w="343948">
                <a:moveTo>
                  <a:pt x="0" y="0"/>
                </a:moveTo>
                <a:lnTo>
                  <a:pt x="343948" y="0"/>
                </a:lnTo>
                <a:lnTo>
                  <a:pt x="343948" y="343948"/>
                </a:lnTo>
                <a:lnTo>
                  <a:pt x="0" y="343948"/>
                </a:lnTo>
                <a:lnTo>
                  <a:pt x="0" y="0"/>
                </a:lnTo>
                <a:close/>
              </a:path>
            </a:pathLst>
          </a:custGeom>
          <a:blipFill>
            <a:blip r:embed="rId65">
              <a:extLst>
                <a:ext uri="{96DAC541-7B7A-43D3-8B79-37D633B846F1}">
                  <asvg:svgBlip xmlns:asvg="http://schemas.microsoft.com/office/drawing/2016/SVG/main" r:embed="rId66"/>
                </a:ext>
              </a:extLst>
            </a:blip>
            <a:stretch>
              <a:fillRect l="0" t="0" r="0" b="0"/>
            </a:stretch>
          </a:blipFill>
        </p:spPr>
      </p:sp>
      <p:sp>
        <p:nvSpPr>
          <p:cNvPr name="Freeform 100" id="100"/>
          <p:cNvSpPr/>
          <p:nvPr/>
        </p:nvSpPr>
        <p:spPr>
          <a:xfrm flipH="false" flipV="false" rot="0">
            <a:off x="16573451" y="2239095"/>
            <a:ext cx="343948" cy="343948"/>
          </a:xfrm>
          <a:custGeom>
            <a:avLst/>
            <a:gdLst/>
            <a:ahLst/>
            <a:cxnLst/>
            <a:rect r="r" b="b" t="t" l="l"/>
            <a:pathLst>
              <a:path h="343948" w="343948">
                <a:moveTo>
                  <a:pt x="0" y="0"/>
                </a:moveTo>
                <a:lnTo>
                  <a:pt x="343948" y="0"/>
                </a:lnTo>
                <a:lnTo>
                  <a:pt x="343948" y="343947"/>
                </a:lnTo>
                <a:lnTo>
                  <a:pt x="0" y="343947"/>
                </a:lnTo>
                <a:lnTo>
                  <a:pt x="0" y="0"/>
                </a:lnTo>
                <a:close/>
              </a:path>
            </a:pathLst>
          </a:custGeom>
          <a:blipFill>
            <a:blip r:embed="rId67">
              <a:extLst>
                <a:ext uri="{96DAC541-7B7A-43D3-8B79-37D633B846F1}">
                  <asvg:svgBlip xmlns:asvg="http://schemas.microsoft.com/office/drawing/2016/SVG/main" r:embed="rId68"/>
                </a:ext>
              </a:extLst>
            </a:blip>
            <a:stretch>
              <a:fillRect l="0" t="0" r="0" b="0"/>
            </a:stretch>
          </a:blipFill>
        </p:spPr>
      </p:sp>
      <p:sp>
        <p:nvSpPr>
          <p:cNvPr name="Freeform 101" id="101"/>
          <p:cNvSpPr/>
          <p:nvPr/>
        </p:nvSpPr>
        <p:spPr>
          <a:xfrm flipH="false" flipV="false" rot="0">
            <a:off x="16179058" y="2239095"/>
            <a:ext cx="343948" cy="343948"/>
          </a:xfrm>
          <a:custGeom>
            <a:avLst/>
            <a:gdLst/>
            <a:ahLst/>
            <a:cxnLst/>
            <a:rect r="r" b="b" t="t" l="l"/>
            <a:pathLst>
              <a:path h="343948" w="343948">
                <a:moveTo>
                  <a:pt x="0" y="0"/>
                </a:moveTo>
                <a:lnTo>
                  <a:pt x="343947" y="0"/>
                </a:lnTo>
                <a:lnTo>
                  <a:pt x="343947" y="343947"/>
                </a:lnTo>
                <a:lnTo>
                  <a:pt x="0" y="343947"/>
                </a:lnTo>
                <a:lnTo>
                  <a:pt x="0" y="0"/>
                </a:lnTo>
                <a:close/>
              </a:path>
            </a:pathLst>
          </a:custGeom>
          <a:blipFill>
            <a:blip r:embed="rId69">
              <a:extLst>
                <a:ext uri="{96DAC541-7B7A-43D3-8B79-37D633B846F1}">
                  <asvg:svgBlip xmlns:asvg="http://schemas.microsoft.com/office/drawing/2016/SVG/main" r:embed="rId70"/>
                </a:ext>
              </a:extLst>
            </a:blip>
            <a:stretch>
              <a:fillRect l="0" t="0" r="0" b="0"/>
            </a:stretch>
          </a:blipFill>
        </p:spPr>
      </p:sp>
      <p:sp>
        <p:nvSpPr>
          <p:cNvPr name="Freeform 102" id="102"/>
          <p:cNvSpPr/>
          <p:nvPr/>
        </p:nvSpPr>
        <p:spPr>
          <a:xfrm flipH="false" flipV="false" rot="0">
            <a:off x="15399443" y="2239095"/>
            <a:ext cx="343948" cy="343948"/>
          </a:xfrm>
          <a:custGeom>
            <a:avLst/>
            <a:gdLst/>
            <a:ahLst/>
            <a:cxnLst/>
            <a:rect r="r" b="b" t="t" l="l"/>
            <a:pathLst>
              <a:path h="343948" w="343948">
                <a:moveTo>
                  <a:pt x="0" y="0"/>
                </a:moveTo>
                <a:lnTo>
                  <a:pt x="343948" y="0"/>
                </a:lnTo>
                <a:lnTo>
                  <a:pt x="343948" y="343947"/>
                </a:lnTo>
                <a:lnTo>
                  <a:pt x="0" y="343947"/>
                </a:lnTo>
                <a:lnTo>
                  <a:pt x="0" y="0"/>
                </a:lnTo>
                <a:close/>
              </a:path>
            </a:pathLst>
          </a:custGeom>
          <a:blipFill>
            <a:blip r:embed="rId71">
              <a:extLst>
                <a:ext uri="{96DAC541-7B7A-43D3-8B79-37D633B846F1}">
                  <asvg:svgBlip xmlns:asvg="http://schemas.microsoft.com/office/drawing/2016/SVG/main" r:embed="rId72"/>
                </a:ext>
              </a:extLst>
            </a:blip>
            <a:stretch>
              <a:fillRect l="0" t="0" r="0" b="0"/>
            </a:stretch>
          </a:blipFill>
        </p:spPr>
      </p:sp>
      <p:sp>
        <p:nvSpPr>
          <p:cNvPr name="Freeform 103" id="103"/>
          <p:cNvSpPr/>
          <p:nvPr/>
        </p:nvSpPr>
        <p:spPr>
          <a:xfrm flipH="false" flipV="false" rot="0">
            <a:off x="15789250" y="2239095"/>
            <a:ext cx="343948" cy="343948"/>
          </a:xfrm>
          <a:custGeom>
            <a:avLst/>
            <a:gdLst/>
            <a:ahLst/>
            <a:cxnLst/>
            <a:rect r="r" b="b" t="t" l="l"/>
            <a:pathLst>
              <a:path h="343948" w="343948">
                <a:moveTo>
                  <a:pt x="0" y="0"/>
                </a:moveTo>
                <a:lnTo>
                  <a:pt x="343948" y="0"/>
                </a:lnTo>
                <a:lnTo>
                  <a:pt x="343948" y="343947"/>
                </a:lnTo>
                <a:lnTo>
                  <a:pt x="0" y="343947"/>
                </a:lnTo>
                <a:lnTo>
                  <a:pt x="0" y="0"/>
                </a:lnTo>
                <a:close/>
              </a:path>
            </a:pathLst>
          </a:custGeom>
          <a:blipFill>
            <a:blip r:embed="rId73">
              <a:extLst>
                <a:ext uri="{96DAC541-7B7A-43D3-8B79-37D633B846F1}">
                  <asvg:svgBlip xmlns:asvg="http://schemas.microsoft.com/office/drawing/2016/SVG/main" r:embed="rId74"/>
                </a:ext>
              </a:extLst>
            </a:blip>
            <a:stretch>
              <a:fillRect l="0" t="0" r="0" b="0"/>
            </a:stretch>
          </a:blipFill>
        </p:spPr>
      </p:sp>
      <p:sp>
        <p:nvSpPr>
          <p:cNvPr name="Freeform 104" id="104"/>
          <p:cNvSpPr/>
          <p:nvPr/>
        </p:nvSpPr>
        <p:spPr>
          <a:xfrm flipH="false" flipV="false" rot="0">
            <a:off x="15007916" y="2239095"/>
            <a:ext cx="343948" cy="343948"/>
          </a:xfrm>
          <a:custGeom>
            <a:avLst/>
            <a:gdLst/>
            <a:ahLst/>
            <a:cxnLst/>
            <a:rect r="r" b="b" t="t" l="l"/>
            <a:pathLst>
              <a:path h="343948" w="343948">
                <a:moveTo>
                  <a:pt x="0" y="0"/>
                </a:moveTo>
                <a:lnTo>
                  <a:pt x="343948" y="0"/>
                </a:lnTo>
                <a:lnTo>
                  <a:pt x="343948" y="343947"/>
                </a:lnTo>
                <a:lnTo>
                  <a:pt x="0" y="343947"/>
                </a:lnTo>
                <a:lnTo>
                  <a:pt x="0" y="0"/>
                </a:lnTo>
                <a:close/>
              </a:path>
            </a:pathLst>
          </a:custGeom>
          <a:blipFill>
            <a:blip r:embed="rId75">
              <a:extLst>
                <a:ext uri="{96DAC541-7B7A-43D3-8B79-37D633B846F1}">
                  <asvg:svgBlip xmlns:asvg="http://schemas.microsoft.com/office/drawing/2016/SVG/main" r:embed="rId76"/>
                </a:ext>
              </a:extLst>
            </a:blip>
            <a:stretch>
              <a:fillRect l="0" t="0" r="0" b="0"/>
            </a:stretch>
          </a:blipFill>
        </p:spPr>
      </p:sp>
      <p:sp>
        <p:nvSpPr>
          <p:cNvPr name="Freeform 105" id="105"/>
          <p:cNvSpPr/>
          <p:nvPr/>
        </p:nvSpPr>
        <p:spPr>
          <a:xfrm flipH="false" flipV="false" rot="0">
            <a:off x="16571158" y="1849287"/>
            <a:ext cx="343948" cy="343948"/>
          </a:xfrm>
          <a:custGeom>
            <a:avLst/>
            <a:gdLst/>
            <a:ahLst/>
            <a:cxnLst/>
            <a:rect r="r" b="b" t="t" l="l"/>
            <a:pathLst>
              <a:path h="343948" w="343948">
                <a:moveTo>
                  <a:pt x="0" y="0"/>
                </a:moveTo>
                <a:lnTo>
                  <a:pt x="343948" y="0"/>
                </a:lnTo>
                <a:lnTo>
                  <a:pt x="343948" y="343948"/>
                </a:lnTo>
                <a:lnTo>
                  <a:pt x="0" y="343948"/>
                </a:lnTo>
                <a:lnTo>
                  <a:pt x="0" y="0"/>
                </a:lnTo>
                <a:close/>
              </a:path>
            </a:pathLst>
          </a:custGeom>
          <a:blipFill>
            <a:blip r:embed="rId77">
              <a:extLst>
                <a:ext uri="{96DAC541-7B7A-43D3-8B79-37D633B846F1}">
                  <asvg:svgBlip xmlns:asvg="http://schemas.microsoft.com/office/drawing/2016/SVG/main" r:embed="rId78"/>
                </a:ext>
              </a:extLst>
            </a:blip>
            <a:stretch>
              <a:fillRect l="0" t="0" r="0" b="0"/>
            </a:stretch>
          </a:blipFill>
        </p:spPr>
      </p:sp>
      <p:sp>
        <p:nvSpPr>
          <p:cNvPr name="Freeform 106" id="106"/>
          <p:cNvSpPr/>
          <p:nvPr/>
        </p:nvSpPr>
        <p:spPr>
          <a:xfrm flipH="false" flipV="false" rot="0">
            <a:off x="16181351" y="1849287"/>
            <a:ext cx="343948" cy="343948"/>
          </a:xfrm>
          <a:custGeom>
            <a:avLst/>
            <a:gdLst/>
            <a:ahLst/>
            <a:cxnLst/>
            <a:rect r="r" b="b" t="t" l="l"/>
            <a:pathLst>
              <a:path h="343948" w="343948">
                <a:moveTo>
                  <a:pt x="0" y="0"/>
                </a:moveTo>
                <a:lnTo>
                  <a:pt x="343947" y="0"/>
                </a:lnTo>
                <a:lnTo>
                  <a:pt x="343947" y="343948"/>
                </a:lnTo>
                <a:lnTo>
                  <a:pt x="0" y="343948"/>
                </a:lnTo>
                <a:lnTo>
                  <a:pt x="0" y="0"/>
                </a:lnTo>
                <a:close/>
              </a:path>
            </a:pathLst>
          </a:custGeom>
          <a:blipFill>
            <a:blip r:embed="rId79">
              <a:extLst>
                <a:ext uri="{96DAC541-7B7A-43D3-8B79-37D633B846F1}">
                  <asvg:svgBlip xmlns:asvg="http://schemas.microsoft.com/office/drawing/2016/SVG/main" r:embed="rId80"/>
                </a:ext>
              </a:extLst>
            </a:blip>
            <a:stretch>
              <a:fillRect l="0" t="0" r="0" b="0"/>
            </a:stretch>
          </a:blipFill>
        </p:spPr>
      </p:sp>
      <p:sp>
        <p:nvSpPr>
          <p:cNvPr name="Freeform 107" id="107"/>
          <p:cNvSpPr/>
          <p:nvPr/>
        </p:nvSpPr>
        <p:spPr>
          <a:xfrm flipH="false" flipV="false" rot="0">
            <a:off x="15791543" y="1849287"/>
            <a:ext cx="343948" cy="343948"/>
          </a:xfrm>
          <a:custGeom>
            <a:avLst/>
            <a:gdLst/>
            <a:ahLst/>
            <a:cxnLst/>
            <a:rect r="r" b="b" t="t" l="l"/>
            <a:pathLst>
              <a:path h="343948" w="343948">
                <a:moveTo>
                  <a:pt x="0" y="0"/>
                </a:moveTo>
                <a:lnTo>
                  <a:pt x="343948" y="0"/>
                </a:lnTo>
                <a:lnTo>
                  <a:pt x="343948" y="343948"/>
                </a:lnTo>
                <a:lnTo>
                  <a:pt x="0" y="343948"/>
                </a:lnTo>
                <a:lnTo>
                  <a:pt x="0" y="0"/>
                </a:lnTo>
                <a:close/>
              </a:path>
            </a:pathLst>
          </a:custGeom>
          <a:blipFill>
            <a:blip r:embed="rId81">
              <a:extLst>
                <a:ext uri="{96DAC541-7B7A-43D3-8B79-37D633B846F1}">
                  <asvg:svgBlip xmlns:asvg="http://schemas.microsoft.com/office/drawing/2016/SVG/main" r:embed="rId82"/>
                </a:ext>
              </a:extLst>
            </a:blip>
            <a:stretch>
              <a:fillRect l="0" t="0" r="0" b="0"/>
            </a:stretch>
          </a:blipFill>
        </p:spPr>
      </p:sp>
      <p:sp>
        <p:nvSpPr>
          <p:cNvPr name="Freeform 108" id="108"/>
          <p:cNvSpPr/>
          <p:nvPr/>
        </p:nvSpPr>
        <p:spPr>
          <a:xfrm flipH="false" flipV="false" rot="0">
            <a:off x="15399443" y="1849287"/>
            <a:ext cx="343948" cy="343948"/>
          </a:xfrm>
          <a:custGeom>
            <a:avLst/>
            <a:gdLst/>
            <a:ahLst/>
            <a:cxnLst/>
            <a:rect r="r" b="b" t="t" l="l"/>
            <a:pathLst>
              <a:path h="343948" w="343948">
                <a:moveTo>
                  <a:pt x="0" y="0"/>
                </a:moveTo>
                <a:lnTo>
                  <a:pt x="343948" y="0"/>
                </a:lnTo>
                <a:lnTo>
                  <a:pt x="343948" y="343948"/>
                </a:lnTo>
                <a:lnTo>
                  <a:pt x="0" y="343948"/>
                </a:lnTo>
                <a:lnTo>
                  <a:pt x="0" y="0"/>
                </a:lnTo>
                <a:close/>
              </a:path>
            </a:pathLst>
          </a:custGeom>
          <a:blipFill>
            <a:blip r:embed="rId83">
              <a:extLst>
                <a:ext uri="{96DAC541-7B7A-43D3-8B79-37D633B846F1}">
                  <asvg:svgBlip xmlns:asvg="http://schemas.microsoft.com/office/drawing/2016/SVG/main" r:embed="rId84"/>
                </a:ext>
              </a:extLst>
            </a:blip>
            <a:stretch>
              <a:fillRect l="0" t="0" r="0" b="0"/>
            </a:stretch>
          </a:blipFill>
        </p:spPr>
      </p:sp>
      <p:sp>
        <p:nvSpPr>
          <p:cNvPr name="Freeform 109" id="109"/>
          <p:cNvSpPr/>
          <p:nvPr/>
        </p:nvSpPr>
        <p:spPr>
          <a:xfrm flipH="false" flipV="false" rot="0">
            <a:off x="15009636" y="2628902"/>
            <a:ext cx="343948" cy="343948"/>
          </a:xfrm>
          <a:custGeom>
            <a:avLst/>
            <a:gdLst/>
            <a:ahLst/>
            <a:cxnLst/>
            <a:rect r="r" b="b" t="t" l="l"/>
            <a:pathLst>
              <a:path h="343948" w="343948">
                <a:moveTo>
                  <a:pt x="0" y="0"/>
                </a:moveTo>
                <a:lnTo>
                  <a:pt x="343947" y="0"/>
                </a:lnTo>
                <a:lnTo>
                  <a:pt x="343947" y="343948"/>
                </a:lnTo>
                <a:lnTo>
                  <a:pt x="0" y="343948"/>
                </a:lnTo>
                <a:lnTo>
                  <a:pt x="0" y="0"/>
                </a:lnTo>
                <a:close/>
              </a:path>
            </a:pathLst>
          </a:custGeom>
          <a:blipFill>
            <a:blip r:embed="rId85"/>
            <a:stretch>
              <a:fillRect l="0" t="0" r="0" b="0"/>
            </a:stretch>
          </a:blipFill>
        </p:spPr>
      </p:sp>
      <p:sp>
        <p:nvSpPr>
          <p:cNvPr name="TextBox 110" id="110"/>
          <p:cNvSpPr txBox="true"/>
          <p:nvPr/>
        </p:nvSpPr>
        <p:spPr>
          <a:xfrm rot="0">
            <a:off x="7839045" y="-43500"/>
            <a:ext cx="2609910" cy="367552"/>
          </a:xfrm>
          <a:prstGeom prst="rect">
            <a:avLst/>
          </a:prstGeom>
        </p:spPr>
        <p:txBody>
          <a:bodyPr anchor="t" rtlCol="false" tIns="0" lIns="0" bIns="0" rIns="0">
            <a:spAutoFit/>
          </a:bodyPr>
          <a:lstStyle/>
          <a:p>
            <a:pPr algn="ctr">
              <a:lnSpc>
                <a:spcPts val="2782"/>
              </a:lnSpc>
            </a:pPr>
            <a:r>
              <a:rPr lang="en-US" b="true" sz="1987">
                <a:solidFill>
                  <a:srgbClr val="363371"/>
                </a:solidFill>
                <a:latin typeface="Old Standard Bold"/>
                <a:ea typeface="Old Standard Bold"/>
                <a:cs typeface="Old Standard Bold"/>
                <a:sym typeface="Old Standard Bold"/>
              </a:rPr>
              <a:t>Chapter</a:t>
            </a:r>
            <a:r>
              <a:rPr lang="en-US" b="true" sz="1987">
                <a:solidFill>
                  <a:srgbClr val="363371"/>
                </a:solidFill>
                <a:latin typeface="Old Standard Bold"/>
                <a:ea typeface="Old Standard Bold"/>
                <a:cs typeface="Old Standard Bold"/>
                <a:sym typeface="Old Standard Bold"/>
              </a:rPr>
              <a:t> 35</a:t>
            </a:r>
          </a:p>
        </p:txBody>
      </p:sp>
      <p:sp>
        <p:nvSpPr>
          <p:cNvPr name="Freeform 111" id="111"/>
          <p:cNvSpPr/>
          <p:nvPr/>
        </p:nvSpPr>
        <p:spPr>
          <a:xfrm flipH="false" flipV="false" rot="0">
            <a:off x="12331325" y="-957"/>
            <a:ext cx="3069072" cy="1523027"/>
          </a:xfrm>
          <a:custGeom>
            <a:avLst/>
            <a:gdLst/>
            <a:ahLst/>
            <a:cxnLst/>
            <a:rect r="r" b="b" t="t" l="l"/>
            <a:pathLst>
              <a:path h="1523027" w="3069072">
                <a:moveTo>
                  <a:pt x="0" y="0"/>
                </a:moveTo>
                <a:lnTo>
                  <a:pt x="3069072" y="0"/>
                </a:lnTo>
                <a:lnTo>
                  <a:pt x="3069072" y="1523027"/>
                </a:lnTo>
                <a:lnTo>
                  <a:pt x="0" y="1523027"/>
                </a:lnTo>
                <a:lnTo>
                  <a:pt x="0" y="0"/>
                </a:lnTo>
                <a:close/>
              </a:path>
            </a:pathLst>
          </a:custGeom>
          <a:blipFill>
            <a:blip r:embed="rId86">
              <a:extLst>
                <a:ext uri="{96DAC541-7B7A-43D3-8B79-37D633B846F1}">
                  <asvg:svgBlip xmlns:asvg="http://schemas.microsoft.com/office/drawing/2016/SVG/main" r:embed="rId87"/>
                </a:ext>
              </a:extLst>
            </a:blip>
            <a:stretch>
              <a:fillRect l="0" t="0" r="0" b="0"/>
            </a:stretch>
          </a:blipFill>
        </p:spPr>
      </p:sp>
      <p:grpSp>
        <p:nvGrpSpPr>
          <p:cNvPr name="Group 112" id="112"/>
          <p:cNvGrpSpPr/>
          <p:nvPr/>
        </p:nvGrpSpPr>
        <p:grpSpPr>
          <a:xfrm rot="-5400000">
            <a:off x="-1758589" y="7244212"/>
            <a:ext cx="5555351" cy="530224"/>
            <a:chOff x="0" y="0"/>
            <a:chExt cx="7407135" cy="706965"/>
          </a:xfrm>
        </p:grpSpPr>
        <p:sp>
          <p:nvSpPr>
            <p:cNvPr name="Freeform 113" id="113"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88">
                <a:extLst>
                  <a:ext uri="{96DAC541-7B7A-43D3-8B79-37D633B846F1}">
                    <asvg:svgBlip xmlns:asvg="http://schemas.microsoft.com/office/drawing/2016/SVG/main" r:embed="rId89"/>
                  </a:ext>
                </a:extLst>
              </a:blip>
              <a:stretch>
                <a:fillRect l="0" t="0" r="0" b="0"/>
              </a:stretch>
            </a:blipFill>
          </p:spPr>
        </p:sp>
        <p:sp>
          <p:nvSpPr>
            <p:cNvPr name="Freeform 114" id="114"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90">
                <a:extLst>
                  <a:ext uri="{96DAC541-7B7A-43D3-8B79-37D633B846F1}">
                    <asvg:svgBlip xmlns:asvg="http://schemas.microsoft.com/office/drawing/2016/SVG/main" r:embed="rId91"/>
                  </a:ext>
                </a:extLst>
              </a:blip>
              <a:stretch>
                <a:fillRect l="0" t="0" r="0" b="0"/>
              </a:stretch>
            </a:blipFill>
          </p:spPr>
        </p:sp>
        <p:sp>
          <p:nvSpPr>
            <p:cNvPr name="Freeform 115" id="115"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92">
                <a:extLst>
                  <a:ext uri="{96DAC541-7B7A-43D3-8B79-37D633B846F1}">
                    <asvg:svgBlip xmlns:asvg="http://schemas.microsoft.com/office/drawing/2016/SVG/main" r:embed="rId93"/>
                  </a:ext>
                </a:extLst>
              </a:blip>
              <a:stretch>
                <a:fillRect l="0" t="0" r="0" b="0"/>
              </a:stretch>
            </a:blipFill>
          </p:spPr>
        </p:sp>
        <p:sp>
          <p:nvSpPr>
            <p:cNvPr name="Freeform 116" id="116"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94">
                <a:extLst>
                  <a:ext uri="{96DAC541-7B7A-43D3-8B79-37D633B846F1}">
                    <asvg:svgBlip xmlns:asvg="http://schemas.microsoft.com/office/drawing/2016/SVG/main" r:embed="rId95"/>
                  </a:ext>
                </a:extLst>
              </a:blip>
              <a:stretch>
                <a:fillRect l="0" t="0" r="0" b="0"/>
              </a:stretch>
            </a:blipFill>
          </p:spPr>
        </p:sp>
        <p:sp>
          <p:nvSpPr>
            <p:cNvPr name="Freeform 117" id="117"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96">
                <a:extLst>
                  <a:ext uri="{96DAC541-7B7A-43D3-8B79-37D633B846F1}">
                    <asvg:svgBlip xmlns:asvg="http://schemas.microsoft.com/office/drawing/2016/SVG/main" r:embed="rId97"/>
                  </a:ext>
                </a:extLst>
              </a:blip>
              <a:stretch>
                <a:fillRect l="0" t="0" r="0" b="0"/>
              </a:stretch>
            </a:blipFill>
          </p:spPr>
        </p:sp>
        <p:sp>
          <p:nvSpPr>
            <p:cNvPr name="TextBox 118" id="118"/>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363371"/>
                  </a:solidFill>
                  <a:latin typeface="Arial"/>
                  <a:ea typeface="Arial"/>
                  <a:cs typeface="Arial"/>
                  <a:sym typeface="Arial"/>
                </a:rPr>
                <a:t>@MsDoorley</a:t>
              </a:r>
            </a:p>
          </p:txBody>
        </p:sp>
      </p:grpSp>
    </p:spTree>
  </p:cSld>
  <p:clrMapOvr>
    <a:masterClrMapping/>
  </p:clrMapOvr>
</p:sld>
</file>

<file path=ppt/slides/slide2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sp>
        <p:nvSpPr>
          <p:cNvPr name="TextBox 6" id="6"/>
          <p:cNvSpPr txBox="true"/>
          <p:nvPr/>
        </p:nvSpPr>
        <p:spPr>
          <a:xfrm rot="0">
            <a:off x="1028700" y="1682750"/>
            <a:ext cx="10723500" cy="5737224"/>
          </a:xfrm>
          <a:prstGeom prst="rect">
            <a:avLst/>
          </a:prstGeom>
        </p:spPr>
        <p:txBody>
          <a:bodyPr anchor="t" rtlCol="false" tIns="0" lIns="0" bIns="0" rIns="0">
            <a:spAutoFit/>
          </a:bodyPr>
          <a:lstStyle/>
          <a:p>
            <a:pPr algn="just">
              <a:lnSpc>
                <a:spcPts val="3500"/>
              </a:lnSpc>
            </a:pPr>
            <a:r>
              <a:rPr lang="en-US" sz="2500">
                <a:solidFill>
                  <a:srgbClr val="000000"/>
                </a:solidFill>
                <a:latin typeface="Arial"/>
                <a:ea typeface="Arial"/>
                <a:cs typeface="Arial"/>
                <a:sym typeface="Arial"/>
              </a:rPr>
              <a:t>The </a:t>
            </a:r>
            <a:r>
              <a:rPr lang="en-US" sz="2500" b="true">
                <a:solidFill>
                  <a:srgbClr val="000000"/>
                </a:solidFill>
                <a:latin typeface="Arial Bold"/>
                <a:ea typeface="Arial Bold"/>
                <a:cs typeface="Arial Bold"/>
                <a:sym typeface="Arial Bold"/>
              </a:rPr>
              <a:t>Economic and Social Council </a:t>
            </a:r>
            <a:r>
              <a:rPr lang="en-US" sz="2500">
                <a:solidFill>
                  <a:srgbClr val="000000"/>
                </a:solidFill>
                <a:latin typeface="Arial"/>
                <a:ea typeface="Arial"/>
                <a:cs typeface="Arial"/>
                <a:sym typeface="Arial"/>
              </a:rPr>
              <a:t>was created in 1945. ECOSOC's 54 members promote international co-operation by discussing international social and economic issues. They review the implementation of the </a:t>
            </a:r>
            <a:r>
              <a:rPr lang="en-US" sz="2500" b="true">
                <a:solidFill>
                  <a:srgbClr val="000000"/>
                </a:solidFill>
                <a:latin typeface="Arial Bold"/>
                <a:ea typeface="Arial Bold"/>
                <a:cs typeface="Arial Bold"/>
                <a:sym typeface="Arial Bold"/>
              </a:rPr>
              <a:t>Sustainable Development Goals </a:t>
            </a:r>
            <a:r>
              <a:rPr lang="en-US" sz="2500">
                <a:solidFill>
                  <a:srgbClr val="000000"/>
                </a:solidFill>
                <a:latin typeface="Arial"/>
                <a:ea typeface="Arial"/>
                <a:cs typeface="Arial"/>
                <a:sym typeface="Arial"/>
              </a:rPr>
              <a:t>(SDGs).</a:t>
            </a:r>
          </a:p>
          <a:p>
            <a:pPr algn="just" marL="539754" indent="-269877" lvl="1">
              <a:lnSpc>
                <a:spcPts val="3500"/>
              </a:lnSpc>
              <a:buFont typeface="Arial"/>
              <a:buChar char="•"/>
            </a:pPr>
            <a:r>
              <a:rPr lang="en-US" sz="2500">
                <a:solidFill>
                  <a:srgbClr val="000000"/>
                </a:solidFill>
                <a:latin typeface="Arial"/>
                <a:ea typeface="Arial"/>
                <a:cs typeface="Arial"/>
                <a:sym typeface="Arial"/>
              </a:rPr>
              <a:t>The SDGs are 17 global goals designed to create a better future for all. </a:t>
            </a:r>
          </a:p>
          <a:p>
            <a:pPr algn="just" marL="539754" indent="-269877" lvl="1">
              <a:lnSpc>
                <a:spcPts val="3500"/>
              </a:lnSpc>
              <a:buFont typeface="Arial"/>
              <a:buChar char="•"/>
            </a:pPr>
            <a:r>
              <a:rPr lang="en-US" sz="2500">
                <a:solidFill>
                  <a:srgbClr val="000000"/>
                </a:solidFill>
                <a:latin typeface="Arial"/>
                <a:ea typeface="Arial"/>
                <a:cs typeface="Arial"/>
                <a:sym typeface="Arial"/>
              </a:rPr>
              <a:t>SDGs include no poverty, zero hunger and climate action. </a:t>
            </a:r>
          </a:p>
          <a:p>
            <a:pPr algn="just" marL="539754" indent="-269877" lvl="1">
              <a:lnSpc>
                <a:spcPts val="3500"/>
              </a:lnSpc>
              <a:buFont typeface="Arial"/>
              <a:buChar char="•"/>
            </a:pPr>
            <a:r>
              <a:rPr lang="en-US" sz="2500">
                <a:solidFill>
                  <a:srgbClr val="000000"/>
                </a:solidFill>
                <a:latin typeface="Arial"/>
                <a:ea typeface="Arial"/>
                <a:cs typeface="Arial"/>
                <a:sym typeface="Arial"/>
              </a:rPr>
              <a:t>They are an example of how the UN promotes human rights. </a:t>
            </a:r>
          </a:p>
          <a:p>
            <a:pPr algn="just">
              <a:lnSpc>
                <a:spcPts val="3500"/>
              </a:lnSpc>
            </a:pPr>
            <a:r>
              <a:rPr lang="en-US" sz="2500">
                <a:solidFill>
                  <a:srgbClr val="000000"/>
                </a:solidFill>
                <a:latin typeface="Arial"/>
                <a:ea typeface="Arial"/>
                <a:cs typeface="Arial"/>
                <a:sym typeface="Arial"/>
              </a:rPr>
              <a:t>ECOSOC are in control of many </a:t>
            </a:r>
            <a:r>
              <a:rPr lang="en-US" sz="2500" b="true">
                <a:solidFill>
                  <a:srgbClr val="000000"/>
                </a:solidFill>
                <a:latin typeface="Arial Bold"/>
                <a:ea typeface="Arial Bold"/>
                <a:cs typeface="Arial Bold"/>
                <a:sym typeface="Arial Bold"/>
              </a:rPr>
              <a:t>specialist agencies</a:t>
            </a:r>
            <a:r>
              <a:rPr lang="en-US" sz="2500">
                <a:solidFill>
                  <a:srgbClr val="000000"/>
                </a:solidFill>
                <a:latin typeface="Arial"/>
                <a:ea typeface="Arial"/>
                <a:cs typeface="Arial"/>
                <a:sym typeface="Arial"/>
              </a:rPr>
              <a:t> including: </a:t>
            </a:r>
          </a:p>
          <a:p>
            <a:pPr algn="just" marL="539754" indent="-269877" lvl="1">
              <a:lnSpc>
                <a:spcPts val="3500"/>
              </a:lnSpc>
              <a:buFont typeface="Arial"/>
              <a:buChar char="•"/>
            </a:pPr>
            <a:r>
              <a:rPr lang="en-US" sz="2500">
                <a:solidFill>
                  <a:srgbClr val="000000"/>
                </a:solidFill>
                <a:latin typeface="Arial"/>
                <a:ea typeface="Arial"/>
                <a:cs typeface="Arial"/>
                <a:sym typeface="Arial"/>
              </a:rPr>
              <a:t>World Health Organisation (</a:t>
            </a:r>
            <a:r>
              <a:rPr lang="en-US" b="true" sz="2500">
                <a:solidFill>
                  <a:srgbClr val="000000"/>
                </a:solidFill>
                <a:latin typeface="Arial Bold"/>
                <a:ea typeface="Arial Bold"/>
                <a:cs typeface="Arial Bold"/>
                <a:sym typeface="Arial Bold"/>
              </a:rPr>
              <a:t>WHO</a:t>
            </a:r>
            <a:r>
              <a:rPr lang="en-US" sz="2500">
                <a:solidFill>
                  <a:srgbClr val="000000"/>
                </a:solidFill>
                <a:latin typeface="Arial"/>
                <a:ea typeface="Arial"/>
                <a:cs typeface="Arial"/>
                <a:sym typeface="Arial"/>
              </a:rPr>
              <a:t>)</a:t>
            </a:r>
          </a:p>
          <a:p>
            <a:pPr algn="just" marL="539754" indent="-269877" lvl="1">
              <a:lnSpc>
                <a:spcPts val="3500"/>
              </a:lnSpc>
              <a:buFont typeface="Arial"/>
              <a:buChar char="•"/>
            </a:pPr>
            <a:r>
              <a:rPr lang="en-US" sz="2500">
                <a:solidFill>
                  <a:srgbClr val="000000"/>
                </a:solidFill>
                <a:latin typeface="Arial"/>
                <a:ea typeface="Arial"/>
                <a:cs typeface="Arial"/>
                <a:sym typeface="Arial"/>
              </a:rPr>
              <a:t>United Nations Educational, Scientific and Cultural Organisation (</a:t>
            </a:r>
            <a:r>
              <a:rPr lang="en-US" b="true" sz="2500">
                <a:solidFill>
                  <a:srgbClr val="000000"/>
                </a:solidFill>
                <a:latin typeface="Arial Bold"/>
                <a:ea typeface="Arial Bold"/>
                <a:cs typeface="Arial Bold"/>
                <a:sym typeface="Arial Bold"/>
              </a:rPr>
              <a:t>UNESCO</a:t>
            </a:r>
            <a:r>
              <a:rPr lang="en-US" sz="2500">
                <a:solidFill>
                  <a:srgbClr val="000000"/>
                </a:solidFill>
                <a:latin typeface="Arial"/>
                <a:ea typeface="Arial"/>
                <a:cs typeface="Arial"/>
                <a:sym typeface="Arial"/>
              </a:rPr>
              <a:t>)</a:t>
            </a:r>
          </a:p>
          <a:p>
            <a:pPr algn="just" marL="539754" indent="-269877" lvl="1">
              <a:lnSpc>
                <a:spcPts val="3500"/>
              </a:lnSpc>
              <a:buFont typeface="Arial"/>
              <a:buChar char="•"/>
            </a:pPr>
            <a:r>
              <a:rPr lang="en-US" sz="2500">
                <a:solidFill>
                  <a:srgbClr val="000000"/>
                </a:solidFill>
                <a:latin typeface="Arial"/>
                <a:ea typeface="Arial"/>
                <a:cs typeface="Arial"/>
                <a:sym typeface="Arial"/>
              </a:rPr>
              <a:t>International Labour Organisation (</a:t>
            </a:r>
            <a:r>
              <a:rPr lang="en-US" b="true" sz="2500">
                <a:solidFill>
                  <a:srgbClr val="000000"/>
                </a:solidFill>
                <a:latin typeface="Arial Bold"/>
                <a:ea typeface="Arial Bold"/>
                <a:cs typeface="Arial Bold"/>
                <a:sym typeface="Arial Bold"/>
              </a:rPr>
              <a:t>ILO</a:t>
            </a:r>
            <a:r>
              <a:rPr lang="en-US" sz="2500">
                <a:solidFill>
                  <a:srgbClr val="000000"/>
                </a:solidFill>
                <a:latin typeface="Arial"/>
                <a:ea typeface="Arial"/>
                <a:cs typeface="Arial"/>
                <a:sym typeface="Arial"/>
              </a:rPr>
              <a:t>)</a:t>
            </a:r>
          </a:p>
          <a:p>
            <a:pPr algn="just" marL="539754" indent="-269877" lvl="1">
              <a:lnSpc>
                <a:spcPts val="3500"/>
              </a:lnSpc>
              <a:buFont typeface="Arial"/>
              <a:buChar char="•"/>
            </a:pPr>
            <a:r>
              <a:rPr lang="en-US" sz="2500">
                <a:solidFill>
                  <a:srgbClr val="000000"/>
                </a:solidFill>
                <a:latin typeface="Arial"/>
                <a:ea typeface="Arial"/>
                <a:cs typeface="Arial"/>
                <a:sym typeface="Arial"/>
              </a:rPr>
              <a:t>International Monetary Fund (</a:t>
            </a:r>
            <a:r>
              <a:rPr lang="en-US" b="true" sz="2500">
                <a:solidFill>
                  <a:srgbClr val="000000"/>
                </a:solidFill>
                <a:latin typeface="Arial Bold"/>
                <a:ea typeface="Arial Bold"/>
                <a:cs typeface="Arial Bold"/>
                <a:sym typeface="Arial Bold"/>
              </a:rPr>
              <a:t>IMF</a:t>
            </a:r>
            <a:r>
              <a:rPr lang="en-US" sz="2500">
                <a:solidFill>
                  <a:srgbClr val="000000"/>
                </a:solidFill>
                <a:latin typeface="Arial"/>
                <a:ea typeface="Arial"/>
                <a:cs typeface="Arial"/>
                <a:sym typeface="Arial"/>
              </a:rPr>
              <a:t>)</a:t>
            </a:r>
          </a:p>
        </p:txBody>
      </p:sp>
      <p:grpSp>
        <p:nvGrpSpPr>
          <p:cNvPr name="Group 7" id="7"/>
          <p:cNvGrpSpPr/>
          <p:nvPr/>
        </p:nvGrpSpPr>
        <p:grpSpPr>
          <a:xfrm rot="0">
            <a:off x="4188775" y="7470464"/>
            <a:ext cx="9910450" cy="2254847"/>
            <a:chOff x="0" y="0"/>
            <a:chExt cx="13213933" cy="3006462"/>
          </a:xfrm>
        </p:grpSpPr>
        <p:sp>
          <p:nvSpPr>
            <p:cNvPr name="Freeform 8" id="8"/>
            <p:cNvSpPr/>
            <p:nvPr/>
          </p:nvSpPr>
          <p:spPr>
            <a:xfrm flipH="false" flipV="false" rot="0">
              <a:off x="3402487" y="0"/>
              <a:ext cx="3006462" cy="3006462"/>
            </a:xfrm>
            <a:custGeom>
              <a:avLst/>
              <a:gdLst/>
              <a:ahLst/>
              <a:cxnLst/>
              <a:rect r="r" b="b" t="t" l="l"/>
              <a:pathLst>
                <a:path h="3006462" w="3006462">
                  <a:moveTo>
                    <a:pt x="0" y="0"/>
                  </a:moveTo>
                  <a:lnTo>
                    <a:pt x="3006463" y="0"/>
                  </a:lnTo>
                  <a:lnTo>
                    <a:pt x="3006463" y="3006462"/>
                  </a:lnTo>
                  <a:lnTo>
                    <a:pt x="0" y="3006462"/>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9" id="9"/>
            <p:cNvSpPr/>
            <p:nvPr/>
          </p:nvSpPr>
          <p:spPr>
            <a:xfrm flipH="false" flipV="false" rot="0">
              <a:off x="0" y="0"/>
              <a:ext cx="3006462" cy="3006462"/>
            </a:xfrm>
            <a:custGeom>
              <a:avLst/>
              <a:gdLst/>
              <a:ahLst/>
              <a:cxnLst/>
              <a:rect r="r" b="b" t="t" l="l"/>
              <a:pathLst>
                <a:path h="3006462" w="3006462">
                  <a:moveTo>
                    <a:pt x="0" y="0"/>
                  </a:moveTo>
                  <a:lnTo>
                    <a:pt x="3006462" y="0"/>
                  </a:lnTo>
                  <a:lnTo>
                    <a:pt x="3006462" y="3006462"/>
                  </a:lnTo>
                  <a:lnTo>
                    <a:pt x="0" y="3006462"/>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grpSp>
          <p:nvGrpSpPr>
            <p:cNvPr name="Group 10" id="10"/>
            <p:cNvGrpSpPr>
              <a:grpSpLocks noChangeAspect="true"/>
            </p:cNvGrpSpPr>
            <p:nvPr/>
          </p:nvGrpSpPr>
          <p:grpSpPr>
            <a:xfrm rot="0">
              <a:off x="6804975" y="0"/>
              <a:ext cx="3006459" cy="3006447"/>
              <a:chOff x="0" y="0"/>
              <a:chExt cx="6350000" cy="6349975"/>
            </a:xfrm>
          </p:grpSpPr>
          <p:sp>
            <p:nvSpPr>
              <p:cNvPr name="Freeform 11" id="11"/>
              <p:cNvSpPr/>
              <p:nvPr/>
            </p:nvSpPr>
            <p:spPr>
              <a:xfrm flipH="false" flipV="false" rot="0">
                <a:off x="0" y="0"/>
                <a:ext cx="6350000" cy="6349974"/>
              </a:xfrm>
              <a:custGeom>
                <a:avLst/>
                <a:gdLst/>
                <a:ahLst/>
                <a:cxnLst/>
                <a:rect r="r" b="b" t="t" l="l"/>
                <a:pathLst>
                  <a:path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6"/>
                <a:stretch>
                  <a:fillRect l="-24952" t="0" r="-24952" b="0"/>
                </a:stretch>
              </a:blipFill>
            </p:spPr>
          </p:sp>
        </p:grpSp>
        <p:grpSp>
          <p:nvGrpSpPr>
            <p:cNvPr name="Group 12" id="12"/>
            <p:cNvGrpSpPr>
              <a:grpSpLocks noChangeAspect="true"/>
            </p:cNvGrpSpPr>
            <p:nvPr/>
          </p:nvGrpSpPr>
          <p:grpSpPr>
            <a:xfrm rot="0">
              <a:off x="10207459" y="0"/>
              <a:ext cx="3006474" cy="3006462"/>
              <a:chOff x="0" y="0"/>
              <a:chExt cx="6350000" cy="6349975"/>
            </a:xfrm>
          </p:grpSpPr>
          <p:sp>
            <p:nvSpPr>
              <p:cNvPr name="Freeform 13" id="13"/>
              <p:cNvSpPr/>
              <p:nvPr/>
            </p:nvSpPr>
            <p:spPr>
              <a:xfrm flipH="false" flipV="false" rot="0">
                <a:off x="0" y="0"/>
                <a:ext cx="6350000" cy="6349974"/>
              </a:xfrm>
              <a:custGeom>
                <a:avLst/>
                <a:gdLst/>
                <a:ahLst/>
                <a:cxnLst/>
                <a:rect r="r" b="b" t="t" l="l"/>
                <a:pathLst>
                  <a:path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7"/>
                <a:stretch>
                  <a:fillRect l="-15588" t="0" r="-15588" b="0"/>
                </a:stretch>
              </a:blipFill>
            </p:spPr>
          </p:sp>
        </p:grpSp>
      </p:grpSp>
      <p:sp>
        <p:nvSpPr>
          <p:cNvPr name="Freeform 14" id="14"/>
          <p:cNvSpPr/>
          <p:nvPr/>
        </p:nvSpPr>
        <p:spPr>
          <a:xfrm flipH="false" flipV="false" rot="0">
            <a:off x="11752200" y="1787525"/>
            <a:ext cx="4886455" cy="4756149"/>
          </a:xfrm>
          <a:custGeom>
            <a:avLst/>
            <a:gdLst/>
            <a:ahLst/>
            <a:cxnLst/>
            <a:rect r="r" b="b" t="t" l="l"/>
            <a:pathLst>
              <a:path h="4756149" w="4886455">
                <a:moveTo>
                  <a:pt x="0" y="0"/>
                </a:moveTo>
                <a:lnTo>
                  <a:pt x="4886455" y="0"/>
                </a:lnTo>
                <a:lnTo>
                  <a:pt x="4886455" y="4756149"/>
                </a:lnTo>
                <a:lnTo>
                  <a:pt x="0" y="4756149"/>
                </a:lnTo>
                <a:lnTo>
                  <a:pt x="0" y="0"/>
                </a:lnTo>
                <a:close/>
              </a:path>
            </a:pathLst>
          </a:custGeom>
          <a:blipFill>
            <a:blip r:embed="rId8"/>
            <a:stretch>
              <a:fillRect l="0" t="0" r="0" b="0"/>
            </a:stretch>
          </a:blipFill>
        </p:spPr>
      </p:sp>
      <p:sp>
        <p:nvSpPr>
          <p:cNvPr name="TextBox 15" id="15"/>
          <p:cNvSpPr txBox="true"/>
          <p:nvPr/>
        </p:nvSpPr>
        <p:spPr>
          <a:xfrm rot="5400000">
            <a:off x="12498388" y="4760912"/>
            <a:ext cx="102870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Thirty-Five: The United Nations</a:t>
            </a:r>
          </a:p>
        </p:txBody>
      </p:sp>
      <p:sp>
        <p:nvSpPr>
          <p:cNvPr name="TextBox 16" id="16"/>
          <p:cNvSpPr txBox="true"/>
          <p:nvPr/>
        </p:nvSpPr>
        <p:spPr>
          <a:xfrm rot="0">
            <a:off x="1028700" y="828675"/>
            <a:ext cx="15609955" cy="958850"/>
          </a:xfrm>
          <a:prstGeom prst="rect">
            <a:avLst/>
          </a:prstGeom>
        </p:spPr>
        <p:txBody>
          <a:bodyPr anchor="t" rtlCol="false" tIns="0" lIns="0" bIns="0" rIns="0">
            <a:spAutoFit/>
          </a:bodyPr>
          <a:lstStyle/>
          <a:p>
            <a:pPr algn="l">
              <a:lnSpc>
                <a:spcPts val="7000"/>
              </a:lnSpc>
            </a:pPr>
            <a:r>
              <a:rPr lang="en-US" sz="5000" b="true">
                <a:solidFill>
                  <a:srgbClr val="363371"/>
                </a:solidFill>
                <a:latin typeface="Arial Bold"/>
                <a:ea typeface="Arial Bold"/>
                <a:cs typeface="Arial Bold"/>
                <a:sym typeface="Arial Bold"/>
              </a:rPr>
              <a:t>Economic and Social Council (ECOSOC)</a:t>
            </a:r>
          </a:p>
        </p:txBody>
      </p:sp>
      <p:sp>
        <p:nvSpPr>
          <p:cNvPr name="TextBox 17" id="17"/>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&amp; Three: The History of the World</a:t>
            </a:r>
          </a:p>
        </p:txBody>
      </p:sp>
      <p:grpSp>
        <p:nvGrpSpPr>
          <p:cNvPr name="Group 18" id="18"/>
          <p:cNvGrpSpPr/>
          <p:nvPr/>
        </p:nvGrpSpPr>
        <p:grpSpPr>
          <a:xfrm rot="0">
            <a:off x="11383909" y="9756776"/>
            <a:ext cx="5555351" cy="530224"/>
            <a:chOff x="0" y="0"/>
            <a:chExt cx="7407135" cy="706965"/>
          </a:xfrm>
        </p:grpSpPr>
        <p:sp>
          <p:nvSpPr>
            <p:cNvPr name="Freeform 19" id="19"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20" id="20"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21" id="21"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sp>
          <p:nvSpPr>
            <p:cNvPr name="Freeform 22" id="22"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5">
                <a:extLst>
                  <a:ext uri="{96DAC541-7B7A-43D3-8B79-37D633B846F1}">
                    <asvg:svgBlip xmlns:asvg="http://schemas.microsoft.com/office/drawing/2016/SVG/main" r:embed="rId16"/>
                  </a:ext>
                </a:extLst>
              </a:blip>
              <a:stretch>
                <a:fillRect l="0" t="0" r="0" b="0"/>
              </a:stretch>
            </a:blipFill>
          </p:spPr>
        </p:sp>
        <p:sp>
          <p:nvSpPr>
            <p:cNvPr name="Freeform 23" id="23"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7">
                <a:extLst>
                  <a:ext uri="{96DAC541-7B7A-43D3-8B79-37D633B846F1}">
                    <asvg:svgBlip xmlns:asvg="http://schemas.microsoft.com/office/drawing/2016/SVG/main" r:embed="rId18"/>
                  </a:ext>
                </a:extLst>
              </a:blip>
              <a:stretch>
                <a:fillRect l="0" t="0" r="0" b="0"/>
              </a:stretch>
            </a:blipFill>
          </p:spPr>
        </p:sp>
        <p:sp>
          <p:nvSpPr>
            <p:cNvPr name="TextBox 24" id="24"/>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363371"/>
                  </a:solidFill>
                  <a:latin typeface="Arial"/>
                  <a:ea typeface="Arial"/>
                  <a:cs typeface="Arial"/>
                  <a:sym typeface="Arial"/>
                </a:rPr>
                <a:t>@MsDoorley</a:t>
              </a:r>
            </a:p>
          </p:txBody>
        </p:sp>
      </p:grpSp>
    </p:spTree>
  </p:cSld>
  <p:clrMapOvr>
    <a:masterClrMapping/>
  </p:clrMapOvr>
</p:sld>
</file>

<file path=ppt/slides/slide2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sp>
        <p:nvSpPr>
          <p:cNvPr name="TextBox 6" id="6"/>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&amp; Three: The History of the World</a:t>
            </a:r>
          </a:p>
        </p:txBody>
      </p:sp>
      <p:grpSp>
        <p:nvGrpSpPr>
          <p:cNvPr name="Group 7" id="7"/>
          <p:cNvGrpSpPr/>
          <p:nvPr/>
        </p:nvGrpSpPr>
        <p:grpSpPr>
          <a:xfrm rot="0">
            <a:off x="685800" y="1177267"/>
            <a:ext cx="16253460" cy="7932466"/>
            <a:chOff x="0" y="0"/>
            <a:chExt cx="21671280" cy="10576621"/>
          </a:xfrm>
        </p:grpSpPr>
        <p:sp>
          <p:nvSpPr>
            <p:cNvPr name="Freeform 8" id="8"/>
            <p:cNvSpPr/>
            <p:nvPr/>
          </p:nvSpPr>
          <p:spPr>
            <a:xfrm flipH="false" flipV="false" rot="0">
              <a:off x="14729024" y="7338880"/>
              <a:ext cx="3237741" cy="3237741"/>
            </a:xfrm>
            <a:custGeom>
              <a:avLst/>
              <a:gdLst/>
              <a:ahLst/>
              <a:cxnLst/>
              <a:rect r="r" b="b" t="t" l="l"/>
              <a:pathLst>
                <a:path h="3237741" w="3237741">
                  <a:moveTo>
                    <a:pt x="0" y="0"/>
                  </a:moveTo>
                  <a:lnTo>
                    <a:pt x="3237741" y="0"/>
                  </a:lnTo>
                  <a:lnTo>
                    <a:pt x="3237741" y="3237741"/>
                  </a:lnTo>
                  <a:lnTo>
                    <a:pt x="0" y="3237741"/>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9" id="9"/>
            <p:cNvSpPr/>
            <p:nvPr/>
          </p:nvSpPr>
          <p:spPr>
            <a:xfrm flipH="false" flipV="false" rot="0">
              <a:off x="0" y="0"/>
              <a:ext cx="3237741" cy="3237741"/>
            </a:xfrm>
            <a:custGeom>
              <a:avLst/>
              <a:gdLst/>
              <a:ahLst/>
              <a:cxnLst/>
              <a:rect r="r" b="b" t="t" l="l"/>
              <a:pathLst>
                <a:path h="3237741" w="3237741">
                  <a:moveTo>
                    <a:pt x="0" y="0"/>
                  </a:moveTo>
                  <a:lnTo>
                    <a:pt x="3237741" y="0"/>
                  </a:lnTo>
                  <a:lnTo>
                    <a:pt x="3237741" y="3237741"/>
                  </a:lnTo>
                  <a:lnTo>
                    <a:pt x="0" y="3237741"/>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0" id="10"/>
            <p:cNvSpPr/>
            <p:nvPr/>
          </p:nvSpPr>
          <p:spPr>
            <a:xfrm flipH="false" flipV="false" rot="0">
              <a:off x="11024508" y="7338880"/>
              <a:ext cx="3237741" cy="3237741"/>
            </a:xfrm>
            <a:custGeom>
              <a:avLst/>
              <a:gdLst/>
              <a:ahLst/>
              <a:cxnLst/>
              <a:rect r="r" b="b" t="t" l="l"/>
              <a:pathLst>
                <a:path h="3237741" w="3237741">
                  <a:moveTo>
                    <a:pt x="0" y="0"/>
                  </a:moveTo>
                  <a:lnTo>
                    <a:pt x="3237741" y="0"/>
                  </a:lnTo>
                  <a:lnTo>
                    <a:pt x="3237741" y="3237741"/>
                  </a:lnTo>
                  <a:lnTo>
                    <a:pt x="0" y="3237741"/>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1" id="11"/>
            <p:cNvSpPr/>
            <p:nvPr/>
          </p:nvSpPr>
          <p:spPr>
            <a:xfrm flipH="false" flipV="false" rot="0">
              <a:off x="7338880" y="7338880"/>
              <a:ext cx="3237741" cy="3237741"/>
            </a:xfrm>
            <a:custGeom>
              <a:avLst/>
              <a:gdLst/>
              <a:ahLst/>
              <a:cxnLst/>
              <a:rect r="r" b="b" t="t" l="l"/>
              <a:pathLst>
                <a:path h="3237741" w="3237741">
                  <a:moveTo>
                    <a:pt x="0" y="0"/>
                  </a:moveTo>
                  <a:lnTo>
                    <a:pt x="3237741" y="0"/>
                  </a:lnTo>
                  <a:lnTo>
                    <a:pt x="3237741" y="3237741"/>
                  </a:lnTo>
                  <a:lnTo>
                    <a:pt x="0" y="3237741"/>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2" id="12"/>
            <p:cNvSpPr/>
            <p:nvPr/>
          </p:nvSpPr>
          <p:spPr>
            <a:xfrm flipH="false" flipV="false" rot="0">
              <a:off x="3669440" y="7338880"/>
              <a:ext cx="3237741" cy="3237741"/>
            </a:xfrm>
            <a:custGeom>
              <a:avLst/>
              <a:gdLst/>
              <a:ahLst/>
              <a:cxnLst/>
              <a:rect r="r" b="b" t="t" l="l"/>
              <a:pathLst>
                <a:path h="3237741" w="3237741">
                  <a:moveTo>
                    <a:pt x="0" y="0"/>
                  </a:moveTo>
                  <a:lnTo>
                    <a:pt x="3237741" y="0"/>
                  </a:lnTo>
                  <a:lnTo>
                    <a:pt x="3237741" y="3237741"/>
                  </a:lnTo>
                  <a:lnTo>
                    <a:pt x="0" y="3237741"/>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3" id="13"/>
            <p:cNvSpPr/>
            <p:nvPr/>
          </p:nvSpPr>
          <p:spPr>
            <a:xfrm flipH="false" flipV="false" rot="0">
              <a:off x="18428143" y="3669440"/>
              <a:ext cx="3237741" cy="3237741"/>
            </a:xfrm>
            <a:custGeom>
              <a:avLst/>
              <a:gdLst/>
              <a:ahLst/>
              <a:cxnLst/>
              <a:rect r="r" b="b" t="t" l="l"/>
              <a:pathLst>
                <a:path h="3237741" w="3237741">
                  <a:moveTo>
                    <a:pt x="0" y="0"/>
                  </a:moveTo>
                  <a:lnTo>
                    <a:pt x="3237741" y="0"/>
                  </a:lnTo>
                  <a:lnTo>
                    <a:pt x="3237741" y="3237741"/>
                  </a:lnTo>
                  <a:lnTo>
                    <a:pt x="0" y="3237741"/>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14" id="14"/>
            <p:cNvSpPr/>
            <p:nvPr/>
          </p:nvSpPr>
          <p:spPr>
            <a:xfrm flipH="false" flipV="false" rot="0">
              <a:off x="14737118" y="3669440"/>
              <a:ext cx="3237741" cy="3237741"/>
            </a:xfrm>
            <a:custGeom>
              <a:avLst/>
              <a:gdLst/>
              <a:ahLst/>
              <a:cxnLst/>
              <a:rect r="r" b="b" t="t" l="l"/>
              <a:pathLst>
                <a:path h="3237741" w="3237741">
                  <a:moveTo>
                    <a:pt x="0" y="0"/>
                  </a:moveTo>
                  <a:lnTo>
                    <a:pt x="3237741" y="0"/>
                  </a:lnTo>
                  <a:lnTo>
                    <a:pt x="3237741" y="3237741"/>
                  </a:lnTo>
                  <a:lnTo>
                    <a:pt x="0" y="3237741"/>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Freeform 15" id="15"/>
            <p:cNvSpPr/>
            <p:nvPr/>
          </p:nvSpPr>
          <p:spPr>
            <a:xfrm flipH="false" flipV="false" rot="0">
              <a:off x="11024508" y="3669440"/>
              <a:ext cx="3237741" cy="3237741"/>
            </a:xfrm>
            <a:custGeom>
              <a:avLst/>
              <a:gdLst/>
              <a:ahLst/>
              <a:cxnLst/>
              <a:rect r="r" b="b" t="t" l="l"/>
              <a:pathLst>
                <a:path h="3237741" w="3237741">
                  <a:moveTo>
                    <a:pt x="0" y="0"/>
                  </a:moveTo>
                  <a:lnTo>
                    <a:pt x="3237741" y="0"/>
                  </a:lnTo>
                  <a:lnTo>
                    <a:pt x="3237741" y="3237741"/>
                  </a:lnTo>
                  <a:lnTo>
                    <a:pt x="0" y="3237741"/>
                  </a:lnTo>
                  <a:lnTo>
                    <a:pt x="0" y="0"/>
                  </a:lnTo>
                  <a:close/>
                </a:path>
              </a:pathLst>
            </a:custGeom>
            <a:blipFill>
              <a:blip r:embed="rId16">
                <a:extLst>
                  <a:ext uri="{96DAC541-7B7A-43D3-8B79-37D633B846F1}">
                    <asvg:svgBlip xmlns:asvg="http://schemas.microsoft.com/office/drawing/2016/SVG/main" r:embed="rId17"/>
                  </a:ext>
                </a:extLst>
              </a:blip>
              <a:stretch>
                <a:fillRect l="0" t="0" r="0" b="0"/>
              </a:stretch>
            </a:blipFill>
          </p:spPr>
        </p:sp>
        <p:sp>
          <p:nvSpPr>
            <p:cNvPr name="Freeform 16" id="16"/>
            <p:cNvSpPr/>
            <p:nvPr/>
          </p:nvSpPr>
          <p:spPr>
            <a:xfrm flipH="false" flipV="false" rot="0">
              <a:off x="3685629" y="3669440"/>
              <a:ext cx="3237741" cy="3237741"/>
            </a:xfrm>
            <a:custGeom>
              <a:avLst/>
              <a:gdLst/>
              <a:ahLst/>
              <a:cxnLst/>
              <a:rect r="r" b="b" t="t" l="l"/>
              <a:pathLst>
                <a:path h="3237741" w="3237741">
                  <a:moveTo>
                    <a:pt x="0" y="0"/>
                  </a:moveTo>
                  <a:lnTo>
                    <a:pt x="3237741" y="0"/>
                  </a:lnTo>
                  <a:lnTo>
                    <a:pt x="3237741" y="3237741"/>
                  </a:lnTo>
                  <a:lnTo>
                    <a:pt x="0" y="3237741"/>
                  </a:lnTo>
                  <a:lnTo>
                    <a:pt x="0" y="0"/>
                  </a:lnTo>
                  <a:close/>
                </a:path>
              </a:pathLst>
            </a:custGeom>
            <a:blipFill>
              <a:blip r:embed="rId18">
                <a:extLst>
                  <a:ext uri="{96DAC541-7B7A-43D3-8B79-37D633B846F1}">
                    <asvg:svgBlip xmlns:asvg="http://schemas.microsoft.com/office/drawing/2016/SVG/main" r:embed="rId19"/>
                  </a:ext>
                </a:extLst>
              </a:blip>
              <a:stretch>
                <a:fillRect l="0" t="0" r="0" b="0"/>
              </a:stretch>
            </a:blipFill>
          </p:spPr>
        </p:sp>
        <p:sp>
          <p:nvSpPr>
            <p:cNvPr name="Freeform 17" id="17"/>
            <p:cNvSpPr/>
            <p:nvPr/>
          </p:nvSpPr>
          <p:spPr>
            <a:xfrm flipH="false" flipV="false" rot="0">
              <a:off x="7355068" y="3669440"/>
              <a:ext cx="3237741" cy="3237741"/>
            </a:xfrm>
            <a:custGeom>
              <a:avLst/>
              <a:gdLst/>
              <a:ahLst/>
              <a:cxnLst/>
              <a:rect r="r" b="b" t="t" l="l"/>
              <a:pathLst>
                <a:path h="3237741" w="3237741">
                  <a:moveTo>
                    <a:pt x="0" y="0"/>
                  </a:moveTo>
                  <a:lnTo>
                    <a:pt x="3237741" y="0"/>
                  </a:lnTo>
                  <a:lnTo>
                    <a:pt x="3237741" y="3237741"/>
                  </a:lnTo>
                  <a:lnTo>
                    <a:pt x="0" y="3237741"/>
                  </a:lnTo>
                  <a:lnTo>
                    <a:pt x="0" y="0"/>
                  </a:lnTo>
                  <a:close/>
                </a:path>
              </a:pathLst>
            </a:custGeom>
            <a:blipFill>
              <a:blip r:embed="rId20">
                <a:extLst>
                  <a:ext uri="{96DAC541-7B7A-43D3-8B79-37D633B846F1}">
                    <asvg:svgBlip xmlns:asvg="http://schemas.microsoft.com/office/drawing/2016/SVG/main" r:embed="rId21"/>
                  </a:ext>
                </a:extLst>
              </a:blip>
              <a:stretch>
                <a:fillRect l="0" t="0" r="0" b="0"/>
              </a:stretch>
            </a:blipFill>
          </p:spPr>
        </p:sp>
        <p:sp>
          <p:nvSpPr>
            <p:cNvPr name="Freeform 18" id="18"/>
            <p:cNvSpPr/>
            <p:nvPr/>
          </p:nvSpPr>
          <p:spPr>
            <a:xfrm flipH="false" flipV="false" rot="0">
              <a:off x="0" y="3669440"/>
              <a:ext cx="3237741" cy="3237741"/>
            </a:xfrm>
            <a:custGeom>
              <a:avLst/>
              <a:gdLst/>
              <a:ahLst/>
              <a:cxnLst/>
              <a:rect r="r" b="b" t="t" l="l"/>
              <a:pathLst>
                <a:path h="3237741" w="3237741">
                  <a:moveTo>
                    <a:pt x="0" y="0"/>
                  </a:moveTo>
                  <a:lnTo>
                    <a:pt x="3237741" y="0"/>
                  </a:lnTo>
                  <a:lnTo>
                    <a:pt x="3237741" y="3237741"/>
                  </a:lnTo>
                  <a:lnTo>
                    <a:pt x="0" y="3237741"/>
                  </a:lnTo>
                  <a:lnTo>
                    <a:pt x="0" y="0"/>
                  </a:lnTo>
                  <a:close/>
                </a:path>
              </a:pathLst>
            </a:custGeom>
            <a:blipFill>
              <a:blip r:embed="rId22">
                <a:extLst>
                  <a:ext uri="{96DAC541-7B7A-43D3-8B79-37D633B846F1}">
                    <asvg:svgBlip xmlns:asvg="http://schemas.microsoft.com/office/drawing/2016/SVG/main" r:embed="rId23"/>
                  </a:ext>
                </a:extLst>
              </a:blip>
              <a:stretch>
                <a:fillRect l="0" t="0" r="0" b="0"/>
              </a:stretch>
            </a:blipFill>
          </p:spPr>
        </p:sp>
        <p:sp>
          <p:nvSpPr>
            <p:cNvPr name="Freeform 19" id="19"/>
            <p:cNvSpPr/>
            <p:nvPr/>
          </p:nvSpPr>
          <p:spPr>
            <a:xfrm flipH="false" flipV="false" rot="0">
              <a:off x="18406558" y="0"/>
              <a:ext cx="3237741" cy="3237741"/>
            </a:xfrm>
            <a:custGeom>
              <a:avLst/>
              <a:gdLst/>
              <a:ahLst/>
              <a:cxnLst/>
              <a:rect r="r" b="b" t="t" l="l"/>
              <a:pathLst>
                <a:path h="3237741" w="3237741">
                  <a:moveTo>
                    <a:pt x="0" y="0"/>
                  </a:moveTo>
                  <a:lnTo>
                    <a:pt x="3237741" y="0"/>
                  </a:lnTo>
                  <a:lnTo>
                    <a:pt x="3237741" y="3237741"/>
                  </a:lnTo>
                  <a:lnTo>
                    <a:pt x="0" y="3237741"/>
                  </a:lnTo>
                  <a:lnTo>
                    <a:pt x="0" y="0"/>
                  </a:lnTo>
                  <a:close/>
                </a:path>
              </a:pathLst>
            </a:custGeom>
            <a:blipFill>
              <a:blip r:embed="rId24">
                <a:extLst>
                  <a:ext uri="{96DAC541-7B7A-43D3-8B79-37D633B846F1}">
                    <asvg:svgBlip xmlns:asvg="http://schemas.microsoft.com/office/drawing/2016/SVG/main" r:embed="rId25"/>
                  </a:ext>
                </a:extLst>
              </a:blip>
              <a:stretch>
                <a:fillRect l="0" t="0" r="0" b="0"/>
              </a:stretch>
            </a:blipFill>
          </p:spPr>
        </p:sp>
        <p:sp>
          <p:nvSpPr>
            <p:cNvPr name="Freeform 20" id="20"/>
            <p:cNvSpPr/>
            <p:nvPr/>
          </p:nvSpPr>
          <p:spPr>
            <a:xfrm flipH="false" flipV="false" rot="0">
              <a:off x="14715533" y="0"/>
              <a:ext cx="3237741" cy="3237741"/>
            </a:xfrm>
            <a:custGeom>
              <a:avLst/>
              <a:gdLst/>
              <a:ahLst/>
              <a:cxnLst/>
              <a:rect r="r" b="b" t="t" l="l"/>
              <a:pathLst>
                <a:path h="3237741" w="3237741">
                  <a:moveTo>
                    <a:pt x="0" y="0"/>
                  </a:moveTo>
                  <a:lnTo>
                    <a:pt x="3237741" y="0"/>
                  </a:lnTo>
                  <a:lnTo>
                    <a:pt x="3237741" y="3237741"/>
                  </a:lnTo>
                  <a:lnTo>
                    <a:pt x="0" y="3237741"/>
                  </a:lnTo>
                  <a:lnTo>
                    <a:pt x="0" y="0"/>
                  </a:lnTo>
                  <a:close/>
                </a:path>
              </a:pathLst>
            </a:custGeom>
            <a:blipFill>
              <a:blip r:embed="rId26">
                <a:extLst>
                  <a:ext uri="{96DAC541-7B7A-43D3-8B79-37D633B846F1}">
                    <asvg:svgBlip xmlns:asvg="http://schemas.microsoft.com/office/drawing/2016/SVG/main" r:embed="rId27"/>
                  </a:ext>
                </a:extLst>
              </a:blip>
              <a:stretch>
                <a:fillRect l="0" t="0" r="0" b="0"/>
              </a:stretch>
            </a:blipFill>
          </p:spPr>
        </p:sp>
        <p:sp>
          <p:nvSpPr>
            <p:cNvPr name="Freeform 21" id="21"/>
            <p:cNvSpPr/>
            <p:nvPr/>
          </p:nvSpPr>
          <p:spPr>
            <a:xfrm flipH="false" flipV="false" rot="0">
              <a:off x="11046093" y="0"/>
              <a:ext cx="3237741" cy="3237741"/>
            </a:xfrm>
            <a:custGeom>
              <a:avLst/>
              <a:gdLst/>
              <a:ahLst/>
              <a:cxnLst/>
              <a:rect r="r" b="b" t="t" l="l"/>
              <a:pathLst>
                <a:path h="3237741" w="3237741">
                  <a:moveTo>
                    <a:pt x="0" y="0"/>
                  </a:moveTo>
                  <a:lnTo>
                    <a:pt x="3237741" y="0"/>
                  </a:lnTo>
                  <a:lnTo>
                    <a:pt x="3237741" y="3237741"/>
                  </a:lnTo>
                  <a:lnTo>
                    <a:pt x="0" y="3237741"/>
                  </a:lnTo>
                  <a:lnTo>
                    <a:pt x="0" y="0"/>
                  </a:lnTo>
                  <a:close/>
                </a:path>
              </a:pathLst>
            </a:custGeom>
            <a:blipFill>
              <a:blip r:embed="rId28">
                <a:extLst>
                  <a:ext uri="{96DAC541-7B7A-43D3-8B79-37D633B846F1}">
                    <asvg:svgBlip xmlns:asvg="http://schemas.microsoft.com/office/drawing/2016/SVG/main" r:embed="rId29"/>
                  </a:ext>
                </a:extLst>
              </a:blip>
              <a:stretch>
                <a:fillRect l="0" t="0" r="0" b="0"/>
              </a:stretch>
            </a:blipFill>
          </p:spPr>
        </p:sp>
        <p:sp>
          <p:nvSpPr>
            <p:cNvPr name="Freeform 22" id="22"/>
            <p:cNvSpPr/>
            <p:nvPr/>
          </p:nvSpPr>
          <p:spPr>
            <a:xfrm flipH="false" flipV="false" rot="0">
              <a:off x="7376653" y="0"/>
              <a:ext cx="3237741" cy="3237741"/>
            </a:xfrm>
            <a:custGeom>
              <a:avLst/>
              <a:gdLst/>
              <a:ahLst/>
              <a:cxnLst/>
              <a:rect r="r" b="b" t="t" l="l"/>
              <a:pathLst>
                <a:path h="3237741" w="3237741">
                  <a:moveTo>
                    <a:pt x="0" y="0"/>
                  </a:moveTo>
                  <a:lnTo>
                    <a:pt x="3237741" y="0"/>
                  </a:lnTo>
                  <a:lnTo>
                    <a:pt x="3237741" y="3237741"/>
                  </a:lnTo>
                  <a:lnTo>
                    <a:pt x="0" y="3237741"/>
                  </a:lnTo>
                  <a:lnTo>
                    <a:pt x="0" y="0"/>
                  </a:lnTo>
                  <a:close/>
                </a:path>
              </a:pathLst>
            </a:custGeom>
            <a:blipFill>
              <a:blip r:embed="rId30">
                <a:extLst>
                  <a:ext uri="{96DAC541-7B7A-43D3-8B79-37D633B846F1}">
                    <asvg:svgBlip xmlns:asvg="http://schemas.microsoft.com/office/drawing/2016/SVG/main" r:embed="rId31"/>
                  </a:ext>
                </a:extLst>
              </a:blip>
              <a:stretch>
                <a:fillRect l="0" t="0" r="0" b="0"/>
              </a:stretch>
            </a:blipFill>
          </p:spPr>
        </p:sp>
        <p:sp>
          <p:nvSpPr>
            <p:cNvPr name="Freeform 23" id="23"/>
            <p:cNvSpPr/>
            <p:nvPr/>
          </p:nvSpPr>
          <p:spPr>
            <a:xfrm flipH="false" flipV="false" rot="0">
              <a:off x="3685629" y="0"/>
              <a:ext cx="3237741" cy="3237741"/>
            </a:xfrm>
            <a:custGeom>
              <a:avLst/>
              <a:gdLst/>
              <a:ahLst/>
              <a:cxnLst/>
              <a:rect r="r" b="b" t="t" l="l"/>
              <a:pathLst>
                <a:path h="3237741" w="3237741">
                  <a:moveTo>
                    <a:pt x="0" y="0"/>
                  </a:moveTo>
                  <a:lnTo>
                    <a:pt x="3237741" y="0"/>
                  </a:lnTo>
                  <a:lnTo>
                    <a:pt x="3237741" y="3237741"/>
                  </a:lnTo>
                  <a:lnTo>
                    <a:pt x="0" y="3237741"/>
                  </a:lnTo>
                  <a:lnTo>
                    <a:pt x="0" y="0"/>
                  </a:lnTo>
                  <a:close/>
                </a:path>
              </a:pathLst>
            </a:custGeom>
            <a:blipFill>
              <a:blip r:embed="rId32">
                <a:extLst>
                  <a:ext uri="{96DAC541-7B7A-43D3-8B79-37D633B846F1}">
                    <asvg:svgBlip xmlns:asvg="http://schemas.microsoft.com/office/drawing/2016/SVG/main" r:embed="rId33"/>
                  </a:ext>
                </a:extLst>
              </a:blip>
              <a:stretch>
                <a:fillRect l="0" t="0" r="0" b="0"/>
              </a:stretch>
            </a:blipFill>
          </p:spPr>
        </p:sp>
        <p:sp>
          <p:nvSpPr>
            <p:cNvPr name="Freeform 24" id="24"/>
            <p:cNvSpPr/>
            <p:nvPr/>
          </p:nvSpPr>
          <p:spPr>
            <a:xfrm flipH="false" flipV="false" rot="0">
              <a:off x="16189" y="7338880"/>
              <a:ext cx="3237741" cy="3237741"/>
            </a:xfrm>
            <a:custGeom>
              <a:avLst/>
              <a:gdLst/>
              <a:ahLst/>
              <a:cxnLst/>
              <a:rect r="r" b="b" t="t" l="l"/>
              <a:pathLst>
                <a:path h="3237741" w="3237741">
                  <a:moveTo>
                    <a:pt x="0" y="0"/>
                  </a:moveTo>
                  <a:lnTo>
                    <a:pt x="3237741" y="0"/>
                  </a:lnTo>
                  <a:lnTo>
                    <a:pt x="3237741" y="3237741"/>
                  </a:lnTo>
                  <a:lnTo>
                    <a:pt x="0" y="3237741"/>
                  </a:lnTo>
                  <a:lnTo>
                    <a:pt x="0" y="0"/>
                  </a:lnTo>
                  <a:close/>
                </a:path>
              </a:pathLst>
            </a:custGeom>
            <a:blipFill>
              <a:blip r:embed="rId34"/>
              <a:stretch>
                <a:fillRect l="0" t="0" r="0" b="0"/>
              </a:stretch>
            </a:blipFill>
          </p:spPr>
        </p:sp>
        <p:sp>
          <p:nvSpPr>
            <p:cNvPr name="Freeform 25" id="25"/>
            <p:cNvSpPr/>
            <p:nvPr/>
          </p:nvSpPr>
          <p:spPr>
            <a:xfrm flipH="false" flipV="false" rot="0">
              <a:off x="18433539" y="7338880"/>
              <a:ext cx="3237741" cy="3237741"/>
            </a:xfrm>
            <a:custGeom>
              <a:avLst/>
              <a:gdLst/>
              <a:ahLst/>
              <a:cxnLst/>
              <a:rect r="r" b="b" t="t" l="l"/>
              <a:pathLst>
                <a:path h="3237741" w="3237741">
                  <a:moveTo>
                    <a:pt x="0" y="0"/>
                  </a:moveTo>
                  <a:lnTo>
                    <a:pt x="3237741" y="0"/>
                  </a:lnTo>
                  <a:lnTo>
                    <a:pt x="3237741" y="3237741"/>
                  </a:lnTo>
                  <a:lnTo>
                    <a:pt x="0" y="3237741"/>
                  </a:lnTo>
                  <a:lnTo>
                    <a:pt x="0" y="0"/>
                  </a:lnTo>
                  <a:close/>
                </a:path>
              </a:pathLst>
            </a:custGeom>
            <a:blipFill>
              <a:blip r:embed="rId35">
                <a:extLst>
                  <a:ext uri="{96DAC541-7B7A-43D3-8B79-37D633B846F1}">
                    <asvg:svgBlip xmlns:asvg="http://schemas.microsoft.com/office/drawing/2016/SVG/main" r:embed="rId36"/>
                  </a:ext>
                </a:extLst>
              </a:blip>
              <a:stretch>
                <a:fillRect l="-20316" t="0" r="-22954" b="-26599"/>
              </a:stretch>
            </a:blipFill>
          </p:spPr>
        </p:sp>
      </p:grpSp>
      <p:sp>
        <p:nvSpPr>
          <p:cNvPr name="TextBox 26" id="26"/>
          <p:cNvSpPr txBox="true"/>
          <p:nvPr/>
        </p:nvSpPr>
        <p:spPr>
          <a:xfrm rot="5400000">
            <a:off x="12498388" y="4760912"/>
            <a:ext cx="102870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Thirty-Five: The United Nations</a:t>
            </a:r>
          </a:p>
        </p:txBody>
      </p:sp>
      <p:grpSp>
        <p:nvGrpSpPr>
          <p:cNvPr name="Group 27" id="27"/>
          <p:cNvGrpSpPr/>
          <p:nvPr/>
        </p:nvGrpSpPr>
        <p:grpSpPr>
          <a:xfrm rot="0">
            <a:off x="11383909" y="9756776"/>
            <a:ext cx="5555351" cy="530224"/>
            <a:chOff x="0" y="0"/>
            <a:chExt cx="7407135" cy="706965"/>
          </a:xfrm>
        </p:grpSpPr>
        <p:sp>
          <p:nvSpPr>
            <p:cNvPr name="Freeform 28" id="28"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37">
                <a:extLst>
                  <a:ext uri="{96DAC541-7B7A-43D3-8B79-37D633B846F1}">
                    <asvg:svgBlip xmlns:asvg="http://schemas.microsoft.com/office/drawing/2016/SVG/main" r:embed="rId38"/>
                  </a:ext>
                </a:extLst>
              </a:blip>
              <a:stretch>
                <a:fillRect l="0" t="0" r="0" b="0"/>
              </a:stretch>
            </a:blipFill>
          </p:spPr>
        </p:sp>
        <p:sp>
          <p:nvSpPr>
            <p:cNvPr name="Freeform 29" id="29"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39">
                <a:extLst>
                  <a:ext uri="{96DAC541-7B7A-43D3-8B79-37D633B846F1}">
                    <asvg:svgBlip xmlns:asvg="http://schemas.microsoft.com/office/drawing/2016/SVG/main" r:embed="rId40"/>
                  </a:ext>
                </a:extLst>
              </a:blip>
              <a:stretch>
                <a:fillRect l="0" t="0" r="0" b="0"/>
              </a:stretch>
            </a:blipFill>
          </p:spPr>
        </p:sp>
        <p:sp>
          <p:nvSpPr>
            <p:cNvPr name="Freeform 30" id="30"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41">
                <a:extLst>
                  <a:ext uri="{96DAC541-7B7A-43D3-8B79-37D633B846F1}">
                    <asvg:svgBlip xmlns:asvg="http://schemas.microsoft.com/office/drawing/2016/SVG/main" r:embed="rId42"/>
                  </a:ext>
                </a:extLst>
              </a:blip>
              <a:stretch>
                <a:fillRect l="0" t="0" r="0" b="0"/>
              </a:stretch>
            </a:blipFill>
          </p:spPr>
        </p:sp>
        <p:sp>
          <p:nvSpPr>
            <p:cNvPr name="Freeform 31" id="31"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43">
                <a:extLst>
                  <a:ext uri="{96DAC541-7B7A-43D3-8B79-37D633B846F1}">
                    <asvg:svgBlip xmlns:asvg="http://schemas.microsoft.com/office/drawing/2016/SVG/main" r:embed="rId44"/>
                  </a:ext>
                </a:extLst>
              </a:blip>
              <a:stretch>
                <a:fillRect l="0" t="0" r="0" b="0"/>
              </a:stretch>
            </a:blipFill>
          </p:spPr>
        </p:sp>
        <p:sp>
          <p:nvSpPr>
            <p:cNvPr name="Freeform 32" id="32"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45">
                <a:extLst>
                  <a:ext uri="{96DAC541-7B7A-43D3-8B79-37D633B846F1}">
                    <asvg:svgBlip xmlns:asvg="http://schemas.microsoft.com/office/drawing/2016/SVG/main" r:embed="rId46"/>
                  </a:ext>
                </a:extLst>
              </a:blip>
              <a:stretch>
                <a:fillRect l="0" t="0" r="0" b="0"/>
              </a:stretch>
            </a:blipFill>
          </p:spPr>
        </p:sp>
        <p:sp>
          <p:nvSpPr>
            <p:cNvPr name="TextBox 33" id="33"/>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363371"/>
                  </a:solidFill>
                  <a:latin typeface="Arial"/>
                  <a:ea typeface="Arial"/>
                  <a:cs typeface="Arial"/>
                  <a:sym typeface="Arial"/>
                </a:rPr>
                <a:t>@MsDoorley</a:t>
              </a:r>
            </a:p>
          </p:txBody>
        </p:sp>
      </p:grpSp>
    </p:spTree>
  </p:cSld>
  <p:clrMapOvr>
    <a:masterClrMapping/>
  </p:clrMapOvr>
</p:sld>
</file>

<file path=ppt/slides/slide2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sp>
        <p:nvSpPr>
          <p:cNvPr name="Freeform 6" id="6"/>
          <p:cNvSpPr/>
          <p:nvPr/>
        </p:nvSpPr>
        <p:spPr>
          <a:xfrm flipH="false" flipV="false" rot="0">
            <a:off x="12356264" y="1787525"/>
            <a:ext cx="4282391" cy="4282391"/>
          </a:xfrm>
          <a:custGeom>
            <a:avLst/>
            <a:gdLst/>
            <a:ahLst/>
            <a:cxnLst/>
            <a:rect r="r" b="b" t="t" l="l"/>
            <a:pathLst>
              <a:path h="4282391" w="4282391">
                <a:moveTo>
                  <a:pt x="0" y="0"/>
                </a:moveTo>
                <a:lnTo>
                  <a:pt x="4282391" y="0"/>
                </a:lnTo>
                <a:lnTo>
                  <a:pt x="4282391" y="4282391"/>
                </a:lnTo>
                <a:lnTo>
                  <a:pt x="0" y="4282391"/>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7" id="7"/>
          <p:cNvSpPr/>
          <p:nvPr/>
        </p:nvSpPr>
        <p:spPr>
          <a:xfrm flipH="false" flipV="false" rot="0">
            <a:off x="964923" y="4378325"/>
            <a:ext cx="5727559" cy="2493173"/>
          </a:xfrm>
          <a:custGeom>
            <a:avLst/>
            <a:gdLst/>
            <a:ahLst/>
            <a:cxnLst/>
            <a:rect r="r" b="b" t="t" l="l"/>
            <a:pathLst>
              <a:path h="2493173" w="5727559">
                <a:moveTo>
                  <a:pt x="0" y="0"/>
                </a:moveTo>
                <a:lnTo>
                  <a:pt x="5727559" y="0"/>
                </a:lnTo>
                <a:lnTo>
                  <a:pt x="5727559" y="2493173"/>
                </a:lnTo>
                <a:lnTo>
                  <a:pt x="0" y="2493173"/>
                </a:lnTo>
                <a:lnTo>
                  <a:pt x="0" y="0"/>
                </a:lnTo>
                <a:close/>
              </a:path>
            </a:pathLst>
          </a:custGeom>
          <a:blipFill>
            <a:blip r:embed="rId4"/>
            <a:stretch>
              <a:fillRect l="0" t="0" r="0" b="0"/>
            </a:stretch>
          </a:blipFill>
        </p:spPr>
      </p:sp>
      <p:sp>
        <p:nvSpPr>
          <p:cNvPr name="TextBox 8" id="8"/>
          <p:cNvSpPr txBox="true"/>
          <p:nvPr/>
        </p:nvSpPr>
        <p:spPr>
          <a:xfrm rot="0">
            <a:off x="1028700" y="1663700"/>
            <a:ext cx="11327564" cy="2714625"/>
          </a:xfrm>
          <a:prstGeom prst="rect">
            <a:avLst/>
          </a:prstGeom>
        </p:spPr>
        <p:txBody>
          <a:bodyPr anchor="t" rtlCol="false" tIns="0" lIns="0" bIns="0" rIns="0">
            <a:spAutoFit/>
          </a:bodyPr>
          <a:lstStyle/>
          <a:p>
            <a:pPr algn="just">
              <a:lnSpc>
                <a:spcPts val="4200"/>
              </a:lnSpc>
            </a:pPr>
            <a:r>
              <a:rPr lang="en-US" sz="3000">
                <a:solidFill>
                  <a:srgbClr val="000000"/>
                </a:solidFill>
                <a:latin typeface="Arial"/>
                <a:ea typeface="Arial"/>
                <a:cs typeface="Arial"/>
                <a:sym typeface="Arial"/>
              </a:rPr>
              <a:t>The </a:t>
            </a:r>
            <a:r>
              <a:rPr lang="en-US" sz="3000" b="true">
                <a:solidFill>
                  <a:srgbClr val="000000"/>
                </a:solidFill>
                <a:latin typeface="Arial Bold"/>
                <a:ea typeface="Arial Bold"/>
                <a:cs typeface="Arial Bold"/>
                <a:sym typeface="Arial Bold"/>
              </a:rPr>
              <a:t>World Health Organisation </a:t>
            </a:r>
            <a:r>
              <a:rPr lang="en-US" sz="3000">
                <a:solidFill>
                  <a:srgbClr val="000000"/>
                </a:solidFill>
                <a:latin typeface="Arial"/>
                <a:ea typeface="Arial"/>
                <a:cs typeface="Arial"/>
                <a:sym typeface="Arial"/>
              </a:rPr>
              <a:t>works with Member States to improve health and well-being across the world by providing information, running awareness campaigns and supplying medical materials to countries in need. It is partly funded by Member States. </a:t>
            </a:r>
          </a:p>
        </p:txBody>
      </p:sp>
      <p:sp>
        <p:nvSpPr>
          <p:cNvPr name="TextBox 9" id="9"/>
          <p:cNvSpPr txBox="true"/>
          <p:nvPr/>
        </p:nvSpPr>
        <p:spPr>
          <a:xfrm rot="5400000">
            <a:off x="12498388" y="4760912"/>
            <a:ext cx="102870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Thirty-Five: The United Nations</a:t>
            </a:r>
          </a:p>
        </p:txBody>
      </p:sp>
      <p:sp>
        <p:nvSpPr>
          <p:cNvPr name="TextBox 10" id="10"/>
          <p:cNvSpPr txBox="true"/>
          <p:nvPr/>
        </p:nvSpPr>
        <p:spPr>
          <a:xfrm rot="0">
            <a:off x="1028700" y="828675"/>
            <a:ext cx="15609955" cy="958850"/>
          </a:xfrm>
          <a:prstGeom prst="rect">
            <a:avLst/>
          </a:prstGeom>
        </p:spPr>
        <p:txBody>
          <a:bodyPr anchor="t" rtlCol="false" tIns="0" lIns="0" bIns="0" rIns="0">
            <a:spAutoFit/>
          </a:bodyPr>
          <a:lstStyle/>
          <a:p>
            <a:pPr algn="l">
              <a:lnSpc>
                <a:spcPts val="7000"/>
              </a:lnSpc>
            </a:pPr>
            <a:r>
              <a:rPr lang="en-US" sz="5000" b="true">
                <a:solidFill>
                  <a:srgbClr val="363371"/>
                </a:solidFill>
                <a:latin typeface="Arial Bold"/>
                <a:ea typeface="Arial Bold"/>
                <a:cs typeface="Arial Bold"/>
                <a:sym typeface="Arial Bold"/>
              </a:rPr>
              <a:t>World Health Organisation (WHO)</a:t>
            </a:r>
          </a:p>
        </p:txBody>
      </p:sp>
      <p:sp>
        <p:nvSpPr>
          <p:cNvPr name="TextBox 11" id="11"/>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&amp; Three: The History of the World</a:t>
            </a:r>
          </a:p>
        </p:txBody>
      </p:sp>
      <p:grpSp>
        <p:nvGrpSpPr>
          <p:cNvPr name="Group 12" id="12"/>
          <p:cNvGrpSpPr/>
          <p:nvPr/>
        </p:nvGrpSpPr>
        <p:grpSpPr>
          <a:xfrm rot="0">
            <a:off x="11383909" y="9756776"/>
            <a:ext cx="5555351" cy="530224"/>
            <a:chOff x="0" y="0"/>
            <a:chExt cx="7407135" cy="706965"/>
          </a:xfrm>
        </p:grpSpPr>
        <p:sp>
          <p:nvSpPr>
            <p:cNvPr name="Freeform 13" id="13"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4" id="14"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5" id="15"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16" id="16"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17" id="17"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sp>
          <p:nvSpPr>
            <p:cNvPr name="TextBox 18" id="18"/>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363371"/>
                  </a:solidFill>
                  <a:latin typeface="Arial"/>
                  <a:ea typeface="Arial"/>
                  <a:cs typeface="Arial"/>
                  <a:sym typeface="Arial"/>
                </a:rPr>
                <a:t>@MsDoorley</a:t>
              </a:r>
            </a:p>
          </p:txBody>
        </p:sp>
      </p:grpSp>
    </p:spTree>
  </p:cSld>
  <p:clrMapOvr>
    <a:masterClrMapping/>
  </p:clrMapOvr>
</p:sld>
</file>

<file path=ppt/slides/slide2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graphicFrame>
        <p:nvGraphicFramePr>
          <p:cNvPr name="Table 6" id="6"/>
          <p:cNvGraphicFramePr>
            <a:graphicFrameLocks noGrp="true"/>
          </p:cNvGraphicFramePr>
          <p:nvPr/>
        </p:nvGraphicFramePr>
        <p:xfrm>
          <a:off x="685800" y="220442"/>
          <a:ext cx="16253460" cy="5848350"/>
        </p:xfrm>
        <a:graphic>
          <a:graphicData uri="http://schemas.openxmlformats.org/drawingml/2006/table">
            <a:tbl>
              <a:tblPr/>
              <a:tblGrid>
                <a:gridCol w="4992488"/>
                <a:gridCol w="11260972"/>
              </a:tblGrid>
              <a:tr h="920396">
                <a:tc gridSpan="2">
                  <a:txBody>
                    <a:bodyPr anchor="t" rtlCol="false"/>
                    <a:lstStyle/>
                    <a:p>
                      <a:pPr algn="ctr">
                        <a:lnSpc>
                          <a:spcPts val="6300"/>
                        </a:lnSpc>
                        <a:defRPr/>
                      </a:pPr>
                      <a:r>
                        <a:rPr lang="en-US" sz="4500" b="true">
                          <a:solidFill>
                            <a:srgbClr val="FFFFFF"/>
                          </a:solidFill>
                          <a:latin typeface="Arial Bold"/>
                          <a:ea typeface="Arial Bold"/>
                          <a:cs typeface="Arial Bold"/>
                          <a:sym typeface="Arial Bold"/>
                        </a:rPr>
                        <a:t>Other ways the UN Promotes International Co-Operation</a:t>
                      </a:r>
                      <a:endParaRPr lang="en-US" sz="1100"/>
                    </a:p>
                  </a:txBody>
                  <a:tcPr marL="19050" marR="19050" marT="19050" marB="19050" anchor="ctr">
                    <a:lnL cmpd="sng" algn="ctr" cap="flat" w="38100">
                      <a:solidFill>
                        <a:srgbClr val="363371"/>
                      </a:solidFill>
                      <a:prstDash val="solid"/>
                      <a:round/>
                      <a:headEnd type="none" w="med" len="med"/>
                      <a:tailEnd type="none" w="med" len="med"/>
                    </a:lnL>
                    <a:lnR cmpd="sng" algn="ctr" cap="flat" w="38100">
                      <a:solidFill>
                        <a:srgbClr val="363371"/>
                      </a:solidFill>
                      <a:prstDash val="solid"/>
                      <a:round/>
                      <a:headEnd type="none" w="med" len="med"/>
                      <a:tailEnd type="none" w="med" len="med"/>
                    </a:lnR>
                    <a:lnT cmpd="sng" algn="ctr" cap="flat" w="38100">
                      <a:solidFill>
                        <a:srgbClr val="363371"/>
                      </a:solidFill>
                      <a:prstDash val="solid"/>
                      <a:round/>
                      <a:headEnd type="none" w="med" len="med"/>
                      <a:tailEnd type="none" w="med" len="med"/>
                    </a:lnT>
                    <a:lnB cmpd="sng" algn="ctr" cap="flat" w="38100">
                      <a:solidFill>
                        <a:srgbClr val="363371"/>
                      </a:solidFill>
                      <a:prstDash val="solid"/>
                      <a:round/>
                      <a:headEnd type="none" w="med" len="med"/>
                      <a:tailEnd type="none" w="med" len="med"/>
                    </a:lnB>
                    <a:solidFill>
                      <a:srgbClr val="5B55C8"/>
                    </a:solidFill>
                  </a:tcPr>
                </a:tc>
                <a:tc hMerge="true">
                  <a:txBody>
                    <a:bodyPr anchor="t" rtlCol="false"/>
                    <a:lstStyle/>
                    <a:p>
                      <a:pPr algn="ctr">
                        <a:lnSpc>
                          <a:spcPts val="6300"/>
                        </a:lnSpc>
                        <a:defRPr/>
                      </a:pPr>
                      <a:r>
                        <a:rPr lang="en-US" sz="4500" b="true">
                          <a:solidFill>
                            <a:srgbClr val="FFFFFF"/>
                          </a:solidFill>
                          <a:latin typeface="Arial Bold"/>
                          <a:ea typeface="Arial Bold"/>
                          <a:cs typeface="Arial Bold"/>
                          <a:sym typeface="Arial Bold"/>
                        </a:rPr>
                        <a:t>Other ways the UN Promotes International Co-Operation</a:t>
                      </a:r>
                      <a:endParaRPr lang="en-US" sz="1100"/>
                    </a:p>
                  </a:txBody>
                  <a:tcPr marL="19050" marR="19050" marT="19050" marB="19050" anchor="ctr">
                    <a:lnL cmpd="sng" algn="ctr" cap="flat" w="38100">
                      <a:solidFill>
                        <a:srgbClr val="363371"/>
                      </a:solidFill>
                      <a:prstDash val="solid"/>
                      <a:round/>
                      <a:headEnd type="none" w="med" len="med"/>
                      <a:tailEnd type="none" w="med" len="med"/>
                    </a:lnL>
                    <a:lnR cmpd="sng" algn="ctr" cap="flat" w="38100">
                      <a:solidFill>
                        <a:srgbClr val="363371"/>
                      </a:solidFill>
                      <a:prstDash val="solid"/>
                      <a:round/>
                      <a:headEnd type="none" w="med" len="med"/>
                      <a:tailEnd type="none" w="med" len="med"/>
                    </a:lnR>
                    <a:lnT cmpd="sng" algn="ctr" cap="flat" w="38100">
                      <a:solidFill>
                        <a:srgbClr val="363371"/>
                      </a:solidFill>
                      <a:prstDash val="solid"/>
                      <a:round/>
                      <a:headEnd type="none" w="med" len="med"/>
                      <a:tailEnd type="none" w="med" len="med"/>
                    </a:lnT>
                    <a:lnB cmpd="sng" algn="ctr" cap="flat" w="38100">
                      <a:solidFill>
                        <a:srgbClr val="363371"/>
                      </a:solidFill>
                      <a:prstDash val="solid"/>
                      <a:round/>
                      <a:headEnd type="none" w="med" len="med"/>
                      <a:tailEnd type="none" w="med" len="med"/>
                    </a:lnB>
                    <a:solidFill>
                      <a:srgbClr val="5B55C8"/>
                    </a:solidFill>
                  </a:tcPr>
                </a:tc>
              </a:tr>
              <a:tr h="805347">
                <a:tc>
                  <a:txBody>
                    <a:bodyPr anchor="t" rtlCol="false"/>
                    <a:lstStyle/>
                    <a:p>
                      <a:pPr algn="just">
                        <a:lnSpc>
                          <a:spcPts val="2800"/>
                        </a:lnSpc>
                        <a:defRPr/>
                      </a:pPr>
                      <a:r>
                        <a:rPr lang="en-US" sz="2000" b="true">
                          <a:solidFill>
                            <a:srgbClr val="000000"/>
                          </a:solidFill>
                          <a:latin typeface="Arial Bold"/>
                          <a:ea typeface="Arial Bold"/>
                          <a:cs typeface="Arial Bold"/>
                          <a:sym typeface="Arial Bold"/>
                        </a:rPr>
                        <a:t>United Nations Educational, Scientific and Cultural Organisation (UNESCO)</a:t>
                      </a:r>
                      <a:endParaRPr lang="en-US" sz="1100"/>
                    </a:p>
                  </a:txBody>
                  <a:tcPr marL="19050" marR="19050" marT="19050" marB="19050" anchor="ctr">
                    <a:lnL cmpd="sng" algn="ctr" cap="flat" w="38100">
                      <a:solidFill>
                        <a:srgbClr val="363371"/>
                      </a:solidFill>
                      <a:prstDash val="solid"/>
                      <a:round/>
                      <a:headEnd type="none" w="med" len="med"/>
                      <a:tailEnd type="none" w="med" len="med"/>
                    </a:lnL>
                    <a:lnR cmpd="sng" algn="ctr" cap="flat" w="38100">
                      <a:solidFill>
                        <a:srgbClr val="363371"/>
                      </a:solidFill>
                      <a:prstDash val="solid"/>
                      <a:round/>
                      <a:headEnd type="none" w="med" len="med"/>
                      <a:tailEnd type="none" w="med" len="med"/>
                    </a:lnR>
                    <a:lnT cmpd="sng" algn="ctr" cap="flat" w="38100">
                      <a:solidFill>
                        <a:srgbClr val="363371"/>
                      </a:solidFill>
                      <a:prstDash val="solid"/>
                      <a:round/>
                      <a:headEnd type="none" w="med" len="med"/>
                      <a:tailEnd type="none" w="med" len="med"/>
                    </a:lnT>
                    <a:lnB cmpd="sng" algn="ctr" cap="flat" w="38100">
                      <a:solidFill>
                        <a:srgbClr val="363371"/>
                      </a:solidFill>
                      <a:prstDash val="solid"/>
                      <a:round/>
                      <a:headEnd type="none" w="med" len="med"/>
                      <a:tailEnd type="none" w="med" len="med"/>
                    </a:lnB>
                  </a:tcPr>
                </a:tc>
                <a:tc>
                  <a:txBody>
                    <a:bodyPr anchor="t" rtlCol="false"/>
                    <a:lstStyle/>
                    <a:p>
                      <a:pPr algn="just">
                        <a:lnSpc>
                          <a:spcPts val="2800"/>
                        </a:lnSpc>
                        <a:defRPr/>
                      </a:pPr>
                      <a:r>
                        <a:rPr lang="en-US" sz="2000">
                          <a:solidFill>
                            <a:srgbClr val="000000"/>
                          </a:solidFill>
                          <a:latin typeface="Arial"/>
                          <a:ea typeface="Arial"/>
                          <a:cs typeface="Arial"/>
                          <a:sym typeface="Arial"/>
                        </a:rPr>
                        <a:t>Aims to promote peace between different countries through education, science and culture. </a:t>
                      </a:r>
                      <a:endParaRPr lang="en-US" sz="1100"/>
                    </a:p>
                  </a:txBody>
                  <a:tcPr marL="19050" marR="19050" marT="19050" marB="19050" anchor="ctr">
                    <a:lnL cmpd="sng" algn="ctr" cap="flat" w="38100">
                      <a:solidFill>
                        <a:srgbClr val="363371"/>
                      </a:solidFill>
                      <a:prstDash val="solid"/>
                      <a:round/>
                      <a:headEnd type="none" w="med" len="med"/>
                      <a:tailEnd type="none" w="med" len="med"/>
                    </a:lnL>
                    <a:lnR cmpd="sng" algn="ctr" cap="flat" w="38100">
                      <a:solidFill>
                        <a:srgbClr val="363371"/>
                      </a:solidFill>
                      <a:prstDash val="solid"/>
                      <a:round/>
                      <a:headEnd type="none" w="med" len="med"/>
                      <a:tailEnd type="none" w="med" len="med"/>
                    </a:lnR>
                    <a:lnT cmpd="sng" algn="ctr" cap="flat" w="38100">
                      <a:solidFill>
                        <a:srgbClr val="363371"/>
                      </a:solidFill>
                      <a:prstDash val="solid"/>
                      <a:round/>
                      <a:headEnd type="none" w="med" len="med"/>
                      <a:tailEnd type="none" w="med" len="med"/>
                    </a:lnT>
                    <a:lnB cmpd="sng" algn="ctr" cap="flat" w="38100">
                      <a:solidFill>
                        <a:srgbClr val="363371"/>
                      </a:solidFill>
                      <a:prstDash val="solid"/>
                      <a:round/>
                      <a:headEnd type="none" w="med" len="med"/>
                      <a:tailEnd type="none" w="med" len="med"/>
                    </a:lnB>
                  </a:tcPr>
                </a:tc>
              </a:tr>
              <a:tr h="805347">
                <a:tc>
                  <a:txBody>
                    <a:bodyPr anchor="t" rtlCol="false"/>
                    <a:lstStyle/>
                    <a:p>
                      <a:pPr algn="just">
                        <a:lnSpc>
                          <a:spcPts val="2800"/>
                        </a:lnSpc>
                        <a:defRPr/>
                      </a:pPr>
                      <a:r>
                        <a:rPr lang="en-US" sz="2000" b="true">
                          <a:solidFill>
                            <a:srgbClr val="000000"/>
                          </a:solidFill>
                          <a:latin typeface="Arial Bold"/>
                          <a:ea typeface="Arial Bold"/>
                          <a:cs typeface="Arial Bold"/>
                          <a:sym typeface="Arial Bold"/>
                        </a:rPr>
                        <a:t>International Labour Organisation (ILO)</a:t>
                      </a:r>
                      <a:endParaRPr lang="en-US" sz="1100"/>
                    </a:p>
                  </a:txBody>
                  <a:tcPr marL="19050" marR="19050" marT="19050" marB="19050" anchor="ctr">
                    <a:lnL cmpd="sng" algn="ctr" cap="flat" w="38100">
                      <a:solidFill>
                        <a:srgbClr val="363371"/>
                      </a:solidFill>
                      <a:prstDash val="solid"/>
                      <a:round/>
                      <a:headEnd type="none" w="med" len="med"/>
                      <a:tailEnd type="none" w="med" len="med"/>
                    </a:lnL>
                    <a:lnR cmpd="sng" algn="ctr" cap="flat" w="38100">
                      <a:solidFill>
                        <a:srgbClr val="363371"/>
                      </a:solidFill>
                      <a:prstDash val="solid"/>
                      <a:round/>
                      <a:headEnd type="none" w="med" len="med"/>
                      <a:tailEnd type="none" w="med" len="med"/>
                    </a:lnR>
                    <a:lnT cmpd="sng" algn="ctr" cap="flat" w="38100">
                      <a:solidFill>
                        <a:srgbClr val="363371"/>
                      </a:solidFill>
                      <a:prstDash val="solid"/>
                      <a:round/>
                      <a:headEnd type="none" w="med" len="med"/>
                      <a:tailEnd type="none" w="med" len="med"/>
                    </a:lnT>
                    <a:lnB cmpd="sng" algn="ctr" cap="flat" w="38100">
                      <a:solidFill>
                        <a:srgbClr val="363371"/>
                      </a:solidFill>
                      <a:prstDash val="solid"/>
                      <a:round/>
                      <a:headEnd type="none" w="med" len="med"/>
                      <a:tailEnd type="none" w="med" len="med"/>
                    </a:lnB>
                  </a:tcPr>
                </a:tc>
                <a:tc>
                  <a:txBody>
                    <a:bodyPr anchor="t" rtlCol="false"/>
                    <a:lstStyle/>
                    <a:p>
                      <a:pPr algn="just">
                        <a:lnSpc>
                          <a:spcPts val="2800"/>
                        </a:lnSpc>
                        <a:defRPr/>
                      </a:pPr>
                      <a:r>
                        <a:rPr lang="en-US" sz="2000">
                          <a:solidFill>
                            <a:srgbClr val="000000"/>
                          </a:solidFill>
                          <a:latin typeface="Arial"/>
                          <a:ea typeface="Arial"/>
                          <a:cs typeface="Arial"/>
                          <a:sym typeface="Arial"/>
                        </a:rPr>
                        <a:t>Deals with labour issues.</a:t>
                      </a:r>
                      <a:endParaRPr lang="en-US" sz="1100"/>
                    </a:p>
                    <a:p>
                      <a:pPr algn="just">
                        <a:lnSpc>
                          <a:spcPts val="2800"/>
                        </a:lnSpc>
                      </a:pPr>
                      <a:r>
                        <a:rPr lang="en-US" sz="2000">
                          <a:solidFill>
                            <a:srgbClr val="000000"/>
                          </a:solidFill>
                          <a:latin typeface="Arial"/>
                          <a:ea typeface="Arial"/>
                          <a:cs typeface="Arial"/>
                          <a:sym typeface="Arial"/>
                        </a:rPr>
                        <a:t>Aims include setting labour standards.</a:t>
                      </a:r>
                    </a:p>
                  </a:txBody>
                  <a:tcPr marL="19050" marR="19050" marT="19050" marB="19050" anchor="ctr">
                    <a:lnL cmpd="sng" algn="ctr" cap="flat" w="38100">
                      <a:solidFill>
                        <a:srgbClr val="363371"/>
                      </a:solidFill>
                      <a:prstDash val="solid"/>
                      <a:round/>
                      <a:headEnd type="none" w="med" len="med"/>
                      <a:tailEnd type="none" w="med" len="med"/>
                    </a:lnL>
                    <a:lnR cmpd="sng" algn="ctr" cap="flat" w="38100">
                      <a:solidFill>
                        <a:srgbClr val="363371"/>
                      </a:solidFill>
                      <a:prstDash val="solid"/>
                      <a:round/>
                      <a:headEnd type="none" w="med" len="med"/>
                      <a:tailEnd type="none" w="med" len="med"/>
                    </a:lnR>
                    <a:lnT cmpd="sng" algn="ctr" cap="flat" w="38100">
                      <a:solidFill>
                        <a:srgbClr val="363371"/>
                      </a:solidFill>
                      <a:prstDash val="solid"/>
                      <a:round/>
                      <a:headEnd type="none" w="med" len="med"/>
                      <a:tailEnd type="none" w="med" len="med"/>
                    </a:lnT>
                    <a:lnB cmpd="sng" algn="ctr" cap="flat" w="38100">
                      <a:solidFill>
                        <a:srgbClr val="363371"/>
                      </a:solidFill>
                      <a:prstDash val="solid"/>
                      <a:round/>
                      <a:headEnd type="none" w="med" len="med"/>
                      <a:tailEnd type="none" w="med" len="med"/>
                    </a:lnB>
                  </a:tcPr>
                </a:tc>
              </a:tr>
              <a:tr h="805347">
                <a:tc>
                  <a:txBody>
                    <a:bodyPr anchor="t" rtlCol="false"/>
                    <a:lstStyle/>
                    <a:p>
                      <a:pPr algn="just">
                        <a:lnSpc>
                          <a:spcPts val="2800"/>
                        </a:lnSpc>
                        <a:defRPr/>
                      </a:pPr>
                      <a:r>
                        <a:rPr lang="en-US" sz="2000" b="true">
                          <a:solidFill>
                            <a:srgbClr val="000000"/>
                          </a:solidFill>
                          <a:latin typeface="Arial Bold"/>
                          <a:ea typeface="Arial Bold"/>
                          <a:cs typeface="Arial Bold"/>
                          <a:sym typeface="Arial Bold"/>
                        </a:rPr>
                        <a:t>International Monetary Fund (IMF)</a:t>
                      </a:r>
                      <a:endParaRPr lang="en-US" sz="1100"/>
                    </a:p>
                  </a:txBody>
                  <a:tcPr marL="19050" marR="19050" marT="19050" marB="19050" anchor="ctr">
                    <a:lnL cmpd="sng" algn="ctr" cap="flat" w="38100">
                      <a:solidFill>
                        <a:srgbClr val="363371"/>
                      </a:solidFill>
                      <a:prstDash val="solid"/>
                      <a:round/>
                      <a:headEnd type="none" w="med" len="med"/>
                      <a:tailEnd type="none" w="med" len="med"/>
                    </a:lnL>
                    <a:lnR cmpd="sng" algn="ctr" cap="flat" w="38100">
                      <a:solidFill>
                        <a:srgbClr val="363371"/>
                      </a:solidFill>
                      <a:prstDash val="solid"/>
                      <a:round/>
                      <a:headEnd type="none" w="med" len="med"/>
                      <a:tailEnd type="none" w="med" len="med"/>
                    </a:lnR>
                    <a:lnT cmpd="sng" algn="ctr" cap="flat" w="38100">
                      <a:solidFill>
                        <a:srgbClr val="363371"/>
                      </a:solidFill>
                      <a:prstDash val="solid"/>
                      <a:round/>
                      <a:headEnd type="none" w="med" len="med"/>
                      <a:tailEnd type="none" w="med" len="med"/>
                    </a:lnT>
                    <a:lnB cmpd="sng" algn="ctr" cap="flat" w="38100">
                      <a:solidFill>
                        <a:srgbClr val="363371"/>
                      </a:solidFill>
                      <a:prstDash val="solid"/>
                      <a:round/>
                      <a:headEnd type="none" w="med" len="med"/>
                      <a:tailEnd type="none" w="med" len="med"/>
                    </a:lnB>
                  </a:tcPr>
                </a:tc>
                <a:tc>
                  <a:txBody>
                    <a:bodyPr anchor="t" rtlCol="false"/>
                    <a:lstStyle/>
                    <a:p>
                      <a:pPr algn="just">
                        <a:lnSpc>
                          <a:spcPts val="2800"/>
                        </a:lnSpc>
                        <a:defRPr/>
                      </a:pPr>
                      <a:r>
                        <a:rPr lang="en-US" sz="2000">
                          <a:solidFill>
                            <a:srgbClr val="000000"/>
                          </a:solidFill>
                          <a:latin typeface="Arial"/>
                          <a:ea typeface="Arial"/>
                          <a:cs typeface="Arial"/>
                          <a:sym typeface="Arial"/>
                        </a:rPr>
                        <a:t>An international organisation that helps Member States by providing loans to countries in economic crisis. </a:t>
                      </a:r>
                      <a:endParaRPr lang="en-US" sz="1100"/>
                    </a:p>
                  </a:txBody>
                  <a:tcPr marL="19050" marR="19050" marT="19050" marB="19050" anchor="ctr">
                    <a:lnL cmpd="sng" algn="ctr" cap="flat" w="38100">
                      <a:solidFill>
                        <a:srgbClr val="363371"/>
                      </a:solidFill>
                      <a:prstDash val="solid"/>
                      <a:round/>
                      <a:headEnd type="none" w="med" len="med"/>
                      <a:tailEnd type="none" w="med" len="med"/>
                    </a:lnL>
                    <a:lnR cmpd="sng" algn="ctr" cap="flat" w="38100">
                      <a:solidFill>
                        <a:srgbClr val="363371"/>
                      </a:solidFill>
                      <a:prstDash val="solid"/>
                      <a:round/>
                      <a:headEnd type="none" w="med" len="med"/>
                      <a:tailEnd type="none" w="med" len="med"/>
                    </a:lnR>
                    <a:lnT cmpd="sng" algn="ctr" cap="flat" w="38100">
                      <a:solidFill>
                        <a:srgbClr val="363371"/>
                      </a:solidFill>
                      <a:prstDash val="solid"/>
                      <a:round/>
                      <a:headEnd type="none" w="med" len="med"/>
                      <a:tailEnd type="none" w="med" len="med"/>
                    </a:lnT>
                    <a:lnB cmpd="sng" algn="ctr" cap="flat" w="38100">
                      <a:solidFill>
                        <a:srgbClr val="363371"/>
                      </a:solidFill>
                      <a:prstDash val="solid"/>
                      <a:round/>
                      <a:headEnd type="none" w="med" len="med"/>
                      <a:tailEnd type="none" w="med" len="med"/>
                    </a:lnB>
                  </a:tcPr>
                </a:tc>
              </a:tr>
              <a:tr h="450611">
                <a:tc>
                  <a:txBody>
                    <a:bodyPr anchor="t" rtlCol="false"/>
                    <a:lstStyle/>
                    <a:p>
                      <a:pPr algn="just">
                        <a:lnSpc>
                          <a:spcPts val="2800"/>
                        </a:lnSpc>
                        <a:defRPr/>
                      </a:pPr>
                      <a:r>
                        <a:rPr lang="en-US" sz="2000" b="true">
                          <a:solidFill>
                            <a:srgbClr val="000000"/>
                          </a:solidFill>
                          <a:latin typeface="Arial Bold"/>
                          <a:ea typeface="Arial Bold"/>
                          <a:cs typeface="Arial Bold"/>
                          <a:sym typeface="Arial Bold"/>
                        </a:rPr>
                        <a:t>The International Court of Justice</a:t>
                      </a:r>
                      <a:endParaRPr lang="en-US" sz="1100"/>
                    </a:p>
                  </a:txBody>
                  <a:tcPr marL="19050" marR="19050" marT="19050" marB="19050" anchor="ctr">
                    <a:lnL cmpd="sng" algn="ctr" cap="flat" w="38100">
                      <a:solidFill>
                        <a:srgbClr val="363371"/>
                      </a:solidFill>
                      <a:prstDash val="solid"/>
                      <a:round/>
                      <a:headEnd type="none" w="med" len="med"/>
                      <a:tailEnd type="none" w="med" len="med"/>
                    </a:lnL>
                    <a:lnR cmpd="sng" algn="ctr" cap="flat" w="38100">
                      <a:solidFill>
                        <a:srgbClr val="363371"/>
                      </a:solidFill>
                      <a:prstDash val="solid"/>
                      <a:round/>
                      <a:headEnd type="none" w="med" len="med"/>
                      <a:tailEnd type="none" w="med" len="med"/>
                    </a:lnR>
                    <a:lnT cmpd="sng" algn="ctr" cap="flat" w="38100">
                      <a:solidFill>
                        <a:srgbClr val="363371"/>
                      </a:solidFill>
                      <a:prstDash val="solid"/>
                      <a:round/>
                      <a:headEnd type="none" w="med" len="med"/>
                      <a:tailEnd type="none" w="med" len="med"/>
                    </a:lnT>
                    <a:lnB cmpd="sng" algn="ctr" cap="flat" w="38100">
                      <a:solidFill>
                        <a:srgbClr val="363371"/>
                      </a:solidFill>
                      <a:prstDash val="solid"/>
                      <a:round/>
                      <a:headEnd type="none" w="med" len="med"/>
                      <a:tailEnd type="none" w="med" len="med"/>
                    </a:lnB>
                  </a:tcPr>
                </a:tc>
                <a:tc>
                  <a:txBody>
                    <a:bodyPr anchor="t" rtlCol="false"/>
                    <a:lstStyle/>
                    <a:p>
                      <a:pPr algn="just">
                        <a:lnSpc>
                          <a:spcPts val="2800"/>
                        </a:lnSpc>
                        <a:defRPr/>
                      </a:pPr>
                      <a:r>
                        <a:rPr lang="en-US" sz="2000">
                          <a:solidFill>
                            <a:srgbClr val="000000"/>
                          </a:solidFill>
                          <a:latin typeface="Arial"/>
                          <a:ea typeface="Arial"/>
                          <a:cs typeface="Arial"/>
                          <a:sym typeface="Arial"/>
                        </a:rPr>
                        <a:t>Court made up of 15 judges from different nations. </a:t>
                      </a:r>
                      <a:endParaRPr lang="en-US" sz="1100"/>
                    </a:p>
                  </a:txBody>
                  <a:tcPr marL="19050" marR="19050" marT="19050" marB="19050" anchor="ctr">
                    <a:lnL cmpd="sng" algn="ctr" cap="flat" w="38100">
                      <a:solidFill>
                        <a:srgbClr val="363371"/>
                      </a:solidFill>
                      <a:prstDash val="solid"/>
                      <a:round/>
                      <a:headEnd type="none" w="med" len="med"/>
                      <a:tailEnd type="none" w="med" len="med"/>
                    </a:lnL>
                    <a:lnR cmpd="sng" algn="ctr" cap="flat" w="38100">
                      <a:solidFill>
                        <a:srgbClr val="363371"/>
                      </a:solidFill>
                      <a:prstDash val="solid"/>
                      <a:round/>
                      <a:headEnd type="none" w="med" len="med"/>
                      <a:tailEnd type="none" w="med" len="med"/>
                    </a:lnR>
                    <a:lnT cmpd="sng" algn="ctr" cap="flat" w="38100">
                      <a:solidFill>
                        <a:srgbClr val="363371"/>
                      </a:solidFill>
                      <a:prstDash val="solid"/>
                      <a:round/>
                      <a:headEnd type="none" w="med" len="med"/>
                      <a:tailEnd type="none" w="med" len="med"/>
                    </a:lnT>
                    <a:lnB cmpd="sng" algn="ctr" cap="flat" w="38100">
                      <a:solidFill>
                        <a:srgbClr val="363371"/>
                      </a:solidFill>
                      <a:prstDash val="solid"/>
                      <a:round/>
                      <a:headEnd type="none" w="med" len="med"/>
                      <a:tailEnd type="none" w="med" len="med"/>
                    </a:lnB>
                  </a:tcPr>
                </a:tc>
              </a:tr>
              <a:tr h="450611">
                <a:tc>
                  <a:txBody>
                    <a:bodyPr anchor="t" rtlCol="false"/>
                    <a:lstStyle/>
                    <a:p>
                      <a:pPr algn="just">
                        <a:lnSpc>
                          <a:spcPts val="2800"/>
                        </a:lnSpc>
                        <a:defRPr/>
                      </a:pPr>
                      <a:r>
                        <a:rPr lang="en-US" sz="2000" b="true">
                          <a:solidFill>
                            <a:srgbClr val="000000"/>
                          </a:solidFill>
                          <a:latin typeface="Arial Bold"/>
                          <a:ea typeface="Arial Bold"/>
                          <a:cs typeface="Arial Bold"/>
                          <a:sym typeface="Arial Bold"/>
                        </a:rPr>
                        <a:t>The UN Office on Drugs and Crime</a:t>
                      </a:r>
                      <a:endParaRPr lang="en-US" sz="1100"/>
                    </a:p>
                  </a:txBody>
                  <a:tcPr marL="19050" marR="19050" marT="19050" marB="19050" anchor="ctr">
                    <a:lnL cmpd="sng" algn="ctr" cap="flat" w="38100">
                      <a:solidFill>
                        <a:srgbClr val="363371"/>
                      </a:solidFill>
                      <a:prstDash val="solid"/>
                      <a:round/>
                      <a:headEnd type="none" w="med" len="med"/>
                      <a:tailEnd type="none" w="med" len="med"/>
                    </a:lnL>
                    <a:lnR cmpd="sng" algn="ctr" cap="flat" w="38100">
                      <a:solidFill>
                        <a:srgbClr val="363371"/>
                      </a:solidFill>
                      <a:prstDash val="solid"/>
                      <a:round/>
                      <a:headEnd type="none" w="med" len="med"/>
                      <a:tailEnd type="none" w="med" len="med"/>
                    </a:lnR>
                    <a:lnT cmpd="sng" algn="ctr" cap="flat" w="38100">
                      <a:solidFill>
                        <a:srgbClr val="363371"/>
                      </a:solidFill>
                      <a:prstDash val="solid"/>
                      <a:round/>
                      <a:headEnd type="none" w="med" len="med"/>
                      <a:tailEnd type="none" w="med" len="med"/>
                    </a:lnT>
                    <a:lnB cmpd="sng" algn="ctr" cap="flat" w="38100">
                      <a:solidFill>
                        <a:srgbClr val="363371"/>
                      </a:solidFill>
                      <a:prstDash val="solid"/>
                      <a:round/>
                      <a:headEnd type="none" w="med" len="med"/>
                      <a:tailEnd type="none" w="med" len="med"/>
                    </a:lnB>
                  </a:tcPr>
                </a:tc>
                <a:tc>
                  <a:txBody>
                    <a:bodyPr anchor="t" rtlCol="false"/>
                    <a:lstStyle/>
                    <a:p>
                      <a:pPr algn="just">
                        <a:lnSpc>
                          <a:spcPts val="2800"/>
                        </a:lnSpc>
                        <a:defRPr/>
                      </a:pPr>
                      <a:r>
                        <a:rPr lang="en-US" sz="2000">
                          <a:solidFill>
                            <a:srgbClr val="000000"/>
                          </a:solidFill>
                          <a:latin typeface="Arial"/>
                          <a:ea typeface="Arial"/>
                          <a:cs typeface="Arial"/>
                          <a:sym typeface="Arial"/>
                        </a:rPr>
                        <a:t>Has 20 field offices that cover over 150 countries.</a:t>
                      </a:r>
                      <a:endParaRPr lang="en-US" sz="1100"/>
                    </a:p>
                  </a:txBody>
                  <a:tcPr marL="19050" marR="19050" marT="19050" marB="19050" anchor="ctr">
                    <a:lnL cmpd="sng" algn="ctr" cap="flat" w="38100">
                      <a:solidFill>
                        <a:srgbClr val="363371"/>
                      </a:solidFill>
                      <a:prstDash val="solid"/>
                      <a:round/>
                      <a:headEnd type="none" w="med" len="med"/>
                      <a:tailEnd type="none" w="med" len="med"/>
                    </a:lnL>
                    <a:lnR cmpd="sng" algn="ctr" cap="flat" w="38100">
                      <a:solidFill>
                        <a:srgbClr val="363371"/>
                      </a:solidFill>
                      <a:prstDash val="solid"/>
                      <a:round/>
                      <a:headEnd type="none" w="med" len="med"/>
                      <a:tailEnd type="none" w="med" len="med"/>
                    </a:lnR>
                    <a:lnT cmpd="sng" algn="ctr" cap="flat" w="38100">
                      <a:solidFill>
                        <a:srgbClr val="363371"/>
                      </a:solidFill>
                      <a:prstDash val="solid"/>
                      <a:round/>
                      <a:headEnd type="none" w="med" len="med"/>
                      <a:tailEnd type="none" w="med" len="med"/>
                    </a:lnT>
                    <a:lnB cmpd="sng" algn="ctr" cap="flat" w="38100">
                      <a:solidFill>
                        <a:srgbClr val="363371"/>
                      </a:solidFill>
                      <a:prstDash val="solid"/>
                      <a:round/>
                      <a:headEnd type="none" w="med" len="med"/>
                      <a:tailEnd type="none" w="med" len="med"/>
                    </a:lnB>
                  </a:tcPr>
                </a:tc>
              </a:tr>
              <a:tr h="805347">
                <a:tc>
                  <a:txBody>
                    <a:bodyPr anchor="t" rtlCol="false"/>
                    <a:lstStyle/>
                    <a:p>
                      <a:pPr algn="just">
                        <a:lnSpc>
                          <a:spcPts val="2800"/>
                        </a:lnSpc>
                        <a:defRPr/>
                      </a:pPr>
                      <a:r>
                        <a:rPr lang="en-US" sz="2000" b="true">
                          <a:solidFill>
                            <a:srgbClr val="000000"/>
                          </a:solidFill>
                          <a:latin typeface="Arial Bold"/>
                          <a:ea typeface="Arial Bold"/>
                          <a:cs typeface="Arial Bold"/>
                          <a:sym typeface="Arial Bold"/>
                        </a:rPr>
                        <a:t>United Nations International Children's Emergency Fund</a:t>
                      </a:r>
                      <a:endParaRPr lang="en-US" sz="1100"/>
                    </a:p>
                  </a:txBody>
                  <a:tcPr marL="19050" marR="19050" marT="19050" marB="19050" anchor="ctr">
                    <a:lnL cmpd="sng" algn="ctr" cap="flat" w="38100">
                      <a:solidFill>
                        <a:srgbClr val="363371"/>
                      </a:solidFill>
                      <a:prstDash val="solid"/>
                      <a:round/>
                      <a:headEnd type="none" w="med" len="med"/>
                      <a:tailEnd type="none" w="med" len="med"/>
                    </a:lnL>
                    <a:lnR cmpd="sng" algn="ctr" cap="flat" w="38100">
                      <a:solidFill>
                        <a:srgbClr val="363371"/>
                      </a:solidFill>
                      <a:prstDash val="solid"/>
                      <a:round/>
                      <a:headEnd type="none" w="med" len="med"/>
                      <a:tailEnd type="none" w="med" len="med"/>
                    </a:lnR>
                    <a:lnT cmpd="sng" algn="ctr" cap="flat" w="38100">
                      <a:solidFill>
                        <a:srgbClr val="363371"/>
                      </a:solidFill>
                      <a:prstDash val="solid"/>
                      <a:round/>
                      <a:headEnd type="none" w="med" len="med"/>
                      <a:tailEnd type="none" w="med" len="med"/>
                    </a:lnT>
                    <a:lnB cmpd="sng" algn="ctr" cap="flat" w="38100">
                      <a:solidFill>
                        <a:srgbClr val="363371"/>
                      </a:solidFill>
                      <a:prstDash val="solid"/>
                      <a:round/>
                      <a:headEnd type="none" w="med" len="med"/>
                      <a:tailEnd type="none" w="med" len="med"/>
                    </a:lnB>
                  </a:tcPr>
                </a:tc>
                <a:tc>
                  <a:txBody>
                    <a:bodyPr anchor="t" rtlCol="false"/>
                    <a:lstStyle/>
                    <a:p>
                      <a:pPr algn="just">
                        <a:lnSpc>
                          <a:spcPts val="2800"/>
                        </a:lnSpc>
                        <a:defRPr/>
                      </a:pPr>
                      <a:r>
                        <a:rPr lang="en-US" sz="2000">
                          <a:solidFill>
                            <a:srgbClr val="000000"/>
                          </a:solidFill>
                          <a:latin typeface="Arial"/>
                          <a:ea typeface="Arial"/>
                          <a:cs typeface="Arial"/>
                          <a:sym typeface="Arial"/>
                        </a:rPr>
                        <a:t>Works in over 190 countries to save children's lives, defend their rights and achieve their potential.</a:t>
                      </a:r>
                      <a:endParaRPr lang="en-US" sz="1100"/>
                    </a:p>
                  </a:txBody>
                  <a:tcPr marL="19050" marR="19050" marT="19050" marB="19050" anchor="ctr">
                    <a:lnL cmpd="sng" algn="ctr" cap="flat" w="38100">
                      <a:solidFill>
                        <a:srgbClr val="363371"/>
                      </a:solidFill>
                      <a:prstDash val="solid"/>
                      <a:round/>
                      <a:headEnd type="none" w="med" len="med"/>
                      <a:tailEnd type="none" w="med" len="med"/>
                    </a:lnL>
                    <a:lnR cmpd="sng" algn="ctr" cap="flat" w="38100">
                      <a:solidFill>
                        <a:srgbClr val="363371"/>
                      </a:solidFill>
                      <a:prstDash val="solid"/>
                      <a:round/>
                      <a:headEnd type="none" w="med" len="med"/>
                      <a:tailEnd type="none" w="med" len="med"/>
                    </a:lnR>
                    <a:lnT cmpd="sng" algn="ctr" cap="flat" w="38100">
                      <a:solidFill>
                        <a:srgbClr val="363371"/>
                      </a:solidFill>
                      <a:prstDash val="solid"/>
                      <a:round/>
                      <a:headEnd type="none" w="med" len="med"/>
                      <a:tailEnd type="none" w="med" len="med"/>
                    </a:lnT>
                    <a:lnB cmpd="sng" algn="ctr" cap="flat" w="38100">
                      <a:solidFill>
                        <a:srgbClr val="363371"/>
                      </a:solidFill>
                      <a:prstDash val="solid"/>
                      <a:round/>
                      <a:headEnd type="none" w="med" len="med"/>
                      <a:tailEnd type="none" w="med" len="med"/>
                    </a:lnB>
                  </a:tcPr>
                </a:tc>
              </a:tr>
              <a:tr h="805347">
                <a:tc>
                  <a:txBody>
                    <a:bodyPr anchor="t" rtlCol="false"/>
                    <a:lstStyle/>
                    <a:p>
                      <a:pPr algn="just">
                        <a:lnSpc>
                          <a:spcPts val="2800"/>
                        </a:lnSpc>
                        <a:defRPr/>
                      </a:pPr>
                      <a:r>
                        <a:rPr lang="en-US" sz="2000" b="true">
                          <a:solidFill>
                            <a:srgbClr val="000000"/>
                          </a:solidFill>
                          <a:latin typeface="Arial Bold"/>
                          <a:ea typeface="Arial Bold"/>
                          <a:cs typeface="Arial Bold"/>
                          <a:sym typeface="Arial Bold"/>
                        </a:rPr>
                        <a:t>Human Rights Council</a:t>
                      </a:r>
                      <a:endParaRPr lang="en-US" sz="1100"/>
                    </a:p>
                  </a:txBody>
                  <a:tcPr marL="19050" marR="19050" marT="19050" marB="19050" anchor="ctr">
                    <a:lnL cmpd="sng" algn="ctr" cap="flat" w="38100">
                      <a:solidFill>
                        <a:srgbClr val="363371"/>
                      </a:solidFill>
                      <a:prstDash val="solid"/>
                      <a:round/>
                      <a:headEnd type="none" w="med" len="med"/>
                      <a:tailEnd type="none" w="med" len="med"/>
                    </a:lnL>
                    <a:lnR cmpd="sng" algn="ctr" cap="flat" w="38100">
                      <a:solidFill>
                        <a:srgbClr val="363371"/>
                      </a:solidFill>
                      <a:prstDash val="solid"/>
                      <a:round/>
                      <a:headEnd type="none" w="med" len="med"/>
                      <a:tailEnd type="none" w="med" len="med"/>
                    </a:lnR>
                    <a:lnT cmpd="sng" algn="ctr" cap="flat" w="38100">
                      <a:solidFill>
                        <a:srgbClr val="363371"/>
                      </a:solidFill>
                      <a:prstDash val="solid"/>
                      <a:round/>
                      <a:headEnd type="none" w="med" len="med"/>
                      <a:tailEnd type="none" w="med" len="med"/>
                    </a:lnT>
                    <a:lnB cmpd="sng" algn="ctr" cap="flat" w="38100">
                      <a:solidFill>
                        <a:srgbClr val="363371"/>
                      </a:solidFill>
                      <a:prstDash val="solid"/>
                      <a:round/>
                      <a:headEnd type="none" w="med" len="med"/>
                      <a:tailEnd type="none" w="med" len="med"/>
                    </a:lnB>
                  </a:tcPr>
                </a:tc>
                <a:tc>
                  <a:txBody>
                    <a:bodyPr anchor="t" rtlCol="false"/>
                    <a:lstStyle/>
                    <a:p>
                      <a:pPr algn="just">
                        <a:lnSpc>
                          <a:spcPts val="2800"/>
                        </a:lnSpc>
                        <a:defRPr/>
                      </a:pPr>
                      <a:r>
                        <a:rPr lang="en-US" sz="2000">
                          <a:solidFill>
                            <a:srgbClr val="000000"/>
                          </a:solidFill>
                          <a:latin typeface="Arial"/>
                          <a:ea typeface="Arial"/>
                          <a:cs typeface="Arial"/>
                          <a:sym typeface="Arial"/>
                        </a:rPr>
                        <a:t>Made up of 47 Member States. </a:t>
                      </a:r>
                      <a:endParaRPr lang="en-US" sz="1100"/>
                    </a:p>
                    <a:p>
                      <a:pPr algn="just">
                        <a:lnSpc>
                          <a:spcPts val="2800"/>
                        </a:lnSpc>
                      </a:pPr>
                      <a:r>
                        <a:rPr lang="en-US" sz="2000">
                          <a:solidFill>
                            <a:srgbClr val="000000"/>
                          </a:solidFill>
                          <a:latin typeface="Arial"/>
                          <a:ea typeface="Arial"/>
                          <a:cs typeface="Arial"/>
                          <a:sym typeface="Arial"/>
                        </a:rPr>
                        <a:t>Promotes and protects human rights around the world. </a:t>
                      </a:r>
                    </a:p>
                  </a:txBody>
                  <a:tcPr marL="19050" marR="19050" marT="19050" marB="19050" anchor="ctr">
                    <a:lnL cmpd="sng" algn="ctr" cap="flat" w="38100">
                      <a:solidFill>
                        <a:srgbClr val="363371"/>
                      </a:solidFill>
                      <a:prstDash val="solid"/>
                      <a:round/>
                      <a:headEnd type="none" w="med" len="med"/>
                      <a:tailEnd type="none" w="med" len="med"/>
                    </a:lnL>
                    <a:lnR cmpd="sng" algn="ctr" cap="flat" w="38100">
                      <a:solidFill>
                        <a:srgbClr val="363371"/>
                      </a:solidFill>
                      <a:prstDash val="solid"/>
                      <a:round/>
                      <a:headEnd type="none" w="med" len="med"/>
                      <a:tailEnd type="none" w="med" len="med"/>
                    </a:lnR>
                    <a:lnT cmpd="sng" algn="ctr" cap="flat" w="38100">
                      <a:solidFill>
                        <a:srgbClr val="363371"/>
                      </a:solidFill>
                      <a:prstDash val="solid"/>
                      <a:round/>
                      <a:headEnd type="none" w="med" len="med"/>
                      <a:tailEnd type="none" w="med" len="med"/>
                    </a:lnT>
                    <a:lnB cmpd="sng" algn="ctr" cap="flat" w="38100">
                      <a:solidFill>
                        <a:srgbClr val="363371"/>
                      </a:solidFill>
                      <a:prstDash val="solid"/>
                      <a:round/>
                      <a:headEnd type="none" w="med" len="med"/>
                      <a:tailEnd type="none" w="med" len="med"/>
                    </a:lnB>
                  </a:tcPr>
                </a:tc>
              </a:tr>
            </a:tbl>
          </a:graphicData>
        </a:graphic>
      </p:graphicFrame>
      <p:sp>
        <p:nvSpPr>
          <p:cNvPr name="TextBox 7" id="7"/>
          <p:cNvSpPr txBox="true"/>
          <p:nvPr/>
        </p:nvSpPr>
        <p:spPr>
          <a:xfrm rot="5400000">
            <a:off x="12498388" y="4760912"/>
            <a:ext cx="102870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Thirty-Five: The United Nations</a:t>
            </a:r>
          </a:p>
        </p:txBody>
      </p:sp>
      <p:sp>
        <p:nvSpPr>
          <p:cNvPr name="TextBox 8" id="8"/>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&amp; Three: The History of the World</a:t>
            </a:r>
          </a:p>
        </p:txBody>
      </p:sp>
      <p:grpSp>
        <p:nvGrpSpPr>
          <p:cNvPr name="Group 9" id="9"/>
          <p:cNvGrpSpPr/>
          <p:nvPr/>
        </p:nvGrpSpPr>
        <p:grpSpPr>
          <a:xfrm rot="0">
            <a:off x="6034125" y="6682203"/>
            <a:ext cx="6219750" cy="3043108"/>
            <a:chOff x="0" y="0"/>
            <a:chExt cx="8293000" cy="4057477"/>
          </a:xfrm>
        </p:grpSpPr>
        <p:grpSp>
          <p:nvGrpSpPr>
            <p:cNvPr name="Group 10" id="10"/>
            <p:cNvGrpSpPr/>
            <p:nvPr/>
          </p:nvGrpSpPr>
          <p:grpSpPr>
            <a:xfrm rot="0">
              <a:off x="0" y="0"/>
              <a:ext cx="8293000" cy="4057477"/>
              <a:chOff x="0" y="0"/>
              <a:chExt cx="1777976" cy="869902"/>
            </a:xfrm>
          </p:grpSpPr>
          <p:sp>
            <p:nvSpPr>
              <p:cNvPr name="Freeform 11" id="11"/>
              <p:cNvSpPr/>
              <p:nvPr/>
            </p:nvSpPr>
            <p:spPr>
              <a:xfrm flipH="false" flipV="false" rot="0">
                <a:off x="0" y="0"/>
                <a:ext cx="1777976" cy="869902"/>
              </a:xfrm>
              <a:custGeom>
                <a:avLst/>
                <a:gdLst/>
                <a:ahLst/>
                <a:cxnLst/>
                <a:rect r="r" b="b" t="t" l="l"/>
                <a:pathLst>
                  <a:path h="869902" w="1777976">
                    <a:moveTo>
                      <a:pt x="0" y="0"/>
                    </a:moveTo>
                    <a:lnTo>
                      <a:pt x="1777976" y="0"/>
                    </a:lnTo>
                    <a:lnTo>
                      <a:pt x="1777976" y="869902"/>
                    </a:lnTo>
                    <a:lnTo>
                      <a:pt x="0" y="869902"/>
                    </a:lnTo>
                    <a:close/>
                  </a:path>
                </a:pathLst>
              </a:custGeom>
              <a:solidFill>
                <a:srgbClr val="BEBBF8"/>
              </a:solidFill>
              <a:ln w="38100" cap="sq">
                <a:solidFill>
                  <a:srgbClr val="363371"/>
                </a:solidFill>
                <a:prstDash val="solid"/>
                <a:miter/>
              </a:ln>
            </p:spPr>
          </p:sp>
          <p:sp>
            <p:nvSpPr>
              <p:cNvPr name="TextBox 12" id="12"/>
              <p:cNvSpPr txBox="true"/>
              <p:nvPr/>
            </p:nvSpPr>
            <p:spPr>
              <a:xfrm>
                <a:off x="0" y="-104775"/>
                <a:ext cx="1777976" cy="974677"/>
              </a:xfrm>
              <a:prstGeom prst="rect">
                <a:avLst/>
              </a:prstGeom>
            </p:spPr>
            <p:txBody>
              <a:bodyPr anchor="ctr" rtlCol="false" tIns="46804" lIns="46804" bIns="46804" rIns="46804"/>
              <a:lstStyle/>
              <a:p>
                <a:pPr algn="ctr">
                  <a:lnSpc>
                    <a:spcPts val="3500"/>
                  </a:lnSpc>
                </a:pPr>
              </a:p>
            </p:txBody>
          </p:sp>
        </p:grpSp>
        <p:sp>
          <p:nvSpPr>
            <p:cNvPr name="Freeform 13" id="13"/>
            <p:cNvSpPr/>
            <p:nvPr/>
          </p:nvSpPr>
          <p:spPr>
            <a:xfrm flipH="false" flipV="false" rot="0">
              <a:off x="4456939" y="225573"/>
              <a:ext cx="3589159" cy="3657951"/>
            </a:xfrm>
            <a:custGeom>
              <a:avLst/>
              <a:gdLst/>
              <a:ahLst/>
              <a:cxnLst/>
              <a:rect r="r" b="b" t="t" l="l"/>
              <a:pathLst>
                <a:path h="3657951" w="3589159">
                  <a:moveTo>
                    <a:pt x="0" y="0"/>
                  </a:moveTo>
                  <a:lnTo>
                    <a:pt x="3589159" y="0"/>
                  </a:lnTo>
                  <a:lnTo>
                    <a:pt x="3589159" y="3657951"/>
                  </a:lnTo>
                  <a:lnTo>
                    <a:pt x="0" y="3657951"/>
                  </a:lnTo>
                  <a:lnTo>
                    <a:pt x="0" y="0"/>
                  </a:lnTo>
                  <a:close/>
                </a:path>
              </a:pathLst>
            </a:custGeom>
            <a:blipFill>
              <a:blip r:embed="rId2"/>
              <a:stretch>
                <a:fillRect l="0" t="0" r="0" b="0"/>
              </a:stretch>
            </a:blipFill>
          </p:spPr>
        </p:sp>
        <p:sp>
          <p:nvSpPr>
            <p:cNvPr name="TextBox 14" id="14"/>
            <p:cNvSpPr txBox="true"/>
            <p:nvPr/>
          </p:nvSpPr>
          <p:spPr>
            <a:xfrm rot="0">
              <a:off x="212921" y="699982"/>
              <a:ext cx="4111815" cy="2124499"/>
            </a:xfrm>
            <a:prstGeom prst="rect">
              <a:avLst/>
            </a:prstGeom>
          </p:spPr>
          <p:txBody>
            <a:bodyPr anchor="t" rtlCol="false" tIns="0" lIns="0" bIns="0" rIns="0">
              <a:spAutoFit/>
            </a:bodyPr>
            <a:lstStyle/>
            <a:p>
              <a:pPr algn="just">
                <a:lnSpc>
                  <a:spcPts val="2060"/>
                </a:lnSpc>
              </a:pPr>
              <a:r>
                <a:rPr lang="en-US" sz="2000">
                  <a:solidFill>
                    <a:srgbClr val="5B55C8"/>
                  </a:solidFill>
                  <a:latin typeface="Arial"/>
                  <a:ea typeface="Arial"/>
                  <a:cs typeface="Arial"/>
                  <a:sym typeface="Arial"/>
                </a:rPr>
                <a:t>The </a:t>
              </a:r>
              <a:r>
                <a:rPr lang="en-US" b="true" sz="2000">
                  <a:solidFill>
                    <a:srgbClr val="5B55C8"/>
                  </a:solidFill>
                  <a:latin typeface="Arial Bold"/>
                  <a:ea typeface="Arial Bold"/>
                  <a:cs typeface="Arial Bold"/>
                  <a:sym typeface="Arial Bold"/>
                </a:rPr>
                <a:t>IMF </a:t>
              </a:r>
              <a:r>
                <a:rPr lang="en-US" sz="2000">
                  <a:solidFill>
                    <a:srgbClr val="5B55C8"/>
                  </a:solidFill>
                  <a:latin typeface="Arial"/>
                  <a:ea typeface="Arial"/>
                  <a:cs typeface="Arial"/>
                  <a:sym typeface="Arial"/>
                </a:rPr>
                <a:t>and t</a:t>
              </a:r>
              <a:r>
                <a:rPr lang="en-US" b="true" sz="2000">
                  <a:solidFill>
                    <a:srgbClr val="5B55C8"/>
                  </a:solidFill>
                  <a:latin typeface="Arial Bold"/>
                  <a:ea typeface="Arial Bold"/>
                  <a:cs typeface="Arial Bold"/>
                  <a:sym typeface="Arial Bold"/>
                </a:rPr>
                <a:t>he European Union</a:t>
              </a:r>
              <a:r>
                <a:rPr lang="en-US" sz="2000">
                  <a:solidFill>
                    <a:srgbClr val="5B55C8"/>
                  </a:solidFill>
                  <a:latin typeface="Arial"/>
                  <a:ea typeface="Arial"/>
                  <a:cs typeface="Arial"/>
                  <a:sym typeface="Arial"/>
                </a:rPr>
                <a:t> provided Ireland with a loan of </a:t>
              </a:r>
              <a:r>
                <a:rPr lang="en-US" b="true" sz="2000">
                  <a:solidFill>
                    <a:srgbClr val="5B55C8"/>
                  </a:solidFill>
                  <a:latin typeface="Arial Bold"/>
                  <a:ea typeface="Arial Bold"/>
                  <a:cs typeface="Arial Bold"/>
                  <a:sym typeface="Arial Bold"/>
                </a:rPr>
                <a:t>€67.5 billion</a:t>
              </a:r>
              <a:r>
                <a:rPr lang="en-US" sz="2000">
                  <a:solidFill>
                    <a:srgbClr val="5B55C8"/>
                  </a:solidFill>
                  <a:latin typeface="Arial"/>
                  <a:ea typeface="Arial"/>
                  <a:cs typeface="Arial"/>
                  <a:sym typeface="Arial"/>
                </a:rPr>
                <a:t> in </a:t>
              </a:r>
              <a:r>
                <a:rPr lang="en-US" b="true" sz="2000">
                  <a:solidFill>
                    <a:srgbClr val="5B55C8"/>
                  </a:solidFill>
                  <a:latin typeface="Arial Bold"/>
                  <a:ea typeface="Arial Bold"/>
                  <a:cs typeface="Arial Bold"/>
                  <a:sym typeface="Arial Bold"/>
                </a:rPr>
                <a:t>November 2010</a:t>
              </a:r>
              <a:r>
                <a:rPr lang="en-US" sz="2000">
                  <a:solidFill>
                    <a:srgbClr val="5B55C8"/>
                  </a:solidFill>
                  <a:latin typeface="Arial"/>
                  <a:ea typeface="Arial"/>
                  <a:cs typeface="Arial"/>
                  <a:sym typeface="Arial"/>
                </a:rPr>
                <a:t>. Ireland repaid the </a:t>
              </a:r>
              <a:r>
                <a:rPr lang="en-US" b="true" sz="2000">
                  <a:solidFill>
                    <a:srgbClr val="5B55C8"/>
                  </a:solidFill>
                  <a:latin typeface="Arial Bold"/>
                  <a:ea typeface="Arial Bold"/>
                  <a:cs typeface="Arial Bold"/>
                  <a:sym typeface="Arial Bold"/>
                </a:rPr>
                <a:t>IMP </a:t>
              </a:r>
              <a:r>
                <a:rPr lang="en-US" sz="2000">
                  <a:solidFill>
                    <a:srgbClr val="5B55C8"/>
                  </a:solidFill>
                  <a:latin typeface="Arial"/>
                  <a:ea typeface="Arial"/>
                  <a:cs typeface="Arial"/>
                  <a:sym typeface="Arial"/>
                </a:rPr>
                <a:t>in </a:t>
              </a:r>
              <a:r>
                <a:rPr lang="en-US" b="true" sz="2000">
                  <a:solidFill>
                    <a:srgbClr val="5B55C8"/>
                  </a:solidFill>
                  <a:latin typeface="Arial Bold"/>
                  <a:ea typeface="Arial Bold"/>
                  <a:cs typeface="Arial Bold"/>
                  <a:sym typeface="Arial Bold"/>
                </a:rPr>
                <a:t>2017</a:t>
              </a:r>
              <a:r>
                <a:rPr lang="en-US" sz="2000">
                  <a:solidFill>
                    <a:srgbClr val="5B55C8"/>
                  </a:solidFill>
                  <a:latin typeface="Arial"/>
                  <a:ea typeface="Arial"/>
                  <a:cs typeface="Arial"/>
                  <a:sym typeface="Arial"/>
                </a:rPr>
                <a:t>. </a:t>
              </a:r>
            </a:p>
          </p:txBody>
        </p:sp>
        <p:sp>
          <p:nvSpPr>
            <p:cNvPr name="TextBox 15" id="15"/>
            <p:cNvSpPr txBox="true"/>
            <p:nvPr/>
          </p:nvSpPr>
          <p:spPr>
            <a:xfrm rot="0">
              <a:off x="212921" y="158898"/>
              <a:ext cx="4111815" cy="570402"/>
            </a:xfrm>
            <a:prstGeom prst="rect">
              <a:avLst/>
            </a:prstGeom>
          </p:spPr>
          <p:txBody>
            <a:bodyPr anchor="t" rtlCol="false" tIns="0" lIns="0" bIns="0" rIns="0">
              <a:spAutoFit/>
            </a:bodyPr>
            <a:lstStyle/>
            <a:p>
              <a:pPr algn="ctr">
                <a:lnSpc>
                  <a:spcPts val="3179"/>
                </a:lnSpc>
              </a:pPr>
              <a:r>
                <a:rPr lang="en-US" b="true" sz="2503" i="true">
                  <a:solidFill>
                    <a:srgbClr val="363371"/>
                  </a:solidFill>
                  <a:latin typeface="Arial Bold Italics"/>
                  <a:ea typeface="Arial Bold Italics"/>
                  <a:cs typeface="Arial Bold Italics"/>
                  <a:sym typeface="Arial Bold Italics"/>
                </a:rPr>
                <a:t>Did you know?</a:t>
              </a:r>
            </a:p>
          </p:txBody>
        </p:sp>
      </p:grpSp>
      <p:grpSp>
        <p:nvGrpSpPr>
          <p:cNvPr name="Group 16" id="16"/>
          <p:cNvGrpSpPr/>
          <p:nvPr/>
        </p:nvGrpSpPr>
        <p:grpSpPr>
          <a:xfrm rot="0">
            <a:off x="11383909" y="9756776"/>
            <a:ext cx="5555351" cy="530224"/>
            <a:chOff x="0" y="0"/>
            <a:chExt cx="7407135" cy="706965"/>
          </a:xfrm>
        </p:grpSpPr>
        <p:sp>
          <p:nvSpPr>
            <p:cNvPr name="Freeform 17" id="17"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18" id="18"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9" id="19"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20" id="20"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21" id="21"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TextBox 22" id="22"/>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363371"/>
                  </a:solidFill>
                  <a:latin typeface="Arial"/>
                  <a:ea typeface="Arial"/>
                  <a:cs typeface="Arial"/>
                  <a:sym typeface="Arial"/>
                </a:rPr>
                <a:t>@MsDoorley</a:t>
              </a:r>
            </a:p>
          </p:txBody>
        </p:sp>
      </p:grpSp>
    </p:spTree>
  </p:cSld>
  <p:clrMapOvr>
    <a:masterClrMapping/>
  </p:clrMapOvr>
</p:sld>
</file>

<file path=ppt/slides/slide2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sp>
        <p:nvSpPr>
          <p:cNvPr name="TextBox 4" id="4"/>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b="true">
                <a:solidFill>
                  <a:srgbClr val="FFFFFF"/>
                </a:solidFill>
                <a:latin typeface="Arial Bold"/>
                <a:ea typeface="Arial Bold"/>
                <a:cs typeface="Arial Bold"/>
                <a:sym typeface="Arial Bold"/>
              </a:rPr>
              <a:t>Strand Two &amp; Three: The History of the World</a:t>
            </a:r>
          </a:p>
        </p:txBody>
      </p:sp>
      <p:grpSp>
        <p:nvGrpSpPr>
          <p:cNvPr name="Group 5" id="5"/>
          <p:cNvGrpSpPr/>
          <p:nvPr/>
        </p:nvGrpSpPr>
        <p:grpSpPr>
          <a:xfrm rot="0">
            <a:off x="16939260" y="0"/>
            <a:ext cx="1371600" cy="10287000"/>
            <a:chOff x="0" y="0"/>
            <a:chExt cx="1828800" cy="13716000"/>
          </a:xfrm>
        </p:grpSpPr>
        <p:sp>
          <p:nvSpPr>
            <p:cNvPr name="Freeform 6" id="6"/>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sp>
        <p:nvSpPr>
          <p:cNvPr name="TextBox 7" id="7"/>
          <p:cNvSpPr txBox="true"/>
          <p:nvPr/>
        </p:nvSpPr>
        <p:spPr>
          <a:xfrm rot="0">
            <a:off x="1028700" y="828675"/>
            <a:ext cx="15609955" cy="958850"/>
          </a:xfrm>
          <a:prstGeom prst="rect">
            <a:avLst/>
          </a:prstGeom>
        </p:spPr>
        <p:txBody>
          <a:bodyPr anchor="t" rtlCol="false" tIns="0" lIns="0" bIns="0" rIns="0">
            <a:spAutoFit/>
          </a:bodyPr>
          <a:lstStyle/>
          <a:p>
            <a:pPr algn="l" marL="0" indent="0" lvl="0">
              <a:lnSpc>
                <a:spcPts val="7000"/>
              </a:lnSpc>
              <a:spcBef>
                <a:spcPct val="0"/>
              </a:spcBef>
            </a:pPr>
            <a:r>
              <a:rPr lang="en-US" b="true" sz="5000">
                <a:solidFill>
                  <a:srgbClr val="363371"/>
                </a:solidFill>
                <a:latin typeface="Arial Bold"/>
                <a:ea typeface="Arial Bold"/>
                <a:cs typeface="Arial Bold"/>
                <a:sym typeface="Arial Bold"/>
              </a:rPr>
              <a:t>Questions pg. 27B6 (Making History, 2nd Edition)</a:t>
            </a:r>
          </a:p>
        </p:txBody>
      </p:sp>
      <p:sp>
        <p:nvSpPr>
          <p:cNvPr name="TextBox 8" id="8"/>
          <p:cNvSpPr txBox="true"/>
          <p:nvPr/>
        </p:nvSpPr>
        <p:spPr>
          <a:xfrm rot="0">
            <a:off x="1028700" y="2120899"/>
            <a:ext cx="15609955" cy="3248025"/>
          </a:xfrm>
          <a:prstGeom prst="rect">
            <a:avLst/>
          </a:prstGeom>
        </p:spPr>
        <p:txBody>
          <a:bodyPr anchor="t" rtlCol="false" tIns="0" lIns="0" bIns="0" rIns="0">
            <a:spAutoFit/>
          </a:bodyPr>
          <a:lstStyle/>
          <a:p>
            <a:pPr algn="l" marL="647702" indent="-323851" lvl="1">
              <a:lnSpc>
                <a:spcPts val="4200"/>
              </a:lnSpc>
              <a:buAutoNum type="arabicPeriod" startAt="1"/>
            </a:pPr>
            <a:r>
              <a:rPr lang="en-US" sz="3000">
                <a:solidFill>
                  <a:srgbClr val="0DA33B"/>
                </a:solidFill>
                <a:latin typeface="Arial"/>
                <a:ea typeface="Arial"/>
                <a:cs typeface="Arial"/>
                <a:sym typeface="Arial"/>
              </a:rPr>
              <a:t>Who are the permanent members of the UN Security Council?</a:t>
            </a:r>
          </a:p>
          <a:p>
            <a:pPr algn="l" marL="647702" indent="-323851" lvl="1">
              <a:lnSpc>
                <a:spcPts val="4200"/>
              </a:lnSpc>
              <a:buAutoNum type="arabicPeriod" startAt="1"/>
            </a:pPr>
            <a:r>
              <a:rPr lang="en-US" sz="3000">
                <a:solidFill>
                  <a:srgbClr val="0DA33B"/>
                </a:solidFill>
                <a:latin typeface="Arial"/>
                <a:ea typeface="Arial"/>
                <a:cs typeface="Arial"/>
                <a:sym typeface="Arial"/>
              </a:rPr>
              <a:t>How has the power of veto made it difficult for the UN Security Council to make decisions?</a:t>
            </a:r>
          </a:p>
          <a:p>
            <a:pPr algn="l" marL="647702" indent="-323851" lvl="1">
              <a:lnSpc>
                <a:spcPts val="4200"/>
              </a:lnSpc>
              <a:buAutoNum type="arabicPeriod" startAt="1"/>
            </a:pPr>
            <a:r>
              <a:rPr lang="en-US" sz="3000">
                <a:solidFill>
                  <a:srgbClr val="0DA33B"/>
                </a:solidFill>
                <a:latin typeface="Arial"/>
                <a:ea typeface="Arial"/>
                <a:cs typeface="Arial"/>
                <a:sym typeface="Arial"/>
              </a:rPr>
              <a:t>Where were Irish troops first deployed as Peacekeepers?</a:t>
            </a:r>
          </a:p>
          <a:p>
            <a:pPr algn="l" marL="647702" indent="-323851" lvl="1">
              <a:lnSpc>
                <a:spcPts val="4200"/>
              </a:lnSpc>
              <a:buAutoNum type="arabicPeriod" startAt="1"/>
            </a:pPr>
            <a:r>
              <a:rPr lang="en-US" sz="3000">
                <a:solidFill>
                  <a:srgbClr val="0DA33B"/>
                </a:solidFill>
                <a:latin typeface="Arial"/>
                <a:ea typeface="Arial"/>
                <a:cs typeface="Arial"/>
                <a:sym typeface="Arial"/>
              </a:rPr>
              <a:t>What are the Sustainable Development Goals?</a:t>
            </a:r>
          </a:p>
          <a:p>
            <a:pPr algn="l" marL="647702" indent="-323851" lvl="1">
              <a:lnSpc>
                <a:spcPts val="4200"/>
              </a:lnSpc>
              <a:buAutoNum type="arabicPeriod" startAt="1"/>
            </a:pPr>
            <a:r>
              <a:rPr lang="en-US" sz="3000">
                <a:solidFill>
                  <a:srgbClr val="0DA33B"/>
                </a:solidFill>
                <a:latin typeface="Arial"/>
                <a:ea typeface="Arial"/>
                <a:cs typeface="Arial"/>
                <a:sym typeface="Arial"/>
              </a:rPr>
              <a:t>What does 'WHO' stand for?</a:t>
            </a:r>
          </a:p>
        </p:txBody>
      </p:sp>
      <p:sp>
        <p:nvSpPr>
          <p:cNvPr name="TextBox 9" id="9"/>
          <p:cNvSpPr txBox="true"/>
          <p:nvPr/>
        </p:nvSpPr>
        <p:spPr>
          <a:xfrm rot="5400000">
            <a:off x="12498388" y="4760912"/>
            <a:ext cx="102870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Thirty-Five: The United Nations</a:t>
            </a:r>
          </a:p>
        </p:txBody>
      </p:sp>
      <p:grpSp>
        <p:nvGrpSpPr>
          <p:cNvPr name="Group 10" id="10"/>
          <p:cNvGrpSpPr/>
          <p:nvPr/>
        </p:nvGrpSpPr>
        <p:grpSpPr>
          <a:xfrm rot="0">
            <a:off x="11383909" y="9756776"/>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363371"/>
                  </a:solidFill>
                  <a:latin typeface="Arial"/>
                  <a:ea typeface="Arial"/>
                  <a:cs typeface="Arial"/>
                  <a:sym typeface="Arial"/>
                </a:rPr>
                <a:t>@MsDoorley</a:t>
              </a:r>
            </a:p>
          </p:txBody>
        </p:sp>
      </p:grpSp>
    </p:spTree>
  </p:cSld>
  <p:clrMapOvr>
    <a:masterClrMapping/>
  </p:clrMapOvr>
</p:sld>
</file>

<file path=ppt/slides/slide2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299655" y="0"/>
            <a:ext cx="20887310" cy="10287000"/>
          </a:xfrm>
          <a:custGeom>
            <a:avLst/>
            <a:gdLst/>
            <a:ahLst/>
            <a:cxnLst/>
            <a:rect r="r" b="b" t="t" l="l"/>
            <a:pathLst>
              <a:path h="10287000" w="20887310">
                <a:moveTo>
                  <a:pt x="0" y="0"/>
                </a:moveTo>
                <a:lnTo>
                  <a:pt x="20887310" y="0"/>
                </a:lnTo>
                <a:lnTo>
                  <a:pt x="20887310"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3" id="3"/>
          <p:cNvSpPr txBox="true"/>
          <p:nvPr/>
        </p:nvSpPr>
        <p:spPr>
          <a:xfrm rot="0">
            <a:off x="0" y="3700772"/>
            <a:ext cx="18288000" cy="1152525"/>
          </a:xfrm>
          <a:prstGeom prst="rect">
            <a:avLst/>
          </a:prstGeom>
        </p:spPr>
        <p:txBody>
          <a:bodyPr anchor="t" rtlCol="false" tIns="0" lIns="0" bIns="0" rIns="0">
            <a:spAutoFit/>
          </a:bodyPr>
          <a:lstStyle/>
          <a:p>
            <a:pPr algn="ctr">
              <a:lnSpc>
                <a:spcPts val="8400"/>
              </a:lnSpc>
            </a:pPr>
            <a:r>
              <a:rPr lang="en-US" b="true" sz="6000" spc="270">
                <a:solidFill>
                  <a:srgbClr val="363371"/>
                </a:solidFill>
                <a:latin typeface="Arial Bold"/>
                <a:ea typeface="Arial Bold"/>
                <a:cs typeface="Arial Bold"/>
                <a:sym typeface="Arial Bold"/>
              </a:rPr>
              <a:t>35.3: UN AND JUSTICE</a:t>
            </a:r>
          </a:p>
        </p:txBody>
      </p:sp>
      <p:sp>
        <p:nvSpPr>
          <p:cNvPr name="TextBox 4" id="4"/>
          <p:cNvSpPr txBox="true"/>
          <p:nvPr/>
        </p:nvSpPr>
        <p:spPr>
          <a:xfrm rot="0">
            <a:off x="4420642" y="3948422"/>
            <a:ext cx="9446716" cy="904876"/>
          </a:xfrm>
          <a:prstGeom prst="rect">
            <a:avLst/>
          </a:prstGeom>
        </p:spPr>
        <p:txBody>
          <a:bodyPr anchor="t" rtlCol="false" tIns="0" lIns="0" bIns="0" rIns="0">
            <a:spAutoFit/>
          </a:bodyPr>
          <a:lstStyle/>
          <a:p>
            <a:pPr algn="ctr">
              <a:lnSpc>
                <a:spcPts val="6900"/>
              </a:lnSpc>
            </a:pPr>
            <a:r>
              <a:rPr lang="en-US" sz="6000" spc="1800">
                <a:solidFill>
                  <a:srgbClr val="FFFFFF"/>
                </a:solidFill>
                <a:latin typeface="Daydream"/>
                <a:ea typeface="Daydream"/>
                <a:cs typeface="Daydream"/>
                <a:sym typeface="Daydream"/>
              </a:rPr>
              <a:t>35.3: un and justice</a:t>
            </a:r>
          </a:p>
        </p:txBody>
      </p:sp>
      <p:sp>
        <p:nvSpPr>
          <p:cNvPr name="TextBox 5" id="5"/>
          <p:cNvSpPr txBox="true"/>
          <p:nvPr/>
        </p:nvSpPr>
        <p:spPr>
          <a:xfrm rot="0">
            <a:off x="14963640" y="-14772"/>
            <a:ext cx="2878881" cy="591277"/>
          </a:xfrm>
          <a:prstGeom prst="rect">
            <a:avLst/>
          </a:prstGeom>
        </p:spPr>
        <p:txBody>
          <a:bodyPr anchor="t" rtlCol="false" tIns="0" lIns="0" bIns="0" rIns="0">
            <a:spAutoFit/>
          </a:bodyPr>
          <a:lstStyle/>
          <a:p>
            <a:pPr algn="r">
              <a:lnSpc>
                <a:spcPts val="4206"/>
              </a:lnSpc>
            </a:pPr>
            <a:r>
              <a:rPr lang="en-US" b="true" sz="3004">
                <a:solidFill>
                  <a:srgbClr val="FFFFFF"/>
                </a:solidFill>
                <a:latin typeface="Old Standard Bold"/>
                <a:ea typeface="Old Standard Bold"/>
                <a:cs typeface="Old Standard Bold"/>
                <a:sym typeface="Old Standard Bold"/>
              </a:rPr>
              <a:t>Chapter 35</a:t>
            </a:r>
          </a:p>
        </p:txBody>
      </p:sp>
      <p:sp>
        <p:nvSpPr>
          <p:cNvPr name="TextBox 6" id="6"/>
          <p:cNvSpPr txBox="true"/>
          <p:nvPr/>
        </p:nvSpPr>
        <p:spPr>
          <a:xfrm rot="0">
            <a:off x="612142" y="-14772"/>
            <a:ext cx="4125951" cy="591277"/>
          </a:xfrm>
          <a:prstGeom prst="rect">
            <a:avLst/>
          </a:prstGeom>
        </p:spPr>
        <p:txBody>
          <a:bodyPr anchor="t" rtlCol="false" tIns="0" lIns="0" bIns="0" rIns="0">
            <a:spAutoFit/>
          </a:bodyPr>
          <a:lstStyle/>
          <a:p>
            <a:pPr algn="l">
              <a:lnSpc>
                <a:spcPts val="4206"/>
              </a:lnSpc>
            </a:pPr>
            <a:r>
              <a:rPr lang="en-US" sz="3004" b="true">
                <a:solidFill>
                  <a:srgbClr val="FFFFFF"/>
                </a:solidFill>
                <a:latin typeface="Old Standard Bold"/>
                <a:ea typeface="Old Standard Bold"/>
                <a:cs typeface="Old Standard Bold"/>
                <a:sym typeface="Old Standard Bold"/>
              </a:rPr>
              <a:t>1945 to Present</a:t>
            </a:r>
          </a:p>
        </p:txBody>
      </p:sp>
      <p:sp>
        <p:nvSpPr>
          <p:cNvPr name="TextBox 7" id="7"/>
          <p:cNvSpPr txBox="true"/>
          <p:nvPr/>
        </p:nvSpPr>
        <p:spPr>
          <a:xfrm rot="0">
            <a:off x="0" y="9613901"/>
            <a:ext cx="9957994" cy="673099"/>
          </a:xfrm>
          <a:prstGeom prst="rect">
            <a:avLst/>
          </a:prstGeom>
        </p:spPr>
        <p:txBody>
          <a:bodyPr anchor="t" rtlCol="false" tIns="0" lIns="0" bIns="0" rIns="0">
            <a:spAutoFit/>
          </a:bodyPr>
          <a:lstStyle/>
          <a:p>
            <a:pPr algn="ctr">
              <a:lnSpc>
                <a:spcPts val="4900"/>
              </a:lnSpc>
            </a:pPr>
            <a:r>
              <a:rPr lang="en-US" sz="3500" b="true">
                <a:solidFill>
                  <a:srgbClr val="363371"/>
                </a:solidFill>
                <a:latin typeface="Arial Bold"/>
                <a:ea typeface="Arial Bold"/>
                <a:cs typeface="Arial Bold"/>
                <a:sym typeface="Arial Bold"/>
              </a:rPr>
              <a:t>Strand Two &amp; Three: The History of the World</a:t>
            </a:r>
          </a:p>
        </p:txBody>
      </p:sp>
      <p:grpSp>
        <p:nvGrpSpPr>
          <p:cNvPr name="Group 8" id="8"/>
          <p:cNvGrpSpPr/>
          <p:nvPr/>
        </p:nvGrpSpPr>
        <p:grpSpPr>
          <a:xfrm rot="0">
            <a:off x="12732649" y="9756776"/>
            <a:ext cx="5555351" cy="530224"/>
            <a:chOff x="0" y="0"/>
            <a:chExt cx="7407135" cy="706965"/>
          </a:xfrm>
        </p:grpSpPr>
        <p:sp>
          <p:nvSpPr>
            <p:cNvPr name="Freeform 9" id="9"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0" id="10"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1" id="11"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2" id="12"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3" id="13"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TextBox 14" id="14"/>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363371"/>
                  </a:solidFill>
                  <a:latin typeface="Arial"/>
                  <a:ea typeface="Arial"/>
                  <a:cs typeface="Arial"/>
                  <a:sym typeface="Arial"/>
                </a:rPr>
                <a:t>@MsDoorley</a:t>
              </a:r>
            </a:p>
          </p:txBody>
        </p:sp>
      </p:grpSp>
    </p:spTree>
  </p:cSld>
  <p:clrMapOvr>
    <a:masterClrMapping/>
  </p:clrMapOvr>
</p:sld>
</file>

<file path=ppt/slides/slide2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sp>
        <p:nvSpPr>
          <p:cNvPr name="TextBox 6" id="6"/>
          <p:cNvSpPr txBox="true"/>
          <p:nvPr/>
        </p:nvSpPr>
        <p:spPr>
          <a:xfrm rot="5400000">
            <a:off x="12498388" y="4760912"/>
            <a:ext cx="102870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Thirty-Five: The United Nations</a:t>
            </a:r>
          </a:p>
        </p:txBody>
      </p:sp>
      <p:sp>
        <p:nvSpPr>
          <p:cNvPr name="TextBox 7" id="7"/>
          <p:cNvSpPr txBox="true"/>
          <p:nvPr/>
        </p:nvSpPr>
        <p:spPr>
          <a:xfrm rot="0">
            <a:off x="1028700" y="828675"/>
            <a:ext cx="15609955" cy="958850"/>
          </a:xfrm>
          <a:prstGeom prst="rect">
            <a:avLst/>
          </a:prstGeom>
        </p:spPr>
        <p:txBody>
          <a:bodyPr anchor="t" rtlCol="false" tIns="0" lIns="0" bIns="0" rIns="0">
            <a:spAutoFit/>
          </a:bodyPr>
          <a:lstStyle/>
          <a:p>
            <a:pPr algn="l">
              <a:lnSpc>
                <a:spcPts val="7000"/>
              </a:lnSpc>
            </a:pPr>
            <a:r>
              <a:rPr lang="en-US" sz="5000" b="true">
                <a:solidFill>
                  <a:srgbClr val="363371"/>
                </a:solidFill>
                <a:latin typeface="Arial Bold"/>
                <a:ea typeface="Arial Bold"/>
                <a:cs typeface="Arial Bold"/>
                <a:sym typeface="Arial Bold"/>
              </a:rPr>
              <a:t>How the UN Promotes Justice</a:t>
            </a:r>
          </a:p>
        </p:txBody>
      </p:sp>
      <p:sp>
        <p:nvSpPr>
          <p:cNvPr name="TextBox 8" id="8"/>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&amp; Three: The History of the World</a:t>
            </a:r>
          </a:p>
        </p:txBody>
      </p:sp>
      <p:grpSp>
        <p:nvGrpSpPr>
          <p:cNvPr name="Group 9" id="9"/>
          <p:cNvGrpSpPr/>
          <p:nvPr/>
        </p:nvGrpSpPr>
        <p:grpSpPr>
          <a:xfrm rot="0">
            <a:off x="8621174" y="8495526"/>
            <a:ext cx="3333750" cy="476250"/>
            <a:chOff x="0" y="0"/>
            <a:chExt cx="878025" cy="125432"/>
          </a:xfrm>
        </p:grpSpPr>
        <p:sp>
          <p:nvSpPr>
            <p:cNvPr name="Freeform 10" id="10"/>
            <p:cNvSpPr/>
            <p:nvPr/>
          </p:nvSpPr>
          <p:spPr>
            <a:xfrm flipH="false" flipV="false" rot="0">
              <a:off x="0" y="0"/>
              <a:ext cx="878025" cy="125432"/>
            </a:xfrm>
            <a:custGeom>
              <a:avLst/>
              <a:gdLst/>
              <a:ahLst/>
              <a:cxnLst/>
              <a:rect r="r" b="b" t="t" l="l"/>
              <a:pathLst>
                <a:path h="125432" w="878025">
                  <a:moveTo>
                    <a:pt x="0" y="0"/>
                  </a:moveTo>
                  <a:lnTo>
                    <a:pt x="878025" y="0"/>
                  </a:lnTo>
                  <a:lnTo>
                    <a:pt x="878025" y="125432"/>
                  </a:lnTo>
                  <a:lnTo>
                    <a:pt x="0" y="125432"/>
                  </a:lnTo>
                  <a:close/>
                </a:path>
              </a:pathLst>
            </a:custGeom>
            <a:solidFill>
              <a:srgbClr val="5B55C8"/>
            </a:solidFill>
          </p:spPr>
        </p:sp>
        <p:sp>
          <p:nvSpPr>
            <p:cNvPr name="TextBox 11" id="11"/>
            <p:cNvSpPr txBox="true"/>
            <p:nvPr/>
          </p:nvSpPr>
          <p:spPr>
            <a:xfrm>
              <a:off x="0" y="-47625"/>
              <a:ext cx="878025" cy="173057"/>
            </a:xfrm>
            <a:prstGeom prst="rect">
              <a:avLst/>
            </a:prstGeom>
          </p:spPr>
          <p:txBody>
            <a:bodyPr anchor="ctr" rtlCol="false" tIns="50800" lIns="50800" bIns="50800" rIns="50800"/>
            <a:lstStyle/>
            <a:p>
              <a:pPr algn="ctr">
                <a:lnSpc>
                  <a:spcPts val="2800"/>
                </a:lnSpc>
              </a:pPr>
              <a:r>
                <a:rPr lang="en-US" b="true" sz="2000">
                  <a:solidFill>
                    <a:srgbClr val="FFFFFF"/>
                  </a:solidFill>
                  <a:latin typeface="Canva Sans Bold"/>
                  <a:ea typeface="Canva Sans Bold"/>
                  <a:cs typeface="Canva Sans Bold"/>
                  <a:sym typeface="Canva Sans Bold"/>
                </a:rPr>
                <a:t>UN Security Council</a:t>
              </a:r>
            </a:p>
          </p:txBody>
        </p:sp>
      </p:grpSp>
      <p:grpSp>
        <p:nvGrpSpPr>
          <p:cNvPr name="Group 12" id="12"/>
          <p:cNvGrpSpPr/>
          <p:nvPr/>
        </p:nvGrpSpPr>
        <p:grpSpPr>
          <a:xfrm rot="0">
            <a:off x="4458749" y="8495526"/>
            <a:ext cx="3333750" cy="476250"/>
            <a:chOff x="0" y="0"/>
            <a:chExt cx="878025" cy="125432"/>
          </a:xfrm>
        </p:grpSpPr>
        <p:sp>
          <p:nvSpPr>
            <p:cNvPr name="Freeform 13" id="13"/>
            <p:cNvSpPr/>
            <p:nvPr/>
          </p:nvSpPr>
          <p:spPr>
            <a:xfrm flipH="false" flipV="false" rot="0">
              <a:off x="0" y="0"/>
              <a:ext cx="878025" cy="125432"/>
            </a:xfrm>
            <a:custGeom>
              <a:avLst/>
              <a:gdLst/>
              <a:ahLst/>
              <a:cxnLst/>
              <a:rect r="r" b="b" t="t" l="l"/>
              <a:pathLst>
                <a:path h="125432" w="878025">
                  <a:moveTo>
                    <a:pt x="0" y="0"/>
                  </a:moveTo>
                  <a:lnTo>
                    <a:pt x="878025" y="0"/>
                  </a:lnTo>
                  <a:lnTo>
                    <a:pt x="878025" y="125432"/>
                  </a:lnTo>
                  <a:lnTo>
                    <a:pt x="0" y="125432"/>
                  </a:lnTo>
                  <a:close/>
                </a:path>
              </a:pathLst>
            </a:custGeom>
            <a:solidFill>
              <a:srgbClr val="5B55C8"/>
            </a:solidFill>
          </p:spPr>
        </p:sp>
        <p:sp>
          <p:nvSpPr>
            <p:cNvPr name="TextBox 14" id="14"/>
            <p:cNvSpPr txBox="true"/>
            <p:nvPr/>
          </p:nvSpPr>
          <p:spPr>
            <a:xfrm>
              <a:off x="0" y="-47625"/>
              <a:ext cx="878025" cy="173057"/>
            </a:xfrm>
            <a:prstGeom prst="rect">
              <a:avLst/>
            </a:prstGeom>
          </p:spPr>
          <p:txBody>
            <a:bodyPr anchor="ctr" rtlCol="false" tIns="50800" lIns="50800" bIns="50800" rIns="50800"/>
            <a:lstStyle/>
            <a:p>
              <a:pPr algn="ctr">
                <a:lnSpc>
                  <a:spcPts val="2800"/>
                </a:lnSpc>
              </a:pPr>
              <a:r>
                <a:rPr lang="en-US" b="true" sz="2000">
                  <a:solidFill>
                    <a:srgbClr val="FFFFFF"/>
                  </a:solidFill>
                  <a:latin typeface="Canva Sans Bold"/>
                  <a:ea typeface="Canva Sans Bold"/>
                  <a:cs typeface="Canva Sans Bold"/>
                  <a:sym typeface="Canva Sans Bold"/>
                </a:rPr>
                <a:t>General Assembly</a:t>
              </a:r>
            </a:p>
          </p:txBody>
        </p:sp>
      </p:grpSp>
      <p:grpSp>
        <p:nvGrpSpPr>
          <p:cNvPr name="Group 15" id="15"/>
          <p:cNvGrpSpPr/>
          <p:nvPr/>
        </p:nvGrpSpPr>
        <p:grpSpPr>
          <a:xfrm rot="0">
            <a:off x="12776347" y="8495526"/>
            <a:ext cx="3333750" cy="476250"/>
            <a:chOff x="0" y="0"/>
            <a:chExt cx="878025" cy="125432"/>
          </a:xfrm>
        </p:grpSpPr>
        <p:sp>
          <p:nvSpPr>
            <p:cNvPr name="Freeform 16" id="16"/>
            <p:cNvSpPr/>
            <p:nvPr/>
          </p:nvSpPr>
          <p:spPr>
            <a:xfrm flipH="false" flipV="false" rot="0">
              <a:off x="0" y="0"/>
              <a:ext cx="878025" cy="125432"/>
            </a:xfrm>
            <a:custGeom>
              <a:avLst/>
              <a:gdLst/>
              <a:ahLst/>
              <a:cxnLst/>
              <a:rect r="r" b="b" t="t" l="l"/>
              <a:pathLst>
                <a:path h="125432" w="878025">
                  <a:moveTo>
                    <a:pt x="0" y="0"/>
                  </a:moveTo>
                  <a:lnTo>
                    <a:pt x="878025" y="0"/>
                  </a:lnTo>
                  <a:lnTo>
                    <a:pt x="878025" y="125432"/>
                  </a:lnTo>
                  <a:lnTo>
                    <a:pt x="0" y="125432"/>
                  </a:lnTo>
                  <a:close/>
                </a:path>
              </a:pathLst>
            </a:custGeom>
            <a:solidFill>
              <a:srgbClr val="5B55C8"/>
            </a:solidFill>
          </p:spPr>
        </p:sp>
        <p:sp>
          <p:nvSpPr>
            <p:cNvPr name="TextBox 17" id="17"/>
            <p:cNvSpPr txBox="true"/>
            <p:nvPr/>
          </p:nvSpPr>
          <p:spPr>
            <a:xfrm>
              <a:off x="0" y="-47625"/>
              <a:ext cx="878025" cy="173057"/>
            </a:xfrm>
            <a:prstGeom prst="rect">
              <a:avLst/>
            </a:prstGeom>
          </p:spPr>
          <p:txBody>
            <a:bodyPr anchor="ctr" rtlCol="false" tIns="50800" lIns="50800" bIns="50800" rIns="50800"/>
            <a:lstStyle/>
            <a:p>
              <a:pPr algn="ctr">
                <a:lnSpc>
                  <a:spcPts val="2800"/>
                </a:lnSpc>
              </a:pPr>
              <a:r>
                <a:rPr lang="en-US" b="true" sz="2000">
                  <a:solidFill>
                    <a:srgbClr val="FFFFFF"/>
                  </a:solidFill>
                  <a:latin typeface="Canva Sans Bold"/>
                  <a:ea typeface="Canva Sans Bold"/>
                  <a:cs typeface="Canva Sans Bold"/>
                  <a:sym typeface="Canva Sans Bold"/>
                </a:rPr>
                <a:t>Peacekeepers</a:t>
              </a:r>
            </a:p>
          </p:txBody>
        </p:sp>
      </p:grpSp>
      <p:grpSp>
        <p:nvGrpSpPr>
          <p:cNvPr name="Group 18" id="18"/>
          <p:cNvGrpSpPr/>
          <p:nvPr/>
        </p:nvGrpSpPr>
        <p:grpSpPr>
          <a:xfrm rot="0">
            <a:off x="9076276" y="3952875"/>
            <a:ext cx="2381250" cy="2381250"/>
            <a:chOff x="0" y="0"/>
            <a:chExt cx="812800" cy="812800"/>
          </a:xfrm>
        </p:grpSpPr>
        <p:sp>
          <p:nvSpPr>
            <p:cNvPr name="Freeform 19" id="19"/>
            <p:cNvSpPr/>
            <p:nvPr/>
          </p:nvSpPr>
          <p:spPr>
            <a:xfrm flipH="false" flipV="false" rot="0">
              <a:off x="0" y="0"/>
              <a:ext cx="812800" cy="812800"/>
            </a:xfrm>
            <a:custGeom>
              <a:avLst/>
              <a:gdLst/>
              <a:ahLst/>
              <a:cxnLst/>
              <a:rect r="r" b="b" t="t" l="l"/>
              <a:pathLst>
                <a:path h="812800" w="812800">
                  <a:moveTo>
                    <a:pt x="0" y="0"/>
                  </a:moveTo>
                  <a:lnTo>
                    <a:pt x="812800" y="0"/>
                  </a:lnTo>
                  <a:lnTo>
                    <a:pt x="812800" y="812800"/>
                  </a:lnTo>
                  <a:lnTo>
                    <a:pt x="0" y="812800"/>
                  </a:lnTo>
                  <a:close/>
                </a:path>
              </a:pathLst>
            </a:custGeom>
            <a:solidFill>
              <a:srgbClr val="363371"/>
            </a:solidFill>
          </p:spPr>
        </p:sp>
        <p:sp>
          <p:nvSpPr>
            <p:cNvPr name="TextBox 20" id="20"/>
            <p:cNvSpPr txBox="true"/>
            <p:nvPr/>
          </p:nvSpPr>
          <p:spPr>
            <a:xfrm>
              <a:off x="0" y="-47625"/>
              <a:ext cx="812800" cy="860425"/>
            </a:xfrm>
            <a:prstGeom prst="rect">
              <a:avLst/>
            </a:prstGeom>
          </p:spPr>
          <p:txBody>
            <a:bodyPr anchor="ctr" rtlCol="false" tIns="50800" lIns="50800" bIns="50800" rIns="50800"/>
            <a:lstStyle/>
            <a:p>
              <a:pPr algn="ctr">
                <a:lnSpc>
                  <a:spcPts val="2800"/>
                </a:lnSpc>
              </a:pPr>
              <a:r>
                <a:rPr lang="en-US" b="true" sz="2000">
                  <a:solidFill>
                    <a:srgbClr val="FFFFFF"/>
                  </a:solidFill>
                  <a:latin typeface="Canva Sans Bold"/>
                  <a:ea typeface="Canva Sans Bold"/>
                  <a:cs typeface="Canva Sans Bold"/>
                  <a:sym typeface="Canva Sans Bold"/>
                </a:rPr>
                <a:t>How does the UN Promote International Justice?</a:t>
              </a:r>
            </a:p>
          </p:txBody>
        </p:sp>
      </p:grpSp>
      <p:sp>
        <p:nvSpPr>
          <p:cNvPr name="AutoShape 21" id="21"/>
          <p:cNvSpPr/>
          <p:nvPr/>
        </p:nvSpPr>
        <p:spPr>
          <a:xfrm>
            <a:off x="11457526" y="5143500"/>
            <a:ext cx="1073992" cy="0"/>
          </a:xfrm>
          <a:prstGeom prst="line">
            <a:avLst/>
          </a:prstGeom>
          <a:ln cap="flat" w="38100">
            <a:solidFill>
              <a:srgbClr val="7D14CF"/>
            </a:solidFill>
            <a:prstDash val="solid"/>
            <a:headEnd type="none" len="sm" w="sm"/>
            <a:tailEnd type="none" len="sm" w="sm"/>
          </a:ln>
        </p:spPr>
      </p:sp>
      <p:grpSp>
        <p:nvGrpSpPr>
          <p:cNvPr name="Group 22" id="22"/>
          <p:cNvGrpSpPr/>
          <p:nvPr/>
        </p:nvGrpSpPr>
        <p:grpSpPr>
          <a:xfrm rot="0">
            <a:off x="8600026" y="6919262"/>
            <a:ext cx="3333750" cy="952500"/>
            <a:chOff x="0" y="0"/>
            <a:chExt cx="856886" cy="244825"/>
          </a:xfrm>
        </p:grpSpPr>
        <p:sp>
          <p:nvSpPr>
            <p:cNvPr name="Freeform 23" id="23"/>
            <p:cNvSpPr/>
            <p:nvPr/>
          </p:nvSpPr>
          <p:spPr>
            <a:xfrm flipH="false" flipV="false" rot="0">
              <a:off x="0" y="0"/>
              <a:ext cx="856886" cy="244825"/>
            </a:xfrm>
            <a:custGeom>
              <a:avLst/>
              <a:gdLst/>
              <a:ahLst/>
              <a:cxnLst/>
              <a:rect r="r" b="b" t="t" l="l"/>
              <a:pathLst>
                <a:path h="244825" w="856886">
                  <a:moveTo>
                    <a:pt x="0" y="0"/>
                  </a:moveTo>
                  <a:lnTo>
                    <a:pt x="856886" y="0"/>
                  </a:lnTo>
                  <a:lnTo>
                    <a:pt x="856886" y="244825"/>
                  </a:lnTo>
                  <a:lnTo>
                    <a:pt x="0" y="244825"/>
                  </a:lnTo>
                  <a:close/>
                </a:path>
              </a:pathLst>
            </a:custGeom>
            <a:solidFill>
              <a:srgbClr val="7D14CF"/>
            </a:solidFill>
          </p:spPr>
        </p:sp>
        <p:sp>
          <p:nvSpPr>
            <p:cNvPr name="TextBox 24" id="24"/>
            <p:cNvSpPr txBox="true"/>
            <p:nvPr/>
          </p:nvSpPr>
          <p:spPr>
            <a:xfrm>
              <a:off x="0" y="-47625"/>
              <a:ext cx="856886" cy="292450"/>
            </a:xfrm>
            <a:prstGeom prst="rect">
              <a:avLst/>
            </a:prstGeom>
          </p:spPr>
          <p:txBody>
            <a:bodyPr anchor="ctr" rtlCol="false" tIns="50800" lIns="50800" bIns="50800" rIns="50800"/>
            <a:lstStyle/>
            <a:p>
              <a:pPr algn="ctr">
                <a:lnSpc>
                  <a:spcPts val="2800"/>
                </a:lnSpc>
              </a:pPr>
              <a:r>
                <a:rPr lang="en-US" b="true" sz="2000">
                  <a:solidFill>
                    <a:srgbClr val="FFFFFF"/>
                  </a:solidFill>
                  <a:latin typeface="Canva Sans Bold"/>
                  <a:ea typeface="Canva Sans Bold"/>
                  <a:cs typeface="Canva Sans Bold"/>
                  <a:sym typeface="Canva Sans Bold"/>
                </a:rPr>
                <a:t>Other ways the UN promotes justice:</a:t>
              </a:r>
            </a:p>
          </p:txBody>
        </p:sp>
      </p:grpSp>
      <p:grpSp>
        <p:nvGrpSpPr>
          <p:cNvPr name="Group 25" id="25"/>
          <p:cNvGrpSpPr/>
          <p:nvPr/>
        </p:nvGrpSpPr>
        <p:grpSpPr>
          <a:xfrm rot="0">
            <a:off x="12531518" y="4667250"/>
            <a:ext cx="3333750" cy="952500"/>
            <a:chOff x="0" y="0"/>
            <a:chExt cx="856886" cy="244825"/>
          </a:xfrm>
        </p:grpSpPr>
        <p:sp>
          <p:nvSpPr>
            <p:cNvPr name="Freeform 26" id="26"/>
            <p:cNvSpPr/>
            <p:nvPr/>
          </p:nvSpPr>
          <p:spPr>
            <a:xfrm flipH="false" flipV="false" rot="0">
              <a:off x="0" y="0"/>
              <a:ext cx="856886" cy="244825"/>
            </a:xfrm>
            <a:custGeom>
              <a:avLst/>
              <a:gdLst/>
              <a:ahLst/>
              <a:cxnLst/>
              <a:rect r="r" b="b" t="t" l="l"/>
              <a:pathLst>
                <a:path h="244825" w="856886">
                  <a:moveTo>
                    <a:pt x="0" y="0"/>
                  </a:moveTo>
                  <a:lnTo>
                    <a:pt x="856886" y="0"/>
                  </a:lnTo>
                  <a:lnTo>
                    <a:pt x="856886" y="244825"/>
                  </a:lnTo>
                  <a:lnTo>
                    <a:pt x="0" y="244825"/>
                  </a:lnTo>
                  <a:close/>
                </a:path>
              </a:pathLst>
            </a:custGeom>
            <a:solidFill>
              <a:srgbClr val="7D14CF"/>
            </a:solidFill>
          </p:spPr>
        </p:sp>
        <p:sp>
          <p:nvSpPr>
            <p:cNvPr name="TextBox 27" id="27"/>
            <p:cNvSpPr txBox="true"/>
            <p:nvPr/>
          </p:nvSpPr>
          <p:spPr>
            <a:xfrm>
              <a:off x="0" y="-47625"/>
              <a:ext cx="856886" cy="292450"/>
            </a:xfrm>
            <a:prstGeom prst="rect">
              <a:avLst/>
            </a:prstGeom>
          </p:spPr>
          <p:txBody>
            <a:bodyPr anchor="ctr" rtlCol="false" tIns="50800" lIns="50800" bIns="50800" rIns="50800"/>
            <a:lstStyle/>
            <a:p>
              <a:pPr algn="ctr">
                <a:lnSpc>
                  <a:spcPts val="2800"/>
                </a:lnSpc>
              </a:pPr>
              <a:r>
                <a:rPr lang="en-US" b="true" sz="2000">
                  <a:solidFill>
                    <a:srgbClr val="FFFFFF"/>
                  </a:solidFill>
                  <a:latin typeface="Canva Sans Bold"/>
                  <a:ea typeface="Canva Sans Bold"/>
                  <a:cs typeface="Canva Sans Bold"/>
                  <a:sym typeface="Canva Sans Bold"/>
                </a:rPr>
                <a:t>The UN Office on Drugs and Crime</a:t>
              </a:r>
            </a:p>
          </p:txBody>
        </p:sp>
      </p:grpSp>
      <p:grpSp>
        <p:nvGrpSpPr>
          <p:cNvPr name="Group 28" id="28"/>
          <p:cNvGrpSpPr/>
          <p:nvPr/>
        </p:nvGrpSpPr>
        <p:grpSpPr>
          <a:xfrm rot="0">
            <a:off x="4463389" y="4707128"/>
            <a:ext cx="3333750" cy="952500"/>
            <a:chOff x="0" y="0"/>
            <a:chExt cx="856886" cy="244825"/>
          </a:xfrm>
        </p:grpSpPr>
        <p:sp>
          <p:nvSpPr>
            <p:cNvPr name="Freeform 29" id="29"/>
            <p:cNvSpPr/>
            <p:nvPr/>
          </p:nvSpPr>
          <p:spPr>
            <a:xfrm flipH="false" flipV="false" rot="0">
              <a:off x="0" y="0"/>
              <a:ext cx="856886" cy="244825"/>
            </a:xfrm>
            <a:custGeom>
              <a:avLst/>
              <a:gdLst/>
              <a:ahLst/>
              <a:cxnLst/>
              <a:rect r="r" b="b" t="t" l="l"/>
              <a:pathLst>
                <a:path h="244825" w="856886">
                  <a:moveTo>
                    <a:pt x="0" y="0"/>
                  </a:moveTo>
                  <a:lnTo>
                    <a:pt x="856886" y="0"/>
                  </a:lnTo>
                  <a:lnTo>
                    <a:pt x="856886" y="244825"/>
                  </a:lnTo>
                  <a:lnTo>
                    <a:pt x="0" y="244825"/>
                  </a:lnTo>
                  <a:close/>
                </a:path>
              </a:pathLst>
            </a:custGeom>
            <a:solidFill>
              <a:srgbClr val="7D14CF"/>
            </a:solidFill>
          </p:spPr>
        </p:sp>
        <p:sp>
          <p:nvSpPr>
            <p:cNvPr name="TextBox 30" id="30"/>
            <p:cNvSpPr txBox="true"/>
            <p:nvPr/>
          </p:nvSpPr>
          <p:spPr>
            <a:xfrm>
              <a:off x="0" y="-47625"/>
              <a:ext cx="856886" cy="292450"/>
            </a:xfrm>
            <a:prstGeom prst="rect">
              <a:avLst/>
            </a:prstGeom>
          </p:spPr>
          <p:txBody>
            <a:bodyPr anchor="ctr" rtlCol="false" tIns="50800" lIns="50800" bIns="50800" rIns="50800"/>
            <a:lstStyle/>
            <a:p>
              <a:pPr algn="ctr">
                <a:lnSpc>
                  <a:spcPts val="2800"/>
                </a:lnSpc>
              </a:pPr>
              <a:r>
                <a:rPr lang="en-US" b="true" sz="2000">
                  <a:solidFill>
                    <a:srgbClr val="FFFFFF"/>
                  </a:solidFill>
                  <a:latin typeface="Canva Sans Bold"/>
                  <a:ea typeface="Canva Sans Bold"/>
                  <a:cs typeface="Canva Sans Bold"/>
                  <a:sym typeface="Canva Sans Bold"/>
                </a:rPr>
                <a:t>International Criminal Tribunals</a:t>
              </a:r>
            </a:p>
          </p:txBody>
        </p:sp>
      </p:grpSp>
      <p:grpSp>
        <p:nvGrpSpPr>
          <p:cNvPr name="Group 31" id="31"/>
          <p:cNvGrpSpPr/>
          <p:nvPr/>
        </p:nvGrpSpPr>
        <p:grpSpPr>
          <a:xfrm rot="0">
            <a:off x="8621174" y="2064810"/>
            <a:ext cx="3333750" cy="952500"/>
            <a:chOff x="0" y="0"/>
            <a:chExt cx="856886" cy="244825"/>
          </a:xfrm>
        </p:grpSpPr>
        <p:sp>
          <p:nvSpPr>
            <p:cNvPr name="Freeform 32" id="32"/>
            <p:cNvSpPr/>
            <p:nvPr/>
          </p:nvSpPr>
          <p:spPr>
            <a:xfrm flipH="false" flipV="false" rot="0">
              <a:off x="0" y="0"/>
              <a:ext cx="856886" cy="244825"/>
            </a:xfrm>
            <a:custGeom>
              <a:avLst/>
              <a:gdLst/>
              <a:ahLst/>
              <a:cxnLst/>
              <a:rect r="r" b="b" t="t" l="l"/>
              <a:pathLst>
                <a:path h="244825" w="856886">
                  <a:moveTo>
                    <a:pt x="0" y="0"/>
                  </a:moveTo>
                  <a:lnTo>
                    <a:pt x="856886" y="0"/>
                  </a:lnTo>
                  <a:lnTo>
                    <a:pt x="856886" y="244825"/>
                  </a:lnTo>
                  <a:lnTo>
                    <a:pt x="0" y="244825"/>
                  </a:lnTo>
                  <a:close/>
                </a:path>
              </a:pathLst>
            </a:custGeom>
            <a:solidFill>
              <a:srgbClr val="7D14CF"/>
            </a:solidFill>
          </p:spPr>
        </p:sp>
        <p:sp>
          <p:nvSpPr>
            <p:cNvPr name="TextBox 33" id="33"/>
            <p:cNvSpPr txBox="true"/>
            <p:nvPr/>
          </p:nvSpPr>
          <p:spPr>
            <a:xfrm>
              <a:off x="0" y="-47625"/>
              <a:ext cx="856886" cy="292450"/>
            </a:xfrm>
            <a:prstGeom prst="rect">
              <a:avLst/>
            </a:prstGeom>
          </p:spPr>
          <p:txBody>
            <a:bodyPr anchor="ctr" rtlCol="false" tIns="50800" lIns="50800" bIns="50800" rIns="50800"/>
            <a:lstStyle/>
            <a:p>
              <a:pPr algn="ctr">
                <a:lnSpc>
                  <a:spcPts val="2800"/>
                </a:lnSpc>
              </a:pPr>
              <a:r>
                <a:rPr lang="en-US" b="true" sz="2000">
                  <a:solidFill>
                    <a:srgbClr val="FFFFFF"/>
                  </a:solidFill>
                  <a:latin typeface="Canva Sans Bold"/>
                  <a:ea typeface="Canva Sans Bold"/>
                  <a:cs typeface="Canva Sans Bold"/>
                  <a:sym typeface="Canva Sans Bold"/>
                </a:rPr>
                <a:t>The International Court of Justice</a:t>
              </a:r>
            </a:p>
          </p:txBody>
        </p:sp>
      </p:grpSp>
      <p:grpSp>
        <p:nvGrpSpPr>
          <p:cNvPr name="Group 34" id="34"/>
          <p:cNvGrpSpPr/>
          <p:nvPr/>
        </p:nvGrpSpPr>
        <p:grpSpPr>
          <a:xfrm rot="0">
            <a:off x="1047750" y="2778488"/>
            <a:ext cx="3333750" cy="1174576"/>
            <a:chOff x="0" y="0"/>
            <a:chExt cx="878025" cy="309353"/>
          </a:xfrm>
        </p:grpSpPr>
        <p:sp>
          <p:nvSpPr>
            <p:cNvPr name="Freeform 35" id="35"/>
            <p:cNvSpPr/>
            <p:nvPr/>
          </p:nvSpPr>
          <p:spPr>
            <a:xfrm flipH="false" flipV="false" rot="0">
              <a:off x="0" y="0"/>
              <a:ext cx="878025" cy="309353"/>
            </a:xfrm>
            <a:custGeom>
              <a:avLst/>
              <a:gdLst/>
              <a:ahLst/>
              <a:cxnLst/>
              <a:rect r="r" b="b" t="t" l="l"/>
              <a:pathLst>
                <a:path h="309353" w="878025">
                  <a:moveTo>
                    <a:pt x="0" y="0"/>
                  </a:moveTo>
                  <a:lnTo>
                    <a:pt x="878025" y="0"/>
                  </a:lnTo>
                  <a:lnTo>
                    <a:pt x="878025" y="309353"/>
                  </a:lnTo>
                  <a:lnTo>
                    <a:pt x="0" y="309353"/>
                  </a:lnTo>
                  <a:close/>
                </a:path>
              </a:pathLst>
            </a:custGeom>
            <a:solidFill>
              <a:srgbClr val="5B55C8"/>
            </a:solidFill>
          </p:spPr>
        </p:sp>
        <p:sp>
          <p:nvSpPr>
            <p:cNvPr name="TextBox 36" id="36"/>
            <p:cNvSpPr txBox="true"/>
            <p:nvPr/>
          </p:nvSpPr>
          <p:spPr>
            <a:xfrm>
              <a:off x="0" y="-47625"/>
              <a:ext cx="878025" cy="356978"/>
            </a:xfrm>
            <a:prstGeom prst="rect">
              <a:avLst/>
            </a:prstGeom>
          </p:spPr>
          <p:txBody>
            <a:bodyPr anchor="ctr" rtlCol="false" tIns="50800" lIns="50800" bIns="50800" rIns="50800"/>
            <a:lstStyle/>
            <a:p>
              <a:pPr algn="ctr">
                <a:lnSpc>
                  <a:spcPts val="2800"/>
                </a:lnSpc>
              </a:pPr>
              <a:r>
                <a:rPr lang="en-US" b="true" sz="2000">
                  <a:solidFill>
                    <a:srgbClr val="FFFFFF"/>
                  </a:solidFill>
                  <a:latin typeface="Canva Sans Bold"/>
                  <a:ea typeface="Canva Sans Bold"/>
                  <a:cs typeface="Canva Sans Bold"/>
                  <a:sym typeface="Canva Sans Bold"/>
                </a:rPr>
                <a:t>International Criminal Tribunal for the former Yugoslavia (ICTY)</a:t>
              </a:r>
            </a:p>
          </p:txBody>
        </p:sp>
      </p:grpSp>
      <p:grpSp>
        <p:nvGrpSpPr>
          <p:cNvPr name="Group 37" id="37"/>
          <p:cNvGrpSpPr/>
          <p:nvPr/>
        </p:nvGrpSpPr>
        <p:grpSpPr>
          <a:xfrm rot="0">
            <a:off x="1047750" y="6257901"/>
            <a:ext cx="3333750" cy="1174576"/>
            <a:chOff x="0" y="0"/>
            <a:chExt cx="878025" cy="309353"/>
          </a:xfrm>
        </p:grpSpPr>
        <p:sp>
          <p:nvSpPr>
            <p:cNvPr name="Freeform 38" id="38"/>
            <p:cNvSpPr/>
            <p:nvPr/>
          </p:nvSpPr>
          <p:spPr>
            <a:xfrm flipH="false" flipV="false" rot="0">
              <a:off x="0" y="0"/>
              <a:ext cx="878025" cy="309353"/>
            </a:xfrm>
            <a:custGeom>
              <a:avLst/>
              <a:gdLst/>
              <a:ahLst/>
              <a:cxnLst/>
              <a:rect r="r" b="b" t="t" l="l"/>
              <a:pathLst>
                <a:path h="309353" w="878025">
                  <a:moveTo>
                    <a:pt x="0" y="0"/>
                  </a:moveTo>
                  <a:lnTo>
                    <a:pt x="878025" y="0"/>
                  </a:lnTo>
                  <a:lnTo>
                    <a:pt x="878025" y="309353"/>
                  </a:lnTo>
                  <a:lnTo>
                    <a:pt x="0" y="309353"/>
                  </a:lnTo>
                  <a:close/>
                </a:path>
              </a:pathLst>
            </a:custGeom>
            <a:solidFill>
              <a:srgbClr val="5B55C8"/>
            </a:solidFill>
          </p:spPr>
        </p:sp>
        <p:sp>
          <p:nvSpPr>
            <p:cNvPr name="TextBox 39" id="39"/>
            <p:cNvSpPr txBox="true"/>
            <p:nvPr/>
          </p:nvSpPr>
          <p:spPr>
            <a:xfrm>
              <a:off x="0" y="-47625"/>
              <a:ext cx="878025" cy="356978"/>
            </a:xfrm>
            <a:prstGeom prst="rect">
              <a:avLst/>
            </a:prstGeom>
          </p:spPr>
          <p:txBody>
            <a:bodyPr anchor="ctr" rtlCol="false" tIns="50800" lIns="50800" bIns="50800" rIns="50800"/>
            <a:lstStyle/>
            <a:p>
              <a:pPr algn="ctr">
                <a:lnSpc>
                  <a:spcPts val="2800"/>
                </a:lnSpc>
              </a:pPr>
              <a:r>
                <a:rPr lang="en-US" b="true" sz="2000">
                  <a:solidFill>
                    <a:srgbClr val="FFFFFF"/>
                  </a:solidFill>
                  <a:latin typeface="Canva Sans Bold"/>
                  <a:ea typeface="Canva Sans Bold"/>
                  <a:cs typeface="Canva Sans Bold"/>
                  <a:sym typeface="Canva Sans Bold"/>
                </a:rPr>
                <a:t>International Criminal Tribunal for Rwanda (ICTR)</a:t>
              </a:r>
            </a:p>
          </p:txBody>
        </p:sp>
      </p:grpSp>
      <p:sp>
        <p:nvSpPr>
          <p:cNvPr name="AutoShape 40" id="40"/>
          <p:cNvSpPr/>
          <p:nvPr/>
        </p:nvSpPr>
        <p:spPr>
          <a:xfrm>
            <a:off x="10266901" y="6334125"/>
            <a:ext cx="0" cy="585137"/>
          </a:xfrm>
          <a:prstGeom prst="line">
            <a:avLst/>
          </a:prstGeom>
          <a:ln cap="flat" w="38100">
            <a:solidFill>
              <a:srgbClr val="7D14CF"/>
            </a:solidFill>
            <a:prstDash val="solid"/>
            <a:headEnd type="none" len="sm" w="sm"/>
            <a:tailEnd type="none" len="sm" w="sm"/>
          </a:ln>
        </p:spPr>
      </p:sp>
      <p:sp>
        <p:nvSpPr>
          <p:cNvPr name="AutoShape 41" id="41"/>
          <p:cNvSpPr/>
          <p:nvPr/>
        </p:nvSpPr>
        <p:spPr>
          <a:xfrm flipH="true">
            <a:off x="10278743" y="3017310"/>
            <a:ext cx="9305" cy="935565"/>
          </a:xfrm>
          <a:prstGeom prst="line">
            <a:avLst/>
          </a:prstGeom>
          <a:ln cap="flat" w="38100">
            <a:solidFill>
              <a:srgbClr val="7D14CF"/>
            </a:solidFill>
            <a:prstDash val="solid"/>
            <a:headEnd type="none" len="sm" w="sm"/>
            <a:tailEnd type="none" len="sm" w="sm"/>
          </a:ln>
        </p:spPr>
      </p:sp>
      <p:sp>
        <p:nvSpPr>
          <p:cNvPr name="AutoShape 42" id="42"/>
          <p:cNvSpPr/>
          <p:nvPr/>
        </p:nvSpPr>
        <p:spPr>
          <a:xfrm>
            <a:off x="11933776" y="7834555"/>
            <a:ext cx="2509445" cy="660971"/>
          </a:xfrm>
          <a:prstGeom prst="line">
            <a:avLst/>
          </a:prstGeom>
          <a:ln cap="flat" w="38100">
            <a:solidFill>
              <a:srgbClr val="7D14CF"/>
            </a:solidFill>
            <a:prstDash val="solid"/>
            <a:headEnd type="none" len="sm" w="sm"/>
            <a:tailEnd type="none" len="sm" w="sm"/>
          </a:ln>
        </p:spPr>
      </p:sp>
      <p:sp>
        <p:nvSpPr>
          <p:cNvPr name="AutoShape 43" id="43"/>
          <p:cNvSpPr/>
          <p:nvPr/>
        </p:nvSpPr>
        <p:spPr>
          <a:xfrm>
            <a:off x="10274428" y="7871762"/>
            <a:ext cx="13621" cy="861890"/>
          </a:xfrm>
          <a:prstGeom prst="line">
            <a:avLst/>
          </a:prstGeom>
          <a:ln cap="flat" w="38100">
            <a:solidFill>
              <a:srgbClr val="7D14CF"/>
            </a:solidFill>
            <a:prstDash val="solid"/>
            <a:headEnd type="none" len="sm" w="sm"/>
            <a:tailEnd type="none" len="sm" w="sm"/>
          </a:ln>
        </p:spPr>
      </p:sp>
      <p:sp>
        <p:nvSpPr>
          <p:cNvPr name="AutoShape 44" id="44"/>
          <p:cNvSpPr/>
          <p:nvPr/>
        </p:nvSpPr>
        <p:spPr>
          <a:xfrm flipH="true">
            <a:off x="6125624" y="7395512"/>
            <a:ext cx="4141278" cy="1100015"/>
          </a:xfrm>
          <a:prstGeom prst="line">
            <a:avLst/>
          </a:prstGeom>
          <a:ln cap="flat" w="38100">
            <a:solidFill>
              <a:srgbClr val="7D14CF"/>
            </a:solidFill>
            <a:prstDash val="solid"/>
            <a:headEnd type="none" len="sm" w="sm"/>
            <a:tailEnd type="none" len="sm" w="sm"/>
          </a:ln>
        </p:spPr>
      </p:sp>
      <p:sp>
        <p:nvSpPr>
          <p:cNvPr name="AutoShape 45" id="45"/>
          <p:cNvSpPr/>
          <p:nvPr/>
        </p:nvSpPr>
        <p:spPr>
          <a:xfrm flipV="true">
            <a:off x="7797139" y="5154978"/>
            <a:ext cx="1279137" cy="12331"/>
          </a:xfrm>
          <a:prstGeom prst="line">
            <a:avLst/>
          </a:prstGeom>
          <a:ln cap="flat" w="38100">
            <a:solidFill>
              <a:srgbClr val="7D14CF"/>
            </a:solidFill>
            <a:prstDash val="solid"/>
            <a:headEnd type="none" len="sm" w="sm"/>
            <a:tailEnd type="none" len="sm" w="sm"/>
          </a:ln>
        </p:spPr>
      </p:sp>
      <p:sp>
        <p:nvSpPr>
          <p:cNvPr name="AutoShape 46" id="46"/>
          <p:cNvSpPr/>
          <p:nvPr/>
        </p:nvSpPr>
        <p:spPr>
          <a:xfrm>
            <a:off x="4381500" y="3365776"/>
            <a:ext cx="1748764" cy="1341351"/>
          </a:xfrm>
          <a:prstGeom prst="line">
            <a:avLst/>
          </a:prstGeom>
          <a:ln cap="flat" w="38100">
            <a:solidFill>
              <a:srgbClr val="7D14CF"/>
            </a:solidFill>
            <a:prstDash val="solid"/>
            <a:headEnd type="none" len="sm" w="sm"/>
            <a:tailEnd type="none" len="sm" w="sm"/>
          </a:ln>
        </p:spPr>
      </p:sp>
      <p:sp>
        <p:nvSpPr>
          <p:cNvPr name="AutoShape 47" id="47"/>
          <p:cNvSpPr/>
          <p:nvPr/>
        </p:nvSpPr>
        <p:spPr>
          <a:xfrm flipH="true">
            <a:off x="4381500" y="5183378"/>
            <a:ext cx="81889" cy="1661812"/>
          </a:xfrm>
          <a:prstGeom prst="line">
            <a:avLst/>
          </a:prstGeom>
          <a:ln cap="flat" w="38100">
            <a:solidFill>
              <a:srgbClr val="7D14CF"/>
            </a:solidFill>
            <a:prstDash val="solid"/>
            <a:headEnd type="none" len="sm" w="sm"/>
            <a:tailEnd type="none" len="sm" w="sm"/>
          </a:ln>
        </p:spPr>
      </p:sp>
      <p:sp>
        <p:nvSpPr>
          <p:cNvPr name="TextBox 48" id="48"/>
          <p:cNvSpPr txBox="true"/>
          <p:nvPr/>
        </p:nvSpPr>
        <p:spPr>
          <a:xfrm rot="0">
            <a:off x="1028700" y="9811386"/>
            <a:ext cx="12293356" cy="344804"/>
          </a:xfrm>
          <a:prstGeom prst="rect">
            <a:avLst/>
          </a:prstGeom>
        </p:spPr>
        <p:txBody>
          <a:bodyPr anchor="t" rtlCol="false" tIns="0" lIns="0" bIns="0" rIns="0">
            <a:spAutoFit/>
          </a:bodyPr>
          <a:lstStyle/>
          <a:p>
            <a:pPr algn="l">
              <a:lnSpc>
                <a:spcPts val="2520"/>
              </a:lnSpc>
            </a:pPr>
            <a:r>
              <a:rPr lang="en-US" sz="1800">
                <a:solidFill>
                  <a:srgbClr val="000000"/>
                </a:solidFill>
                <a:latin typeface="Arial"/>
                <a:ea typeface="Arial"/>
                <a:cs typeface="Arial"/>
                <a:sym typeface="Arial"/>
              </a:rPr>
              <a:t>Diagram taken from Making History, 2nd Edition by </a:t>
            </a:r>
            <a:r>
              <a:rPr lang="en-US" sz="1800" u="sng">
                <a:solidFill>
                  <a:srgbClr val="000000"/>
                </a:solidFill>
                <a:latin typeface="Arial"/>
                <a:ea typeface="Arial"/>
                <a:cs typeface="Arial"/>
                <a:sym typeface="Arial"/>
                <a:hlinkClick r:id="rId2" tooltip="https://twitter.com/MsStacyS"/>
              </a:rPr>
              <a:t>Stacy Stout</a:t>
            </a:r>
            <a:r>
              <a:rPr lang="en-US" sz="1800">
                <a:solidFill>
                  <a:srgbClr val="000000"/>
                </a:solidFill>
                <a:latin typeface="Arial"/>
                <a:ea typeface="Arial"/>
                <a:cs typeface="Arial"/>
                <a:sym typeface="Arial"/>
              </a:rPr>
              <a:t> and </a:t>
            </a:r>
            <a:r>
              <a:rPr lang="en-US" sz="1800" u="sng">
                <a:solidFill>
                  <a:srgbClr val="000000"/>
                </a:solidFill>
                <a:latin typeface="Arial"/>
                <a:ea typeface="Arial"/>
                <a:cs typeface="Arial"/>
                <a:sym typeface="Arial"/>
                <a:hlinkClick r:id="rId3" tooltip="https://twitter.com/histforall"/>
              </a:rPr>
              <a:t>Dermot Lucey</a:t>
            </a:r>
            <a:r>
              <a:rPr lang="en-US" sz="1800">
                <a:solidFill>
                  <a:srgbClr val="000000"/>
                </a:solidFill>
                <a:latin typeface="Arial"/>
                <a:ea typeface="Arial"/>
                <a:cs typeface="Arial"/>
                <a:sym typeface="Arial"/>
              </a:rPr>
              <a:t> (</a:t>
            </a:r>
            <a:r>
              <a:rPr lang="en-US" sz="1800" u="sng">
                <a:solidFill>
                  <a:srgbClr val="000000"/>
                </a:solidFill>
                <a:latin typeface="Arial"/>
                <a:ea typeface="Arial"/>
                <a:cs typeface="Arial"/>
                <a:sym typeface="Arial"/>
                <a:hlinkClick r:id="rId4" tooltip="https://www.gilleducation.ie/"/>
              </a:rPr>
              <a:t>Gill Education</a:t>
            </a:r>
            <a:r>
              <a:rPr lang="en-US" sz="1800">
                <a:solidFill>
                  <a:srgbClr val="000000"/>
                </a:solidFill>
                <a:latin typeface="Arial"/>
                <a:ea typeface="Arial"/>
                <a:cs typeface="Arial"/>
                <a:sym typeface="Arial"/>
              </a:rPr>
              <a:t>)</a:t>
            </a:r>
          </a:p>
        </p:txBody>
      </p:sp>
      <p:grpSp>
        <p:nvGrpSpPr>
          <p:cNvPr name="Group 49" id="49"/>
          <p:cNvGrpSpPr/>
          <p:nvPr/>
        </p:nvGrpSpPr>
        <p:grpSpPr>
          <a:xfrm rot="0">
            <a:off x="11383909" y="9756776"/>
            <a:ext cx="5555351" cy="530224"/>
            <a:chOff x="0" y="0"/>
            <a:chExt cx="7407135" cy="706965"/>
          </a:xfrm>
        </p:grpSpPr>
        <p:sp>
          <p:nvSpPr>
            <p:cNvPr name="Freeform 50" id="50"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51" id="51"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52" id="52"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53" id="53"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54" id="54"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sp>
          <p:nvSpPr>
            <p:cNvPr name="TextBox 55" id="55"/>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363371"/>
                  </a:solidFill>
                  <a:latin typeface="Arial"/>
                  <a:ea typeface="Arial"/>
                  <a:cs typeface="Arial"/>
                  <a:sym typeface="Arial"/>
                </a:rPr>
                <a:t>@MsDoorley</a:t>
              </a:r>
            </a:p>
          </p:txBody>
        </p:sp>
      </p:grpSp>
    </p:spTree>
  </p:cSld>
  <p:clrMapOvr>
    <a:masterClrMapping/>
  </p:clrMapOvr>
</p:sld>
</file>

<file path=ppt/slides/slide2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sp>
        <p:nvSpPr>
          <p:cNvPr name="TextBox 6" id="6"/>
          <p:cNvSpPr txBox="true"/>
          <p:nvPr/>
        </p:nvSpPr>
        <p:spPr>
          <a:xfrm rot="0">
            <a:off x="1028700" y="1892300"/>
            <a:ext cx="10342293" cy="4848225"/>
          </a:xfrm>
          <a:prstGeom prst="rect">
            <a:avLst/>
          </a:prstGeom>
        </p:spPr>
        <p:txBody>
          <a:bodyPr anchor="t" rtlCol="false" tIns="0" lIns="0" bIns="0" rIns="0">
            <a:spAutoFit/>
          </a:bodyPr>
          <a:lstStyle/>
          <a:p>
            <a:pPr algn="just">
              <a:lnSpc>
                <a:spcPts val="4200"/>
              </a:lnSpc>
            </a:pPr>
            <a:r>
              <a:rPr lang="en-US" sz="3000">
                <a:solidFill>
                  <a:srgbClr val="000000"/>
                </a:solidFill>
                <a:latin typeface="Arial"/>
                <a:ea typeface="Arial"/>
                <a:cs typeface="Arial"/>
                <a:sym typeface="Arial"/>
              </a:rPr>
              <a:t>The </a:t>
            </a:r>
            <a:r>
              <a:rPr lang="en-US" sz="3000" b="true">
                <a:solidFill>
                  <a:srgbClr val="000000"/>
                </a:solidFill>
                <a:latin typeface="Arial Bold"/>
                <a:ea typeface="Arial Bold"/>
                <a:cs typeface="Arial Bold"/>
                <a:sym typeface="Arial Bold"/>
              </a:rPr>
              <a:t>International Court of Justice</a:t>
            </a:r>
            <a:r>
              <a:rPr lang="en-US" sz="3000">
                <a:solidFill>
                  <a:srgbClr val="000000"/>
                </a:solidFill>
                <a:latin typeface="Arial"/>
                <a:ea typeface="Arial"/>
                <a:cs typeface="Arial"/>
                <a:sym typeface="Arial"/>
              </a:rPr>
              <a:t> was established in </a:t>
            </a:r>
            <a:r>
              <a:rPr lang="en-US" sz="3000" b="true">
                <a:solidFill>
                  <a:srgbClr val="000000"/>
                </a:solidFill>
                <a:latin typeface="Arial Bold"/>
                <a:ea typeface="Arial Bold"/>
                <a:cs typeface="Arial Bold"/>
                <a:sym typeface="Arial Bold"/>
              </a:rPr>
              <a:t>1945 </a:t>
            </a:r>
            <a:r>
              <a:rPr lang="en-US" sz="3000">
                <a:solidFill>
                  <a:srgbClr val="000000"/>
                </a:solidFill>
                <a:latin typeface="Arial"/>
                <a:ea typeface="Arial"/>
                <a:cs typeface="Arial"/>
                <a:sym typeface="Arial"/>
              </a:rPr>
              <a:t>by the Charter of the United Nations. It is based in </a:t>
            </a:r>
            <a:r>
              <a:rPr lang="en-US" sz="3000" b="true">
                <a:solidFill>
                  <a:srgbClr val="000000"/>
                </a:solidFill>
                <a:latin typeface="Arial Bold"/>
                <a:ea typeface="Arial Bold"/>
                <a:cs typeface="Arial Bold"/>
                <a:sym typeface="Arial Bold"/>
              </a:rPr>
              <a:t>the Hague</a:t>
            </a:r>
            <a:r>
              <a:rPr lang="en-US" sz="3000">
                <a:solidFill>
                  <a:srgbClr val="000000"/>
                </a:solidFill>
                <a:latin typeface="Arial"/>
                <a:ea typeface="Arial"/>
                <a:cs typeface="Arial"/>
                <a:sym typeface="Arial"/>
              </a:rPr>
              <a:t> in </a:t>
            </a:r>
            <a:r>
              <a:rPr lang="en-US" sz="3000" b="true">
                <a:solidFill>
                  <a:srgbClr val="000000"/>
                </a:solidFill>
                <a:latin typeface="Arial Bold"/>
                <a:ea typeface="Arial Bold"/>
                <a:cs typeface="Arial Bold"/>
                <a:sym typeface="Arial Bold"/>
              </a:rPr>
              <a:t>the Netherlands</a:t>
            </a:r>
            <a:r>
              <a:rPr lang="en-US" sz="3000">
                <a:solidFill>
                  <a:srgbClr val="000000"/>
                </a:solidFill>
                <a:latin typeface="Arial"/>
                <a:ea typeface="Arial"/>
                <a:cs typeface="Arial"/>
                <a:sym typeface="Arial"/>
              </a:rPr>
              <a:t>. The court is made up of </a:t>
            </a:r>
            <a:r>
              <a:rPr lang="en-US" sz="3000" b="true">
                <a:solidFill>
                  <a:srgbClr val="000000"/>
                </a:solidFill>
                <a:latin typeface="Arial Bold"/>
                <a:ea typeface="Arial Bold"/>
                <a:cs typeface="Arial Bold"/>
                <a:sym typeface="Arial Bold"/>
              </a:rPr>
              <a:t>15 judges</a:t>
            </a:r>
            <a:r>
              <a:rPr lang="en-US" sz="3000">
                <a:solidFill>
                  <a:srgbClr val="000000"/>
                </a:solidFill>
                <a:latin typeface="Arial"/>
                <a:ea typeface="Arial"/>
                <a:cs typeface="Arial"/>
                <a:sym typeface="Arial"/>
              </a:rPr>
              <a:t>. Each judge must be from a different nation. The General Assembly works with the Security Council to elect these judges.</a:t>
            </a:r>
          </a:p>
          <a:p>
            <a:pPr algn="just">
              <a:lnSpc>
                <a:spcPts val="4200"/>
              </a:lnSpc>
            </a:pPr>
            <a:r>
              <a:rPr lang="en-US" sz="3000">
                <a:solidFill>
                  <a:srgbClr val="000000"/>
                </a:solidFill>
                <a:latin typeface="Arial"/>
                <a:ea typeface="Arial"/>
                <a:cs typeface="Arial"/>
                <a:sym typeface="Arial"/>
              </a:rPr>
              <a:t>The court settles </a:t>
            </a:r>
            <a:r>
              <a:rPr lang="en-US" sz="3000" b="true">
                <a:solidFill>
                  <a:srgbClr val="000000"/>
                </a:solidFill>
                <a:latin typeface="Arial Bold"/>
                <a:ea typeface="Arial Bold"/>
                <a:cs typeface="Arial Bold"/>
                <a:sym typeface="Arial Bold"/>
              </a:rPr>
              <a:t>disputes </a:t>
            </a:r>
            <a:r>
              <a:rPr lang="en-US" sz="3000">
                <a:solidFill>
                  <a:srgbClr val="000000"/>
                </a:solidFill>
                <a:latin typeface="Arial"/>
                <a:ea typeface="Arial"/>
                <a:cs typeface="Arial"/>
                <a:sym typeface="Arial"/>
              </a:rPr>
              <a:t>submitted by UN Member States. The court can also give its opinion on </a:t>
            </a:r>
            <a:r>
              <a:rPr lang="en-US" sz="3000" b="true">
                <a:solidFill>
                  <a:srgbClr val="000000"/>
                </a:solidFill>
                <a:latin typeface="Arial Bold"/>
                <a:ea typeface="Arial Bold"/>
                <a:cs typeface="Arial Bold"/>
                <a:sym typeface="Arial Bold"/>
              </a:rPr>
              <a:t>legal questions</a:t>
            </a:r>
            <a:r>
              <a:rPr lang="en-US" sz="3000">
                <a:solidFill>
                  <a:srgbClr val="000000"/>
                </a:solidFill>
                <a:latin typeface="Arial"/>
                <a:ea typeface="Arial"/>
                <a:cs typeface="Arial"/>
                <a:sym typeface="Arial"/>
              </a:rPr>
              <a:t> submitted by the United Nations. </a:t>
            </a:r>
          </a:p>
        </p:txBody>
      </p:sp>
      <p:sp>
        <p:nvSpPr>
          <p:cNvPr name="TextBox 7" id="7"/>
          <p:cNvSpPr txBox="true"/>
          <p:nvPr/>
        </p:nvSpPr>
        <p:spPr>
          <a:xfrm rot="5400000">
            <a:off x="12498388" y="4760912"/>
            <a:ext cx="102870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Thirty-Five: The United Nations</a:t>
            </a:r>
          </a:p>
        </p:txBody>
      </p:sp>
      <p:sp>
        <p:nvSpPr>
          <p:cNvPr name="TextBox 8" id="8"/>
          <p:cNvSpPr txBox="true"/>
          <p:nvPr/>
        </p:nvSpPr>
        <p:spPr>
          <a:xfrm rot="0">
            <a:off x="1028700" y="771525"/>
            <a:ext cx="15609955" cy="1244600"/>
          </a:xfrm>
          <a:prstGeom prst="rect">
            <a:avLst/>
          </a:prstGeom>
        </p:spPr>
        <p:txBody>
          <a:bodyPr anchor="t" rtlCol="false" tIns="0" lIns="0" bIns="0" rIns="0">
            <a:spAutoFit/>
          </a:bodyPr>
          <a:lstStyle/>
          <a:p>
            <a:pPr algn="l">
              <a:lnSpc>
                <a:spcPts val="9100"/>
              </a:lnSpc>
            </a:pPr>
            <a:r>
              <a:rPr lang="en-US" sz="6500" b="true">
                <a:solidFill>
                  <a:srgbClr val="363371"/>
                </a:solidFill>
                <a:latin typeface="Arial Bold"/>
                <a:ea typeface="Arial Bold"/>
                <a:cs typeface="Arial Bold"/>
                <a:sym typeface="Arial Bold"/>
              </a:rPr>
              <a:t>The International Court of Justice</a:t>
            </a:r>
          </a:p>
        </p:txBody>
      </p:sp>
      <p:sp>
        <p:nvSpPr>
          <p:cNvPr name="TextBox 9" id="9"/>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&amp; Three: The History of the World</a:t>
            </a:r>
          </a:p>
        </p:txBody>
      </p:sp>
      <p:sp>
        <p:nvSpPr>
          <p:cNvPr name="Freeform 10" id="10"/>
          <p:cNvSpPr/>
          <p:nvPr/>
        </p:nvSpPr>
        <p:spPr>
          <a:xfrm flipH="false" flipV="false" rot="0">
            <a:off x="11790093" y="2856650"/>
            <a:ext cx="4848562" cy="4573700"/>
          </a:xfrm>
          <a:custGeom>
            <a:avLst/>
            <a:gdLst/>
            <a:ahLst/>
            <a:cxnLst/>
            <a:rect r="r" b="b" t="t" l="l"/>
            <a:pathLst>
              <a:path h="4573700" w="4848562">
                <a:moveTo>
                  <a:pt x="0" y="0"/>
                </a:moveTo>
                <a:lnTo>
                  <a:pt x="4848562" y="0"/>
                </a:lnTo>
                <a:lnTo>
                  <a:pt x="4848562" y="4573700"/>
                </a:lnTo>
                <a:lnTo>
                  <a:pt x="0" y="4573700"/>
                </a:lnTo>
                <a:lnTo>
                  <a:pt x="0" y="0"/>
                </a:lnTo>
                <a:close/>
              </a:path>
            </a:pathLst>
          </a:custGeom>
          <a:blipFill>
            <a:blip r:embed="rId2"/>
            <a:stretch>
              <a:fillRect l="0" t="0" r="0" b="0"/>
            </a:stretch>
          </a:blipFill>
        </p:spPr>
      </p:sp>
      <p:sp>
        <p:nvSpPr>
          <p:cNvPr name="TextBox 11" id="11"/>
          <p:cNvSpPr txBox="true"/>
          <p:nvPr/>
        </p:nvSpPr>
        <p:spPr>
          <a:xfrm rot="0">
            <a:off x="1028700" y="9811386"/>
            <a:ext cx="12293356" cy="344804"/>
          </a:xfrm>
          <a:prstGeom prst="rect">
            <a:avLst/>
          </a:prstGeom>
        </p:spPr>
        <p:txBody>
          <a:bodyPr anchor="t" rtlCol="false" tIns="0" lIns="0" bIns="0" rIns="0">
            <a:spAutoFit/>
          </a:bodyPr>
          <a:lstStyle/>
          <a:p>
            <a:pPr algn="l">
              <a:lnSpc>
                <a:spcPts val="2520"/>
              </a:lnSpc>
            </a:pPr>
            <a:r>
              <a:rPr lang="en-US" sz="1800">
                <a:solidFill>
                  <a:srgbClr val="000000"/>
                </a:solidFill>
                <a:latin typeface="Arial"/>
                <a:ea typeface="Arial"/>
                <a:cs typeface="Arial"/>
                <a:sym typeface="Arial"/>
              </a:rPr>
              <a:t>Diagram taken from Making History, 2nd Edition by </a:t>
            </a:r>
            <a:r>
              <a:rPr lang="en-US" sz="1800" u="sng">
                <a:solidFill>
                  <a:srgbClr val="000000"/>
                </a:solidFill>
                <a:latin typeface="Arial"/>
                <a:ea typeface="Arial"/>
                <a:cs typeface="Arial"/>
                <a:sym typeface="Arial"/>
                <a:hlinkClick r:id="rId3" tooltip="https://twitter.com/MsStacyS"/>
              </a:rPr>
              <a:t>Stacy Stout</a:t>
            </a:r>
            <a:r>
              <a:rPr lang="en-US" sz="1800">
                <a:solidFill>
                  <a:srgbClr val="000000"/>
                </a:solidFill>
                <a:latin typeface="Arial"/>
                <a:ea typeface="Arial"/>
                <a:cs typeface="Arial"/>
                <a:sym typeface="Arial"/>
              </a:rPr>
              <a:t> and </a:t>
            </a:r>
            <a:r>
              <a:rPr lang="en-US" sz="1800" u="sng">
                <a:solidFill>
                  <a:srgbClr val="000000"/>
                </a:solidFill>
                <a:latin typeface="Arial"/>
                <a:ea typeface="Arial"/>
                <a:cs typeface="Arial"/>
                <a:sym typeface="Arial"/>
                <a:hlinkClick r:id="rId4" tooltip="https://twitter.com/histforall"/>
              </a:rPr>
              <a:t>Dermot Lucey</a:t>
            </a:r>
            <a:r>
              <a:rPr lang="en-US" sz="1800">
                <a:solidFill>
                  <a:srgbClr val="000000"/>
                </a:solidFill>
                <a:latin typeface="Arial"/>
                <a:ea typeface="Arial"/>
                <a:cs typeface="Arial"/>
                <a:sym typeface="Arial"/>
              </a:rPr>
              <a:t> (</a:t>
            </a:r>
            <a:r>
              <a:rPr lang="en-US" sz="1800" u="sng">
                <a:solidFill>
                  <a:srgbClr val="000000"/>
                </a:solidFill>
                <a:latin typeface="Arial"/>
                <a:ea typeface="Arial"/>
                <a:cs typeface="Arial"/>
                <a:sym typeface="Arial"/>
                <a:hlinkClick r:id="rId5" tooltip="https://www.gilleducation.ie/"/>
              </a:rPr>
              <a:t>Gill Education</a:t>
            </a:r>
            <a:r>
              <a:rPr lang="en-US" sz="1800">
                <a:solidFill>
                  <a:srgbClr val="000000"/>
                </a:solidFill>
                <a:latin typeface="Arial"/>
                <a:ea typeface="Arial"/>
                <a:cs typeface="Arial"/>
                <a:sym typeface="Arial"/>
              </a:rPr>
              <a:t>)</a:t>
            </a:r>
          </a:p>
        </p:txBody>
      </p:sp>
      <p:grpSp>
        <p:nvGrpSpPr>
          <p:cNvPr name="Group 12" id="12"/>
          <p:cNvGrpSpPr/>
          <p:nvPr/>
        </p:nvGrpSpPr>
        <p:grpSpPr>
          <a:xfrm rot="0">
            <a:off x="11383909" y="9756776"/>
            <a:ext cx="5555351" cy="530224"/>
            <a:chOff x="0" y="0"/>
            <a:chExt cx="7407135" cy="706965"/>
          </a:xfrm>
        </p:grpSpPr>
        <p:sp>
          <p:nvSpPr>
            <p:cNvPr name="Freeform 13" id="13"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6" id="16"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17" id="17"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TextBox 18" id="18"/>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363371"/>
                  </a:solidFill>
                  <a:latin typeface="Arial"/>
                  <a:ea typeface="Arial"/>
                  <a:cs typeface="Arial"/>
                  <a:sym typeface="Arial"/>
                </a:rPr>
                <a:t>@MsDoorley</a:t>
              </a:r>
            </a:p>
          </p:txBody>
        </p:sp>
      </p:grpSp>
    </p:spTree>
  </p:cSld>
  <p:clrMapOvr>
    <a:masterClrMapping/>
  </p:clrMapOvr>
</p:sld>
</file>

<file path=ppt/slides/slide2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sp>
        <p:nvSpPr>
          <p:cNvPr name="TextBox 6" id="6"/>
          <p:cNvSpPr txBox="true"/>
          <p:nvPr/>
        </p:nvSpPr>
        <p:spPr>
          <a:xfrm rot="0">
            <a:off x="1028700" y="1911350"/>
            <a:ext cx="15609955" cy="7927974"/>
          </a:xfrm>
          <a:prstGeom prst="rect">
            <a:avLst/>
          </a:prstGeom>
        </p:spPr>
        <p:txBody>
          <a:bodyPr anchor="t" rtlCol="false" tIns="0" lIns="0" bIns="0" rIns="0">
            <a:spAutoFit/>
          </a:bodyPr>
          <a:lstStyle/>
          <a:p>
            <a:pPr algn="just">
              <a:lnSpc>
                <a:spcPts val="3500"/>
              </a:lnSpc>
            </a:pPr>
            <a:r>
              <a:rPr lang="en-US" sz="2500">
                <a:solidFill>
                  <a:srgbClr val="000000"/>
                </a:solidFill>
                <a:latin typeface="Arial"/>
                <a:ea typeface="Arial"/>
                <a:cs typeface="Arial"/>
                <a:sym typeface="Arial"/>
              </a:rPr>
              <a:t>The </a:t>
            </a:r>
            <a:r>
              <a:rPr lang="en-US" sz="2500" b="true">
                <a:solidFill>
                  <a:srgbClr val="000000"/>
                </a:solidFill>
                <a:latin typeface="Arial Bold"/>
                <a:ea typeface="Arial Bold"/>
                <a:cs typeface="Arial Bold"/>
                <a:sym typeface="Arial Bold"/>
              </a:rPr>
              <a:t>International Criminal Tribunal for the former Yugoslavia (ICTY)</a:t>
            </a:r>
            <a:r>
              <a:rPr lang="en-US" sz="2500">
                <a:solidFill>
                  <a:srgbClr val="000000"/>
                </a:solidFill>
                <a:latin typeface="Arial"/>
                <a:ea typeface="Arial"/>
                <a:cs typeface="Arial"/>
                <a:sym typeface="Arial"/>
              </a:rPr>
              <a:t> was established by the </a:t>
            </a:r>
            <a:r>
              <a:rPr lang="en-US" sz="2500" b="true">
                <a:solidFill>
                  <a:srgbClr val="000000"/>
                </a:solidFill>
                <a:latin typeface="Arial Bold"/>
                <a:ea typeface="Arial Bold"/>
                <a:cs typeface="Arial Bold"/>
                <a:sym typeface="Arial Bold"/>
              </a:rPr>
              <a:t>United Nations</a:t>
            </a:r>
            <a:r>
              <a:rPr lang="en-US" sz="2500">
                <a:solidFill>
                  <a:srgbClr val="000000"/>
                </a:solidFill>
                <a:latin typeface="Arial"/>
                <a:ea typeface="Arial"/>
                <a:cs typeface="Arial"/>
                <a:sym typeface="Arial"/>
              </a:rPr>
              <a:t> in 1993. Its creation stemmed from the urgent need to address the grave atrocities committed during the conflicts that erupted following the disintegration of the former Yugoslavia in the early 1990s. Among these conflicts, the </a:t>
            </a:r>
            <a:r>
              <a:rPr lang="en-US" sz="2500" b="true">
                <a:solidFill>
                  <a:srgbClr val="000000"/>
                </a:solidFill>
                <a:latin typeface="Arial Bold"/>
                <a:ea typeface="Arial Bold"/>
                <a:cs typeface="Arial Bold"/>
                <a:sym typeface="Arial Bold"/>
              </a:rPr>
              <a:t>Bosnian War</a:t>
            </a:r>
            <a:r>
              <a:rPr lang="en-US" sz="2500">
                <a:solidFill>
                  <a:srgbClr val="000000"/>
                </a:solidFill>
                <a:latin typeface="Arial"/>
                <a:ea typeface="Arial"/>
                <a:cs typeface="Arial"/>
                <a:sym typeface="Arial"/>
              </a:rPr>
              <a:t> (1992-1995) remains one of the most notorious, particularly due to the </a:t>
            </a:r>
            <a:r>
              <a:rPr lang="en-US" sz="2500" b="true">
                <a:solidFill>
                  <a:srgbClr val="000000"/>
                </a:solidFill>
                <a:latin typeface="Arial Bold"/>
                <a:ea typeface="Arial Bold"/>
                <a:cs typeface="Arial Bold"/>
                <a:sym typeface="Arial Bold"/>
              </a:rPr>
              <a:t>Bosnian genocide</a:t>
            </a:r>
            <a:r>
              <a:rPr lang="en-US" sz="2500">
                <a:solidFill>
                  <a:srgbClr val="000000"/>
                </a:solidFill>
                <a:latin typeface="Arial"/>
                <a:ea typeface="Arial"/>
                <a:cs typeface="Arial"/>
                <a:sym typeface="Arial"/>
              </a:rPr>
              <a:t>.</a:t>
            </a:r>
          </a:p>
          <a:p>
            <a:pPr algn="just">
              <a:lnSpc>
                <a:spcPts val="3500"/>
              </a:lnSpc>
            </a:pPr>
            <a:r>
              <a:rPr lang="en-US" sz="2500">
                <a:solidFill>
                  <a:srgbClr val="000000"/>
                </a:solidFill>
                <a:latin typeface="Arial"/>
                <a:ea typeface="Arial"/>
                <a:cs typeface="Arial"/>
                <a:sym typeface="Arial"/>
              </a:rPr>
              <a:t>During this period, </a:t>
            </a:r>
            <a:r>
              <a:rPr lang="en-US" sz="2500" b="true">
                <a:solidFill>
                  <a:srgbClr val="000000"/>
                </a:solidFill>
                <a:latin typeface="Arial Bold"/>
                <a:ea typeface="Arial Bold"/>
                <a:cs typeface="Arial Bold"/>
                <a:sym typeface="Arial Bold"/>
              </a:rPr>
              <a:t>Bosnian Serb forces</a:t>
            </a:r>
            <a:r>
              <a:rPr lang="en-US" sz="2500">
                <a:solidFill>
                  <a:srgbClr val="000000"/>
                </a:solidFill>
                <a:latin typeface="Arial"/>
                <a:ea typeface="Arial"/>
                <a:cs typeface="Arial"/>
                <a:sym typeface="Arial"/>
              </a:rPr>
              <a:t>, which were supported by the </a:t>
            </a:r>
            <a:r>
              <a:rPr lang="en-US" sz="2500" b="true">
                <a:solidFill>
                  <a:srgbClr val="000000"/>
                </a:solidFill>
                <a:latin typeface="Arial Bold"/>
                <a:ea typeface="Arial Bold"/>
                <a:cs typeface="Arial Bold"/>
                <a:sym typeface="Arial Bold"/>
              </a:rPr>
              <a:t>Yugoslav army</a:t>
            </a:r>
            <a:r>
              <a:rPr lang="en-US" sz="2500">
                <a:solidFill>
                  <a:srgbClr val="000000"/>
                </a:solidFill>
                <a:latin typeface="Arial"/>
                <a:ea typeface="Arial"/>
                <a:cs typeface="Arial"/>
                <a:sym typeface="Arial"/>
              </a:rPr>
              <a:t>, predominantly targeted </a:t>
            </a:r>
            <a:r>
              <a:rPr lang="en-US" sz="2500" b="true">
                <a:solidFill>
                  <a:srgbClr val="000000"/>
                </a:solidFill>
                <a:latin typeface="Arial Bold"/>
                <a:ea typeface="Arial Bold"/>
                <a:cs typeface="Arial Bold"/>
                <a:sym typeface="Arial Bold"/>
              </a:rPr>
              <a:t>Bosniak</a:t>
            </a:r>
            <a:r>
              <a:rPr lang="en-US" sz="2500">
                <a:solidFill>
                  <a:srgbClr val="000000"/>
                </a:solidFill>
                <a:latin typeface="Arial"/>
                <a:ea typeface="Arial"/>
                <a:cs typeface="Arial"/>
                <a:sym typeface="Arial"/>
              </a:rPr>
              <a:t> (Bosnian Muslim) and Croatian civilians. It's estimated that around 100,000 individuals lost their lives from 1992 to 1995, with Bosniaks making up a staggering 80% of that total.</a:t>
            </a:r>
          </a:p>
          <a:p>
            <a:pPr algn="just">
              <a:lnSpc>
                <a:spcPts val="3500"/>
              </a:lnSpc>
            </a:pPr>
            <a:r>
              <a:rPr lang="en-US" sz="2500">
                <a:solidFill>
                  <a:srgbClr val="000000"/>
                </a:solidFill>
                <a:latin typeface="Arial"/>
                <a:ea typeface="Arial"/>
                <a:cs typeface="Arial"/>
                <a:sym typeface="Arial"/>
              </a:rPr>
              <a:t>The primary function of the ICTY was to investigate and prosecute individuals for a range of serious crimes. These included </a:t>
            </a:r>
            <a:r>
              <a:rPr lang="en-US" sz="2500" b="true">
                <a:solidFill>
                  <a:srgbClr val="000000"/>
                </a:solidFill>
                <a:latin typeface="Arial Bold"/>
                <a:ea typeface="Arial Bold"/>
                <a:cs typeface="Arial Bold"/>
                <a:sym typeface="Arial Bold"/>
              </a:rPr>
              <a:t>genocide</a:t>
            </a:r>
            <a:r>
              <a:rPr lang="en-US" sz="2500">
                <a:solidFill>
                  <a:srgbClr val="000000"/>
                </a:solidFill>
                <a:latin typeface="Arial"/>
                <a:ea typeface="Arial"/>
                <a:cs typeface="Arial"/>
                <a:sym typeface="Arial"/>
              </a:rPr>
              <a:t> and complicity in genocide, </a:t>
            </a:r>
            <a:r>
              <a:rPr lang="en-US" sz="2500" b="true">
                <a:solidFill>
                  <a:srgbClr val="000000"/>
                </a:solidFill>
                <a:latin typeface="Arial Bold"/>
                <a:ea typeface="Arial Bold"/>
                <a:cs typeface="Arial Bold"/>
                <a:sym typeface="Arial Bold"/>
              </a:rPr>
              <a:t>crimes against humanity</a:t>
            </a:r>
            <a:r>
              <a:rPr lang="en-US" sz="2500">
                <a:solidFill>
                  <a:srgbClr val="000000"/>
                </a:solidFill>
                <a:latin typeface="Arial"/>
                <a:ea typeface="Arial"/>
                <a:cs typeface="Arial"/>
                <a:sym typeface="Arial"/>
              </a:rPr>
              <a:t>, grave breaches of the </a:t>
            </a:r>
            <a:r>
              <a:rPr lang="en-US" sz="2500" b="true">
                <a:solidFill>
                  <a:srgbClr val="000000"/>
                </a:solidFill>
                <a:latin typeface="Arial Bold"/>
                <a:ea typeface="Arial Bold"/>
                <a:cs typeface="Arial Bold"/>
                <a:sym typeface="Arial Bold"/>
              </a:rPr>
              <a:t>Geneva Conventions</a:t>
            </a:r>
            <a:r>
              <a:rPr lang="en-US" sz="2500">
                <a:solidFill>
                  <a:srgbClr val="000000"/>
                </a:solidFill>
                <a:latin typeface="Arial"/>
                <a:ea typeface="Arial"/>
                <a:cs typeface="Arial"/>
                <a:sym typeface="Arial"/>
              </a:rPr>
              <a:t>, and violations of the laws or customs of war. Additionally, the tribunal aimed to promote reconciliation among the former Yugoslav states and bolster </a:t>
            </a:r>
            <a:r>
              <a:rPr lang="en-US" sz="2500" b="true">
                <a:solidFill>
                  <a:srgbClr val="000000"/>
                </a:solidFill>
                <a:latin typeface="Arial Bold"/>
                <a:ea typeface="Arial Bold"/>
                <a:cs typeface="Arial Bold"/>
                <a:sym typeface="Arial Bold"/>
              </a:rPr>
              <a:t>international jurisprudence</a:t>
            </a:r>
            <a:r>
              <a:rPr lang="en-US" sz="2500">
                <a:solidFill>
                  <a:srgbClr val="000000"/>
                </a:solidFill>
                <a:latin typeface="Arial"/>
                <a:ea typeface="Arial"/>
                <a:cs typeface="Arial"/>
                <a:sym typeface="Arial"/>
              </a:rPr>
              <a:t> on genocide and other violations of international humanitarian law.</a:t>
            </a:r>
          </a:p>
          <a:p>
            <a:pPr algn="just">
              <a:lnSpc>
                <a:spcPts val="3500"/>
              </a:lnSpc>
            </a:pPr>
            <a:r>
              <a:rPr lang="en-US" sz="2500">
                <a:solidFill>
                  <a:srgbClr val="000000"/>
                </a:solidFill>
                <a:latin typeface="Arial"/>
                <a:ea typeface="Arial"/>
                <a:cs typeface="Arial"/>
                <a:sym typeface="Arial"/>
              </a:rPr>
              <a:t>In its tenure, the Tribunal indicted 161 individuals. Out of those, ninety were sentenced. One of the most prominent figures brought before the ICTY was </a:t>
            </a:r>
            <a:r>
              <a:rPr lang="en-US" sz="2500" b="true">
                <a:solidFill>
                  <a:srgbClr val="000000"/>
                </a:solidFill>
                <a:latin typeface="Arial Bold"/>
                <a:ea typeface="Arial Bold"/>
                <a:cs typeface="Arial Bold"/>
                <a:sym typeface="Arial Bold"/>
              </a:rPr>
              <a:t>Ratko Mladić</a:t>
            </a:r>
            <a:r>
              <a:rPr lang="en-US" sz="2500">
                <a:solidFill>
                  <a:srgbClr val="000000"/>
                </a:solidFill>
                <a:latin typeface="Arial"/>
                <a:ea typeface="Arial"/>
                <a:cs typeface="Arial"/>
                <a:sym typeface="Arial"/>
              </a:rPr>
              <a:t>, the former Commander of the </a:t>
            </a:r>
            <a:r>
              <a:rPr lang="en-US" sz="2500" b="true">
                <a:solidFill>
                  <a:srgbClr val="000000"/>
                </a:solidFill>
                <a:latin typeface="Arial Bold"/>
                <a:ea typeface="Arial Bold"/>
                <a:cs typeface="Arial Bold"/>
                <a:sym typeface="Arial Bold"/>
              </a:rPr>
              <a:t>Bosnian Serb Army</a:t>
            </a:r>
            <a:r>
              <a:rPr lang="en-US" sz="2500">
                <a:solidFill>
                  <a:srgbClr val="000000"/>
                </a:solidFill>
                <a:latin typeface="Arial"/>
                <a:ea typeface="Arial"/>
                <a:cs typeface="Arial"/>
                <a:sym typeface="Arial"/>
              </a:rPr>
              <a:t>. Mladić faced a guilty verdict on 10 charges, which included his involvement in the </a:t>
            </a:r>
            <a:r>
              <a:rPr lang="en-US" sz="2500" b="true">
                <a:solidFill>
                  <a:srgbClr val="000000"/>
                </a:solidFill>
                <a:latin typeface="Arial Bold"/>
                <a:ea typeface="Arial Bold"/>
                <a:cs typeface="Arial Bold"/>
                <a:sym typeface="Arial Bold"/>
              </a:rPr>
              <a:t>genocide in Srebrenica</a:t>
            </a:r>
            <a:r>
              <a:rPr lang="en-US" sz="2500">
                <a:solidFill>
                  <a:srgbClr val="000000"/>
                </a:solidFill>
                <a:latin typeface="Arial"/>
                <a:ea typeface="Arial"/>
                <a:cs typeface="Arial"/>
                <a:sym typeface="Arial"/>
              </a:rPr>
              <a:t>, where over 7,000 Bosniak men and boys were mercilessly executed. He was subsequently sentenced to life imprisonment.</a:t>
            </a:r>
          </a:p>
        </p:txBody>
      </p:sp>
      <p:sp>
        <p:nvSpPr>
          <p:cNvPr name="TextBox 7" id="7"/>
          <p:cNvSpPr txBox="true"/>
          <p:nvPr/>
        </p:nvSpPr>
        <p:spPr>
          <a:xfrm rot="5400000">
            <a:off x="12498388" y="4760912"/>
            <a:ext cx="102870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Thirty-Five: The United Nations</a:t>
            </a:r>
          </a:p>
        </p:txBody>
      </p:sp>
      <p:sp>
        <p:nvSpPr>
          <p:cNvPr name="TextBox 8" id="8"/>
          <p:cNvSpPr txBox="true"/>
          <p:nvPr/>
        </p:nvSpPr>
        <p:spPr>
          <a:xfrm rot="0">
            <a:off x="1028700" y="790575"/>
            <a:ext cx="15609955" cy="1152524"/>
          </a:xfrm>
          <a:prstGeom prst="rect">
            <a:avLst/>
          </a:prstGeom>
        </p:spPr>
        <p:txBody>
          <a:bodyPr anchor="t" rtlCol="false" tIns="0" lIns="0" bIns="0" rIns="0">
            <a:spAutoFit/>
          </a:bodyPr>
          <a:lstStyle/>
          <a:p>
            <a:pPr algn="l">
              <a:lnSpc>
                <a:spcPts val="8400"/>
              </a:lnSpc>
            </a:pPr>
            <a:r>
              <a:rPr lang="en-US" sz="6000" b="true">
                <a:solidFill>
                  <a:srgbClr val="363371"/>
                </a:solidFill>
                <a:latin typeface="Arial Bold"/>
                <a:ea typeface="Arial Bold"/>
                <a:cs typeface="Arial Bold"/>
                <a:sym typeface="Arial Bold"/>
              </a:rPr>
              <a:t>The International Criminal Tribunal: ICTY</a:t>
            </a:r>
          </a:p>
        </p:txBody>
      </p:sp>
      <p:sp>
        <p:nvSpPr>
          <p:cNvPr name="TextBox 9" id="9"/>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&amp; Three: The History of the World</a:t>
            </a:r>
          </a:p>
        </p:txBody>
      </p:sp>
      <p:grpSp>
        <p:nvGrpSpPr>
          <p:cNvPr name="Group 10" id="10"/>
          <p:cNvGrpSpPr/>
          <p:nvPr/>
        </p:nvGrpSpPr>
        <p:grpSpPr>
          <a:xfrm rot="0">
            <a:off x="11383909" y="9756776"/>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363371"/>
                  </a:solidFill>
                  <a:latin typeface="Arial"/>
                  <a:ea typeface="Arial"/>
                  <a:cs typeface="Arial"/>
                  <a:sym typeface="Arial"/>
                </a:rPr>
                <a:t>@MsDoorley</a:t>
              </a:r>
            </a:p>
          </p:txBody>
        </p:sp>
      </p:grpSp>
    </p:spTree>
  </p:cSld>
  <p:clrMapOvr>
    <a:masterClrMapping/>
  </p:clrMapOvr>
</p:sld>
</file>

<file path=ppt/slides/slide2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sp>
        <p:nvSpPr>
          <p:cNvPr name="Freeform 6" id="6"/>
          <p:cNvSpPr/>
          <p:nvPr/>
        </p:nvSpPr>
        <p:spPr>
          <a:xfrm flipH="false" flipV="false" rot="0">
            <a:off x="13044842" y="5972174"/>
            <a:ext cx="3753137" cy="3753137"/>
          </a:xfrm>
          <a:custGeom>
            <a:avLst/>
            <a:gdLst/>
            <a:ahLst/>
            <a:cxnLst/>
            <a:rect r="r" b="b" t="t" l="l"/>
            <a:pathLst>
              <a:path h="3753137" w="3753137">
                <a:moveTo>
                  <a:pt x="0" y="0"/>
                </a:moveTo>
                <a:lnTo>
                  <a:pt x="3753137" y="0"/>
                </a:lnTo>
                <a:lnTo>
                  <a:pt x="3753137" y="3753137"/>
                </a:lnTo>
                <a:lnTo>
                  <a:pt x="0" y="3753137"/>
                </a:lnTo>
                <a:lnTo>
                  <a:pt x="0" y="0"/>
                </a:lnTo>
                <a:close/>
              </a:path>
            </a:pathLst>
          </a:custGeom>
          <a:blipFill>
            <a:blip r:embed="rId2"/>
            <a:stretch>
              <a:fillRect l="0" t="0" r="0" b="0"/>
            </a:stretch>
          </a:blipFill>
        </p:spPr>
      </p:sp>
      <p:sp>
        <p:nvSpPr>
          <p:cNvPr name="TextBox 7" id="7"/>
          <p:cNvSpPr txBox="true"/>
          <p:nvPr/>
        </p:nvSpPr>
        <p:spPr>
          <a:xfrm rot="0">
            <a:off x="1028700" y="1911350"/>
            <a:ext cx="15609955" cy="3984624"/>
          </a:xfrm>
          <a:prstGeom prst="rect">
            <a:avLst/>
          </a:prstGeom>
        </p:spPr>
        <p:txBody>
          <a:bodyPr anchor="t" rtlCol="false" tIns="0" lIns="0" bIns="0" rIns="0">
            <a:spAutoFit/>
          </a:bodyPr>
          <a:lstStyle/>
          <a:p>
            <a:pPr algn="just">
              <a:lnSpc>
                <a:spcPts val="3500"/>
              </a:lnSpc>
            </a:pPr>
            <a:r>
              <a:rPr lang="en-US" sz="2500">
                <a:solidFill>
                  <a:srgbClr val="000000"/>
                </a:solidFill>
                <a:latin typeface="Arial"/>
                <a:ea typeface="Arial"/>
                <a:cs typeface="Arial"/>
                <a:sym typeface="Arial"/>
              </a:rPr>
              <a:t>As of today, while significant progress has been made in the region, tensions and issues persist. </a:t>
            </a:r>
            <a:r>
              <a:rPr lang="en-US" sz="2500" b="true">
                <a:solidFill>
                  <a:srgbClr val="000000"/>
                </a:solidFill>
                <a:latin typeface="Arial Bold"/>
                <a:ea typeface="Arial Bold"/>
                <a:cs typeface="Arial Bold"/>
                <a:sym typeface="Arial Bold"/>
              </a:rPr>
              <a:t>Serbia</a:t>
            </a:r>
            <a:r>
              <a:rPr lang="en-US" sz="2500">
                <a:solidFill>
                  <a:srgbClr val="000000"/>
                </a:solidFill>
                <a:latin typeface="Arial"/>
                <a:ea typeface="Arial"/>
                <a:cs typeface="Arial"/>
                <a:sym typeface="Arial"/>
              </a:rPr>
              <a:t>, for example, still does not recognise </a:t>
            </a:r>
            <a:r>
              <a:rPr lang="en-US" sz="2500" b="true">
                <a:solidFill>
                  <a:srgbClr val="000000"/>
                </a:solidFill>
                <a:latin typeface="Arial Bold"/>
                <a:ea typeface="Arial Bold"/>
                <a:cs typeface="Arial Bold"/>
                <a:sym typeface="Arial Bold"/>
              </a:rPr>
              <a:t>Kosovo's independence</a:t>
            </a:r>
            <a:r>
              <a:rPr lang="en-US" sz="2500">
                <a:solidFill>
                  <a:srgbClr val="000000"/>
                </a:solidFill>
                <a:latin typeface="Arial"/>
                <a:ea typeface="Arial"/>
                <a:cs typeface="Arial"/>
                <a:sym typeface="Arial"/>
              </a:rPr>
              <a:t>, declared in 2008. The legacy of the Yugoslavian Wars and the ICTY's operations continue to have had a lasting impact on </a:t>
            </a:r>
            <a:r>
              <a:rPr lang="en-US" sz="2500" b="true">
                <a:solidFill>
                  <a:srgbClr val="000000"/>
                </a:solidFill>
                <a:latin typeface="Arial Bold"/>
                <a:ea typeface="Arial Bold"/>
                <a:cs typeface="Arial Bold"/>
                <a:sym typeface="Arial Bold"/>
              </a:rPr>
              <a:t>international law</a:t>
            </a:r>
            <a:r>
              <a:rPr lang="en-US" sz="2500">
                <a:solidFill>
                  <a:srgbClr val="000000"/>
                </a:solidFill>
                <a:latin typeface="Arial"/>
                <a:ea typeface="Arial"/>
                <a:cs typeface="Arial"/>
                <a:sym typeface="Arial"/>
              </a:rPr>
              <a:t> and geopolitics of the region. It marked the first occasion since the </a:t>
            </a:r>
            <a:r>
              <a:rPr lang="en-US" sz="2500" b="true">
                <a:solidFill>
                  <a:srgbClr val="000000"/>
                </a:solidFill>
                <a:latin typeface="Arial Bold"/>
                <a:ea typeface="Arial Bold"/>
                <a:cs typeface="Arial Bold"/>
                <a:sym typeface="Arial Bold"/>
              </a:rPr>
              <a:t>Nuremberg</a:t>
            </a:r>
            <a:r>
              <a:rPr lang="en-US" sz="2500">
                <a:solidFill>
                  <a:srgbClr val="000000"/>
                </a:solidFill>
                <a:latin typeface="Arial"/>
                <a:ea typeface="Arial"/>
                <a:cs typeface="Arial"/>
                <a:sym typeface="Arial"/>
              </a:rPr>
              <a:t> and </a:t>
            </a:r>
            <a:r>
              <a:rPr lang="en-US" sz="2500" b="true">
                <a:solidFill>
                  <a:srgbClr val="000000"/>
                </a:solidFill>
                <a:latin typeface="Arial Bold"/>
                <a:ea typeface="Arial Bold"/>
                <a:cs typeface="Arial Bold"/>
                <a:sym typeface="Arial Bold"/>
              </a:rPr>
              <a:t>Tokyo Tribunals</a:t>
            </a:r>
            <a:r>
              <a:rPr lang="en-US" sz="2500">
                <a:solidFill>
                  <a:srgbClr val="000000"/>
                </a:solidFill>
                <a:latin typeface="Arial"/>
                <a:ea typeface="Arial"/>
                <a:cs typeface="Arial"/>
                <a:sym typeface="Arial"/>
              </a:rPr>
              <a:t> where international leaders were held accountable and prosecuted for </a:t>
            </a:r>
            <a:r>
              <a:rPr lang="en-US" sz="2500" b="true">
                <a:solidFill>
                  <a:srgbClr val="000000"/>
                </a:solidFill>
                <a:latin typeface="Arial Bold"/>
                <a:ea typeface="Arial Bold"/>
                <a:cs typeface="Arial Bold"/>
                <a:sym typeface="Arial Bold"/>
              </a:rPr>
              <a:t>war crimes</a:t>
            </a:r>
            <a:r>
              <a:rPr lang="en-US" sz="2500">
                <a:solidFill>
                  <a:srgbClr val="000000"/>
                </a:solidFill>
                <a:latin typeface="Arial"/>
                <a:ea typeface="Arial"/>
                <a:cs typeface="Arial"/>
                <a:sym typeface="Arial"/>
              </a:rPr>
              <a:t> and other egregious violations. This groundbreaking tribunal set the stage for other international judiciaries, such as the </a:t>
            </a:r>
            <a:r>
              <a:rPr lang="en-US" sz="2500" b="true">
                <a:solidFill>
                  <a:srgbClr val="000000"/>
                </a:solidFill>
                <a:latin typeface="Arial Bold"/>
                <a:ea typeface="Arial Bold"/>
                <a:cs typeface="Arial Bold"/>
                <a:sym typeface="Arial Bold"/>
              </a:rPr>
              <a:t>International Criminal Tribunal for Rwanda (ICTR)</a:t>
            </a:r>
            <a:r>
              <a:rPr lang="en-US" sz="2500">
                <a:solidFill>
                  <a:srgbClr val="000000"/>
                </a:solidFill>
                <a:latin typeface="Arial"/>
                <a:ea typeface="Arial"/>
                <a:cs typeface="Arial"/>
                <a:sym typeface="Arial"/>
              </a:rPr>
              <a:t> and the </a:t>
            </a:r>
            <a:r>
              <a:rPr lang="en-US" sz="2500" b="true">
                <a:solidFill>
                  <a:srgbClr val="000000"/>
                </a:solidFill>
                <a:latin typeface="Arial Bold"/>
                <a:ea typeface="Arial Bold"/>
                <a:cs typeface="Arial Bold"/>
                <a:sym typeface="Arial Bold"/>
              </a:rPr>
              <a:t>International Criminal Court (ICC)</a:t>
            </a:r>
            <a:r>
              <a:rPr lang="en-US" sz="2500">
                <a:solidFill>
                  <a:srgbClr val="000000"/>
                </a:solidFill>
                <a:latin typeface="Arial"/>
                <a:ea typeface="Arial"/>
                <a:cs typeface="Arial"/>
                <a:sym typeface="Arial"/>
              </a:rPr>
              <a:t>. While the ICTY formally concluded its activities in 2017, its residual functions, including those concerning trials, appeals, witness protection, and sentence supervision, transitioned to the </a:t>
            </a:r>
            <a:r>
              <a:rPr lang="en-US" sz="2500" b="true">
                <a:solidFill>
                  <a:srgbClr val="000000"/>
                </a:solidFill>
                <a:latin typeface="Arial Bold"/>
                <a:ea typeface="Arial Bold"/>
                <a:cs typeface="Arial Bold"/>
                <a:sym typeface="Arial Bold"/>
              </a:rPr>
              <a:t>Mechanism for International Criminal Tribunals (MICT)</a:t>
            </a:r>
            <a:r>
              <a:rPr lang="en-US" sz="2500">
                <a:solidFill>
                  <a:srgbClr val="000000"/>
                </a:solidFill>
                <a:latin typeface="Arial"/>
                <a:ea typeface="Arial"/>
                <a:cs typeface="Arial"/>
                <a:sym typeface="Arial"/>
              </a:rPr>
              <a:t>.</a:t>
            </a:r>
          </a:p>
        </p:txBody>
      </p:sp>
      <p:sp>
        <p:nvSpPr>
          <p:cNvPr name="TextBox 8" id="8"/>
          <p:cNvSpPr txBox="true"/>
          <p:nvPr/>
        </p:nvSpPr>
        <p:spPr>
          <a:xfrm rot="5400000">
            <a:off x="12498388" y="4760912"/>
            <a:ext cx="102870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Thirty-Five: The United Nations</a:t>
            </a:r>
          </a:p>
        </p:txBody>
      </p:sp>
      <p:sp>
        <p:nvSpPr>
          <p:cNvPr name="TextBox 9" id="9"/>
          <p:cNvSpPr txBox="true"/>
          <p:nvPr/>
        </p:nvSpPr>
        <p:spPr>
          <a:xfrm rot="0">
            <a:off x="1028700" y="790575"/>
            <a:ext cx="15609955" cy="1152524"/>
          </a:xfrm>
          <a:prstGeom prst="rect">
            <a:avLst/>
          </a:prstGeom>
        </p:spPr>
        <p:txBody>
          <a:bodyPr anchor="t" rtlCol="false" tIns="0" lIns="0" bIns="0" rIns="0">
            <a:spAutoFit/>
          </a:bodyPr>
          <a:lstStyle/>
          <a:p>
            <a:pPr algn="l">
              <a:lnSpc>
                <a:spcPts val="8400"/>
              </a:lnSpc>
            </a:pPr>
            <a:r>
              <a:rPr lang="en-US" sz="6000" b="true">
                <a:solidFill>
                  <a:srgbClr val="363371"/>
                </a:solidFill>
                <a:latin typeface="Arial Bold"/>
                <a:ea typeface="Arial Bold"/>
                <a:cs typeface="Arial Bold"/>
                <a:sym typeface="Arial Bold"/>
              </a:rPr>
              <a:t>The International Criminal Tribunal: ICTY</a:t>
            </a:r>
          </a:p>
        </p:txBody>
      </p:sp>
      <p:sp>
        <p:nvSpPr>
          <p:cNvPr name="TextBox 10" id="10"/>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&amp; Three: The History of the World</a:t>
            </a:r>
          </a:p>
        </p:txBody>
      </p:sp>
      <p:grpSp>
        <p:nvGrpSpPr>
          <p:cNvPr name="Group 11" id="11"/>
          <p:cNvGrpSpPr/>
          <p:nvPr/>
        </p:nvGrpSpPr>
        <p:grpSpPr>
          <a:xfrm rot="0">
            <a:off x="1028700" y="5994545"/>
            <a:ext cx="10725416" cy="4011611"/>
            <a:chOff x="0" y="0"/>
            <a:chExt cx="14300555" cy="5348814"/>
          </a:xfrm>
        </p:grpSpPr>
        <p:sp>
          <p:nvSpPr>
            <p:cNvPr name="Freeform 12" id="12"/>
            <p:cNvSpPr/>
            <p:nvPr/>
          </p:nvSpPr>
          <p:spPr>
            <a:xfrm flipH="false" flipV="false" rot="0">
              <a:off x="1177" y="2762249"/>
              <a:ext cx="2540000" cy="1714500"/>
            </a:xfrm>
            <a:custGeom>
              <a:avLst/>
              <a:gdLst/>
              <a:ahLst/>
              <a:cxnLst/>
              <a:rect r="r" b="b" t="t" l="l"/>
              <a:pathLst>
                <a:path h="1714500" w="2540000">
                  <a:moveTo>
                    <a:pt x="0" y="0"/>
                  </a:moveTo>
                  <a:lnTo>
                    <a:pt x="2540000" y="0"/>
                  </a:lnTo>
                  <a:lnTo>
                    <a:pt x="2540000" y="1714500"/>
                  </a:lnTo>
                  <a:lnTo>
                    <a:pt x="0" y="171450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13" id="13"/>
            <p:cNvSpPr/>
            <p:nvPr/>
          </p:nvSpPr>
          <p:spPr>
            <a:xfrm flipH="false" flipV="false" rot="0">
              <a:off x="2819400" y="2762249"/>
              <a:ext cx="2540000" cy="1612900"/>
            </a:xfrm>
            <a:custGeom>
              <a:avLst/>
              <a:gdLst/>
              <a:ahLst/>
              <a:cxnLst/>
              <a:rect r="r" b="b" t="t" l="l"/>
              <a:pathLst>
                <a:path h="1612900" w="2540000">
                  <a:moveTo>
                    <a:pt x="0" y="0"/>
                  </a:moveTo>
                  <a:lnTo>
                    <a:pt x="2540000" y="0"/>
                  </a:lnTo>
                  <a:lnTo>
                    <a:pt x="2540000" y="1612900"/>
                  </a:lnTo>
                  <a:lnTo>
                    <a:pt x="0" y="1612900"/>
                  </a:lnTo>
                  <a:lnTo>
                    <a:pt x="0" y="0"/>
                  </a:lnTo>
                  <a:close/>
                </a:path>
              </a:pathLst>
            </a:custGeom>
            <a:blipFill>
              <a:blip r:embed="rId5"/>
              <a:stretch>
                <a:fillRect l="0" t="0" r="0" b="0"/>
              </a:stretch>
            </a:blipFill>
          </p:spPr>
        </p:sp>
        <p:sp>
          <p:nvSpPr>
            <p:cNvPr name="Freeform 14" id="14"/>
            <p:cNvSpPr/>
            <p:nvPr/>
          </p:nvSpPr>
          <p:spPr>
            <a:xfrm flipH="false" flipV="false" rot="0">
              <a:off x="1177" y="4233"/>
              <a:ext cx="2540000" cy="1689100"/>
            </a:xfrm>
            <a:custGeom>
              <a:avLst/>
              <a:gdLst/>
              <a:ahLst/>
              <a:cxnLst/>
              <a:rect r="r" b="b" t="t" l="l"/>
              <a:pathLst>
                <a:path h="1689100" w="2540000">
                  <a:moveTo>
                    <a:pt x="0" y="0"/>
                  </a:moveTo>
                  <a:lnTo>
                    <a:pt x="2540000" y="0"/>
                  </a:lnTo>
                  <a:lnTo>
                    <a:pt x="2540000" y="1689100"/>
                  </a:lnTo>
                  <a:lnTo>
                    <a:pt x="0" y="1689100"/>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5" id="15"/>
            <p:cNvSpPr/>
            <p:nvPr/>
          </p:nvSpPr>
          <p:spPr>
            <a:xfrm flipH="false" flipV="false" rot="0">
              <a:off x="2819400" y="47096"/>
              <a:ext cx="2540000" cy="1603375"/>
            </a:xfrm>
            <a:custGeom>
              <a:avLst/>
              <a:gdLst/>
              <a:ahLst/>
              <a:cxnLst/>
              <a:rect r="r" b="b" t="t" l="l"/>
              <a:pathLst>
                <a:path h="1603375" w="2540000">
                  <a:moveTo>
                    <a:pt x="0" y="0"/>
                  </a:moveTo>
                  <a:lnTo>
                    <a:pt x="2540000" y="0"/>
                  </a:lnTo>
                  <a:lnTo>
                    <a:pt x="2540000" y="1603375"/>
                  </a:lnTo>
                  <a:lnTo>
                    <a:pt x="0" y="160337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6" id="16"/>
            <p:cNvSpPr/>
            <p:nvPr/>
          </p:nvSpPr>
          <p:spPr>
            <a:xfrm flipH="false" flipV="false" rot="0">
              <a:off x="5637623" y="2717799"/>
              <a:ext cx="2540000" cy="1701800"/>
            </a:xfrm>
            <a:custGeom>
              <a:avLst/>
              <a:gdLst/>
              <a:ahLst/>
              <a:cxnLst/>
              <a:rect r="r" b="b" t="t" l="l"/>
              <a:pathLst>
                <a:path h="1701800" w="2540000">
                  <a:moveTo>
                    <a:pt x="0" y="0"/>
                  </a:moveTo>
                  <a:lnTo>
                    <a:pt x="2540000" y="0"/>
                  </a:lnTo>
                  <a:lnTo>
                    <a:pt x="2540000" y="1701800"/>
                  </a:lnTo>
                  <a:lnTo>
                    <a:pt x="0" y="1701800"/>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7" id="17"/>
            <p:cNvSpPr/>
            <p:nvPr/>
          </p:nvSpPr>
          <p:spPr>
            <a:xfrm flipH="false" flipV="false" rot="0">
              <a:off x="11760555" y="1184274"/>
              <a:ext cx="2540000" cy="1577975"/>
            </a:xfrm>
            <a:custGeom>
              <a:avLst/>
              <a:gdLst/>
              <a:ahLst/>
              <a:cxnLst/>
              <a:rect r="r" b="b" t="t" l="l"/>
              <a:pathLst>
                <a:path h="1577975" w="2540000">
                  <a:moveTo>
                    <a:pt x="0" y="0"/>
                  </a:moveTo>
                  <a:lnTo>
                    <a:pt x="2540000" y="0"/>
                  </a:lnTo>
                  <a:lnTo>
                    <a:pt x="2540000" y="1577975"/>
                  </a:lnTo>
                  <a:lnTo>
                    <a:pt x="0" y="1577975"/>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18" id="18"/>
            <p:cNvSpPr/>
            <p:nvPr/>
          </p:nvSpPr>
          <p:spPr>
            <a:xfrm flipH="false" flipV="false" rot="0">
              <a:off x="8525155" y="112183"/>
              <a:ext cx="2540000" cy="1581150"/>
            </a:xfrm>
            <a:custGeom>
              <a:avLst/>
              <a:gdLst/>
              <a:ahLst/>
              <a:cxnLst/>
              <a:rect r="r" b="b" t="t" l="l"/>
              <a:pathLst>
                <a:path h="1581150" w="2540000">
                  <a:moveTo>
                    <a:pt x="0" y="0"/>
                  </a:moveTo>
                  <a:lnTo>
                    <a:pt x="2540000" y="0"/>
                  </a:lnTo>
                  <a:lnTo>
                    <a:pt x="2540000" y="1581150"/>
                  </a:lnTo>
                  <a:lnTo>
                    <a:pt x="0" y="1581150"/>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Freeform 19" id="19"/>
            <p:cNvSpPr/>
            <p:nvPr/>
          </p:nvSpPr>
          <p:spPr>
            <a:xfrm flipH="false" flipV="false" rot="0">
              <a:off x="5638800" y="0"/>
              <a:ext cx="2540000" cy="1693333"/>
            </a:xfrm>
            <a:custGeom>
              <a:avLst/>
              <a:gdLst/>
              <a:ahLst/>
              <a:cxnLst/>
              <a:rect r="r" b="b" t="t" l="l"/>
              <a:pathLst>
                <a:path h="1693333" w="2540000">
                  <a:moveTo>
                    <a:pt x="0" y="0"/>
                  </a:moveTo>
                  <a:lnTo>
                    <a:pt x="2540000" y="0"/>
                  </a:lnTo>
                  <a:lnTo>
                    <a:pt x="2540000" y="1693333"/>
                  </a:lnTo>
                  <a:lnTo>
                    <a:pt x="0" y="1693333"/>
                  </a:lnTo>
                  <a:lnTo>
                    <a:pt x="0" y="0"/>
                  </a:lnTo>
                  <a:close/>
                </a:path>
              </a:pathLst>
            </a:custGeom>
            <a:blipFill>
              <a:blip r:embed="rId16">
                <a:extLst>
                  <a:ext uri="{96DAC541-7B7A-43D3-8B79-37D633B846F1}">
                    <asvg:svgBlip xmlns:asvg="http://schemas.microsoft.com/office/drawing/2016/SVG/main" r:embed="rId17"/>
                  </a:ext>
                </a:extLst>
              </a:blip>
              <a:stretch>
                <a:fillRect l="0" t="0" r="0" b="0"/>
              </a:stretch>
            </a:blipFill>
          </p:spPr>
        </p:sp>
        <p:sp>
          <p:nvSpPr>
            <p:cNvPr name="Freeform 20" id="20"/>
            <p:cNvSpPr/>
            <p:nvPr/>
          </p:nvSpPr>
          <p:spPr>
            <a:xfrm flipH="false" flipV="false" rot="0">
              <a:off x="8457023" y="2717799"/>
              <a:ext cx="2540000" cy="1498600"/>
            </a:xfrm>
            <a:custGeom>
              <a:avLst/>
              <a:gdLst/>
              <a:ahLst/>
              <a:cxnLst/>
              <a:rect r="r" b="b" t="t" l="l"/>
              <a:pathLst>
                <a:path h="1498600" w="2540000">
                  <a:moveTo>
                    <a:pt x="0" y="0"/>
                  </a:moveTo>
                  <a:lnTo>
                    <a:pt x="2540000" y="0"/>
                  </a:lnTo>
                  <a:lnTo>
                    <a:pt x="2540000" y="1498600"/>
                  </a:lnTo>
                  <a:lnTo>
                    <a:pt x="0" y="1498600"/>
                  </a:lnTo>
                  <a:lnTo>
                    <a:pt x="0" y="0"/>
                  </a:lnTo>
                  <a:close/>
                </a:path>
              </a:pathLst>
            </a:custGeom>
            <a:blipFill>
              <a:blip r:embed="rId18">
                <a:extLst>
                  <a:ext uri="{96DAC541-7B7A-43D3-8B79-37D633B846F1}">
                    <asvg:svgBlip xmlns:asvg="http://schemas.microsoft.com/office/drawing/2016/SVG/main" r:embed="rId19"/>
                  </a:ext>
                </a:extLst>
              </a:blip>
              <a:stretch>
                <a:fillRect l="0" t="0" r="0" b="0"/>
              </a:stretch>
            </a:blipFill>
          </p:spPr>
        </p:sp>
        <p:sp>
          <p:nvSpPr>
            <p:cNvPr name="TextBox 21" id="21"/>
            <p:cNvSpPr txBox="true"/>
            <p:nvPr/>
          </p:nvSpPr>
          <p:spPr>
            <a:xfrm rot="0">
              <a:off x="0" y="4391024"/>
              <a:ext cx="2540000" cy="957791"/>
            </a:xfrm>
            <a:prstGeom prst="rect">
              <a:avLst/>
            </a:prstGeom>
          </p:spPr>
          <p:txBody>
            <a:bodyPr anchor="t" rtlCol="false" tIns="0" lIns="0" bIns="0" rIns="0">
              <a:spAutoFit/>
            </a:bodyPr>
            <a:lstStyle/>
            <a:p>
              <a:pPr algn="ctr">
                <a:lnSpc>
                  <a:spcPts val="2800"/>
                </a:lnSpc>
              </a:pPr>
              <a:r>
                <a:rPr lang="en-US" sz="2000">
                  <a:solidFill>
                    <a:srgbClr val="000000"/>
                  </a:solidFill>
                  <a:latin typeface="Arial"/>
                  <a:ea typeface="Arial"/>
                  <a:cs typeface="Arial"/>
                  <a:sym typeface="Arial"/>
                </a:rPr>
                <a:t>Bosnia and Herzegovina</a:t>
              </a:r>
            </a:p>
          </p:txBody>
        </p:sp>
        <p:sp>
          <p:nvSpPr>
            <p:cNvPr name="TextBox 22" id="22"/>
            <p:cNvSpPr txBox="true"/>
            <p:nvPr/>
          </p:nvSpPr>
          <p:spPr>
            <a:xfrm rot="0">
              <a:off x="2819400" y="4391024"/>
              <a:ext cx="2540000" cy="487891"/>
            </a:xfrm>
            <a:prstGeom prst="rect">
              <a:avLst/>
            </a:prstGeom>
          </p:spPr>
          <p:txBody>
            <a:bodyPr anchor="t" rtlCol="false" tIns="0" lIns="0" bIns="0" rIns="0">
              <a:spAutoFit/>
            </a:bodyPr>
            <a:lstStyle/>
            <a:p>
              <a:pPr algn="ctr">
                <a:lnSpc>
                  <a:spcPts val="2800"/>
                </a:lnSpc>
              </a:pPr>
              <a:r>
                <a:rPr lang="en-US" sz="2000">
                  <a:solidFill>
                    <a:srgbClr val="000000"/>
                  </a:solidFill>
                  <a:latin typeface="Arial"/>
                  <a:ea typeface="Arial"/>
                  <a:cs typeface="Arial"/>
                  <a:sym typeface="Arial"/>
                </a:rPr>
                <a:t>Kosovo</a:t>
              </a:r>
            </a:p>
          </p:txBody>
        </p:sp>
        <p:sp>
          <p:nvSpPr>
            <p:cNvPr name="TextBox 23" id="23"/>
            <p:cNvSpPr txBox="true"/>
            <p:nvPr/>
          </p:nvSpPr>
          <p:spPr>
            <a:xfrm rot="0">
              <a:off x="5637623" y="4391024"/>
              <a:ext cx="2540000" cy="957791"/>
            </a:xfrm>
            <a:prstGeom prst="rect">
              <a:avLst/>
            </a:prstGeom>
          </p:spPr>
          <p:txBody>
            <a:bodyPr anchor="t" rtlCol="false" tIns="0" lIns="0" bIns="0" rIns="0">
              <a:spAutoFit/>
            </a:bodyPr>
            <a:lstStyle/>
            <a:p>
              <a:pPr algn="ctr">
                <a:lnSpc>
                  <a:spcPts val="2800"/>
                </a:lnSpc>
              </a:pPr>
              <a:r>
                <a:rPr lang="en-US" sz="2000">
                  <a:solidFill>
                    <a:srgbClr val="000000"/>
                  </a:solidFill>
                  <a:latin typeface="Arial"/>
                  <a:ea typeface="Arial"/>
                  <a:cs typeface="Arial"/>
                  <a:sym typeface="Arial"/>
                </a:rPr>
                <a:t>Flag of Vojvodina</a:t>
              </a:r>
            </a:p>
          </p:txBody>
        </p:sp>
        <p:sp>
          <p:nvSpPr>
            <p:cNvPr name="TextBox 24" id="24"/>
            <p:cNvSpPr txBox="true"/>
            <p:nvPr/>
          </p:nvSpPr>
          <p:spPr>
            <a:xfrm rot="0">
              <a:off x="8457023" y="4391024"/>
              <a:ext cx="2540000" cy="487891"/>
            </a:xfrm>
            <a:prstGeom prst="rect">
              <a:avLst/>
            </a:prstGeom>
          </p:spPr>
          <p:txBody>
            <a:bodyPr anchor="t" rtlCol="false" tIns="0" lIns="0" bIns="0" rIns="0">
              <a:spAutoFit/>
            </a:bodyPr>
            <a:lstStyle/>
            <a:p>
              <a:pPr algn="ctr">
                <a:lnSpc>
                  <a:spcPts val="2800"/>
                </a:lnSpc>
              </a:pPr>
              <a:r>
                <a:rPr lang="en-US" sz="2000">
                  <a:solidFill>
                    <a:srgbClr val="000000"/>
                  </a:solidFill>
                  <a:latin typeface="Arial"/>
                  <a:ea typeface="Arial"/>
                  <a:cs typeface="Arial"/>
                  <a:sym typeface="Arial"/>
                </a:rPr>
                <a:t>Slovenia</a:t>
              </a:r>
            </a:p>
          </p:txBody>
        </p:sp>
        <p:sp>
          <p:nvSpPr>
            <p:cNvPr name="TextBox 25" id="25"/>
            <p:cNvSpPr txBox="true"/>
            <p:nvPr/>
          </p:nvSpPr>
          <p:spPr>
            <a:xfrm rot="0">
              <a:off x="1177" y="1709208"/>
              <a:ext cx="2540000" cy="487891"/>
            </a:xfrm>
            <a:prstGeom prst="rect">
              <a:avLst/>
            </a:prstGeom>
          </p:spPr>
          <p:txBody>
            <a:bodyPr anchor="t" rtlCol="false" tIns="0" lIns="0" bIns="0" rIns="0">
              <a:spAutoFit/>
            </a:bodyPr>
            <a:lstStyle/>
            <a:p>
              <a:pPr algn="ctr">
                <a:lnSpc>
                  <a:spcPts val="2800"/>
                </a:lnSpc>
              </a:pPr>
              <a:r>
                <a:rPr lang="en-US" sz="2000">
                  <a:solidFill>
                    <a:srgbClr val="000000"/>
                  </a:solidFill>
                  <a:latin typeface="Arial"/>
                  <a:ea typeface="Arial"/>
                  <a:cs typeface="Arial"/>
                  <a:sym typeface="Arial"/>
                </a:rPr>
                <a:t>Macedonia</a:t>
              </a:r>
            </a:p>
          </p:txBody>
        </p:sp>
        <p:sp>
          <p:nvSpPr>
            <p:cNvPr name="TextBox 26" id="26"/>
            <p:cNvSpPr txBox="true"/>
            <p:nvPr/>
          </p:nvSpPr>
          <p:spPr>
            <a:xfrm rot="0">
              <a:off x="2820577" y="1709208"/>
              <a:ext cx="2540000" cy="487891"/>
            </a:xfrm>
            <a:prstGeom prst="rect">
              <a:avLst/>
            </a:prstGeom>
          </p:spPr>
          <p:txBody>
            <a:bodyPr anchor="t" rtlCol="false" tIns="0" lIns="0" bIns="0" rIns="0">
              <a:spAutoFit/>
            </a:bodyPr>
            <a:lstStyle/>
            <a:p>
              <a:pPr algn="ctr">
                <a:lnSpc>
                  <a:spcPts val="2800"/>
                </a:lnSpc>
              </a:pPr>
              <a:r>
                <a:rPr lang="en-US" sz="2000">
                  <a:solidFill>
                    <a:srgbClr val="000000"/>
                  </a:solidFill>
                  <a:latin typeface="Arial"/>
                  <a:ea typeface="Arial"/>
                  <a:cs typeface="Arial"/>
                  <a:sym typeface="Arial"/>
                </a:rPr>
                <a:t>Montenegro</a:t>
              </a:r>
            </a:p>
          </p:txBody>
        </p:sp>
        <p:sp>
          <p:nvSpPr>
            <p:cNvPr name="TextBox 27" id="27"/>
            <p:cNvSpPr txBox="true"/>
            <p:nvPr/>
          </p:nvSpPr>
          <p:spPr>
            <a:xfrm rot="0">
              <a:off x="5638800" y="1709208"/>
              <a:ext cx="2540000" cy="487891"/>
            </a:xfrm>
            <a:prstGeom prst="rect">
              <a:avLst/>
            </a:prstGeom>
          </p:spPr>
          <p:txBody>
            <a:bodyPr anchor="t" rtlCol="false" tIns="0" lIns="0" bIns="0" rIns="0">
              <a:spAutoFit/>
            </a:bodyPr>
            <a:lstStyle/>
            <a:p>
              <a:pPr algn="ctr">
                <a:lnSpc>
                  <a:spcPts val="2800"/>
                </a:lnSpc>
              </a:pPr>
              <a:r>
                <a:rPr lang="en-US" sz="2000">
                  <a:solidFill>
                    <a:srgbClr val="000000"/>
                  </a:solidFill>
                  <a:latin typeface="Arial"/>
                  <a:ea typeface="Arial"/>
                  <a:cs typeface="Arial"/>
                  <a:sym typeface="Arial"/>
                </a:rPr>
                <a:t>Croatia</a:t>
              </a:r>
            </a:p>
          </p:txBody>
        </p:sp>
        <p:sp>
          <p:nvSpPr>
            <p:cNvPr name="TextBox 28" id="28"/>
            <p:cNvSpPr txBox="true"/>
            <p:nvPr/>
          </p:nvSpPr>
          <p:spPr>
            <a:xfrm rot="0">
              <a:off x="8525155" y="1709208"/>
              <a:ext cx="2540000" cy="487891"/>
            </a:xfrm>
            <a:prstGeom prst="rect">
              <a:avLst/>
            </a:prstGeom>
          </p:spPr>
          <p:txBody>
            <a:bodyPr anchor="t" rtlCol="false" tIns="0" lIns="0" bIns="0" rIns="0">
              <a:spAutoFit/>
            </a:bodyPr>
            <a:lstStyle/>
            <a:p>
              <a:pPr algn="ctr">
                <a:lnSpc>
                  <a:spcPts val="2800"/>
                </a:lnSpc>
              </a:pPr>
              <a:r>
                <a:rPr lang="en-US" sz="2000">
                  <a:solidFill>
                    <a:srgbClr val="000000"/>
                  </a:solidFill>
                  <a:latin typeface="Arial"/>
                  <a:ea typeface="Arial"/>
                  <a:cs typeface="Arial"/>
                  <a:sym typeface="Arial"/>
                </a:rPr>
                <a:t>Serbia</a:t>
              </a:r>
            </a:p>
          </p:txBody>
        </p:sp>
        <p:sp>
          <p:nvSpPr>
            <p:cNvPr name="TextBox 29" id="29"/>
            <p:cNvSpPr txBox="true"/>
            <p:nvPr/>
          </p:nvSpPr>
          <p:spPr>
            <a:xfrm rot="0">
              <a:off x="11760555" y="2945341"/>
              <a:ext cx="2540000" cy="487891"/>
            </a:xfrm>
            <a:prstGeom prst="rect">
              <a:avLst/>
            </a:prstGeom>
          </p:spPr>
          <p:txBody>
            <a:bodyPr anchor="t" rtlCol="false" tIns="0" lIns="0" bIns="0" rIns="0">
              <a:spAutoFit/>
            </a:bodyPr>
            <a:lstStyle/>
            <a:p>
              <a:pPr algn="ctr">
                <a:lnSpc>
                  <a:spcPts val="2800"/>
                </a:lnSpc>
              </a:pPr>
              <a:r>
                <a:rPr lang="en-US" sz="2000">
                  <a:solidFill>
                    <a:srgbClr val="000000"/>
                  </a:solidFill>
                  <a:latin typeface="Arial"/>
                  <a:ea typeface="Arial"/>
                  <a:cs typeface="Arial"/>
                  <a:sym typeface="Arial"/>
                </a:rPr>
                <a:t>Yugoslavia</a:t>
              </a:r>
            </a:p>
          </p:txBody>
        </p:sp>
      </p:grpSp>
      <p:grpSp>
        <p:nvGrpSpPr>
          <p:cNvPr name="Group 30" id="30"/>
          <p:cNvGrpSpPr/>
          <p:nvPr/>
        </p:nvGrpSpPr>
        <p:grpSpPr>
          <a:xfrm rot="0">
            <a:off x="11383909" y="9756776"/>
            <a:ext cx="5555351" cy="530224"/>
            <a:chOff x="0" y="0"/>
            <a:chExt cx="7407135" cy="706965"/>
          </a:xfrm>
        </p:grpSpPr>
        <p:sp>
          <p:nvSpPr>
            <p:cNvPr name="Freeform 31" id="3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0">
                <a:extLst>
                  <a:ext uri="{96DAC541-7B7A-43D3-8B79-37D633B846F1}">
                    <asvg:svgBlip xmlns:asvg="http://schemas.microsoft.com/office/drawing/2016/SVG/main" r:embed="rId21"/>
                  </a:ext>
                </a:extLst>
              </a:blip>
              <a:stretch>
                <a:fillRect l="0" t="0" r="0" b="0"/>
              </a:stretch>
            </a:blipFill>
          </p:spPr>
        </p:sp>
        <p:sp>
          <p:nvSpPr>
            <p:cNvPr name="Freeform 32" id="3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22">
                <a:extLst>
                  <a:ext uri="{96DAC541-7B7A-43D3-8B79-37D633B846F1}">
                    <asvg:svgBlip xmlns:asvg="http://schemas.microsoft.com/office/drawing/2016/SVG/main" r:embed="rId23"/>
                  </a:ext>
                </a:extLst>
              </a:blip>
              <a:stretch>
                <a:fillRect l="0" t="0" r="0" b="0"/>
              </a:stretch>
            </a:blipFill>
          </p:spPr>
        </p:sp>
        <p:sp>
          <p:nvSpPr>
            <p:cNvPr name="Freeform 33" id="3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24">
                <a:extLst>
                  <a:ext uri="{96DAC541-7B7A-43D3-8B79-37D633B846F1}">
                    <asvg:svgBlip xmlns:asvg="http://schemas.microsoft.com/office/drawing/2016/SVG/main" r:embed="rId25"/>
                  </a:ext>
                </a:extLst>
              </a:blip>
              <a:stretch>
                <a:fillRect l="0" t="0" r="0" b="0"/>
              </a:stretch>
            </a:blipFill>
          </p:spPr>
        </p:sp>
        <p:sp>
          <p:nvSpPr>
            <p:cNvPr name="Freeform 34" id="3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26">
                <a:extLst>
                  <a:ext uri="{96DAC541-7B7A-43D3-8B79-37D633B846F1}">
                    <asvg:svgBlip xmlns:asvg="http://schemas.microsoft.com/office/drawing/2016/SVG/main" r:embed="rId27"/>
                  </a:ext>
                </a:extLst>
              </a:blip>
              <a:stretch>
                <a:fillRect l="0" t="0" r="0" b="0"/>
              </a:stretch>
            </a:blipFill>
          </p:spPr>
        </p:sp>
        <p:sp>
          <p:nvSpPr>
            <p:cNvPr name="Freeform 35" id="3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28">
                <a:extLst>
                  <a:ext uri="{96DAC541-7B7A-43D3-8B79-37D633B846F1}">
                    <asvg:svgBlip xmlns:asvg="http://schemas.microsoft.com/office/drawing/2016/SVG/main" r:embed="rId29"/>
                  </a:ext>
                </a:extLst>
              </a:blip>
              <a:stretch>
                <a:fillRect l="0" t="0" r="0" b="0"/>
              </a:stretch>
            </a:blipFill>
          </p:spPr>
        </p:sp>
        <p:sp>
          <p:nvSpPr>
            <p:cNvPr name="TextBox 36" id="3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363371"/>
                  </a:solidFill>
                  <a:latin typeface="Arial"/>
                  <a:ea typeface="Arial"/>
                  <a:cs typeface="Arial"/>
                  <a:sym typeface="Arial"/>
                </a:rPr>
                <a:t>@MsDoorley</a:t>
              </a:r>
            </a:p>
          </p:txBody>
        </p:sp>
      </p:gr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sp>
        <p:nvSpPr>
          <p:cNvPr name="TextBox 6" id="6"/>
          <p:cNvSpPr txBox="true"/>
          <p:nvPr/>
        </p:nvSpPr>
        <p:spPr>
          <a:xfrm rot="5400000">
            <a:off x="12498388" y="4760912"/>
            <a:ext cx="102870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Thirty-Five: The United Nations</a:t>
            </a:r>
          </a:p>
        </p:txBody>
      </p:sp>
      <p:sp>
        <p:nvSpPr>
          <p:cNvPr name="TextBox 7" id="7"/>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b="true">
                <a:solidFill>
                  <a:srgbClr val="363371"/>
                </a:solidFill>
                <a:latin typeface="Arial Bold"/>
                <a:ea typeface="Arial Bold"/>
                <a:cs typeface="Arial Bold"/>
                <a:sym typeface="Arial Bold"/>
              </a:rPr>
              <a:t>Learning Outcomes</a:t>
            </a:r>
          </a:p>
        </p:txBody>
      </p:sp>
      <p:sp>
        <p:nvSpPr>
          <p:cNvPr name="TextBox 8" id="8"/>
          <p:cNvSpPr txBox="true"/>
          <p:nvPr/>
        </p:nvSpPr>
        <p:spPr>
          <a:xfrm rot="0">
            <a:off x="1028700" y="2120899"/>
            <a:ext cx="15609955" cy="1647825"/>
          </a:xfrm>
          <a:prstGeom prst="rect">
            <a:avLst/>
          </a:prstGeom>
        </p:spPr>
        <p:txBody>
          <a:bodyPr anchor="t" rtlCol="false" tIns="0" lIns="0" bIns="0" rIns="0">
            <a:spAutoFit/>
          </a:bodyPr>
          <a:lstStyle/>
          <a:p>
            <a:pPr algn="l">
              <a:lnSpc>
                <a:spcPts val="4200"/>
              </a:lnSpc>
            </a:pPr>
            <a:r>
              <a:rPr lang="en-US" sz="3000" b="true">
                <a:solidFill>
                  <a:srgbClr val="000000"/>
                </a:solidFill>
                <a:latin typeface="Arial Bold"/>
                <a:ea typeface="Arial Bold"/>
                <a:cs typeface="Arial Bold"/>
                <a:sym typeface="Arial Bold"/>
              </a:rPr>
              <a:t>3.12 EVALUATE</a:t>
            </a:r>
            <a:r>
              <a:rPr lang="en-US" sz="3000">
                <a:solidFill>
                  <a:srgbClr val="000000"/>
                </a:solidFill>
                <a:latin typeface="Arial"/>
                <a:ea typeface="Arial"/>
                <a:cs typeface="Arial"/>
                <a:sym typeface="Arial"/>
              </a:rPr>
              <a:t> the role of a movement or organisation, such as the European Union or United Nations, in promoting international cooperation, justice and human rights</a:t>
            </a:r>
          </a:p>
          <a:p>
            <a:pPr algn="l">
              <a:lnSpc>
                <a:spcPts val="4200"/>
              </a:lnSpc>
            </a:pPr>
            <a:r>
              <a:rPr lang="en-US" sz="3000" b="true">
                <a:solidFill>
                  <a:srgbClr val="000000"/>
                </a:solidFill>
                <a:latin typeface="Arial Bold"/>
                <a:ea typeface="Arial Bold"/>
                <a:cs typeface="Arial Bold"/>
                <a:sym typeface="Arial Bold"/>
              </a:rPr>
              <a:t>2.13 ANALYSE</a:t>
            </a:r>
            <a:r>
              <a:rPr lang="en-US" sz="3000">
                <a:solidFill>
                  <a:srgbClr val="000000"/>
                </a:solidFill>
                <a:latin typeface="Arial"/>
                <a:ea typeface="Arial"/>
                <a:cs typeface="Arial"/>
                <a:sym typeface="Arial"/>
              </a:rPr>
              <a:t> the evolution and development of Ireland’s links with Europe.</a:t>
            </a:r>
          </a:p>
        </p:txBody>
      </p:sp>
      <p:sp>
        <p:nvSpPr>
          <p:cNvPr name="TextBox 9" id="9"/>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&amp; Three: The History of the World</a:t>
            </a:r>
          </a:p>
        </p:txBody>
      </p:sp>
      <p:grpSp>
        <p:nvGrpSpPr>
          <p:cNvPr name="Group 10" id="10"/>
          <p:cNvGrpSpPr/>
          <p:nvPr/>
        </p:nvGrpSpPr>
        <p:grpSpPr>
          <a:xfrm rot="0">
            <a:off x="11383909" y="9756776"/>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363371"/>
                  </a:solidFill>
                  <a:latin typeface="Arial"/>
                  <a:ea typeface="Arial"/>
                  <a:cs typeface="Arial"/>
                  <a:sym typeface="Arial"/>
                </a:rPr>
                <a:t>@MsDoorley</a:t>
              </a:r>
            </a:p>
          </p:txBody>
        </p:sp>
      </p:grpSp>
    </p:spTree>
  </p:cSld>
  <p:clrMapOvr>
    <a:masterClrMapping/>
  </p:clrMapOvr>
</p:sld>
</file>

<file path=ppt/slides/slide3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graphicFrame>
        <p:nvGraphicFramePr>
          <p:cNvPr name="Table 6" id="6"/>
          <p:cNvGraphicFramePr>
            <a:graphicFrameLocks noGrp="true"/>
          </p:cNvGraphicFramePr>
          <p:nvPr/>
        </p:nvGraphicFramePr>
        <p:xfrm>
          <a:off x="1028700" y="1505236"/>
          <a:ext cx="15613669" cy="7624762"/>
        </p:xfrm>
        <a:graphic>
          <a:graphicData uri="http://schemas.openxmlformats.org/drawingml/2006/table">
            <a:tbl>
              <a:tblPr/>
              <a:tblGrid>
                <a:gridCol w="757508"/>
                <a:gridCol w="2922291"/>
                <a:gridCol w="3363265"/>
                <a:gridCol w="3503575"/>
                <a:gridCol w="5067029"/>
              </a:tblGrid>
              <a:tr h="401303">
                <a:tc>
                  <a:txBody>
                    <a:bodyPr anchor="t" rtlCol="false"/>
                    <a:lstStyle/>
                    <a:p>
                      <a:pPr algn="ctr">
                        <a:lnSpc>
                          <a:spcPts val="2100"/>
                        </a:lnSpc>
                        <a:defRPr/>
                      </a:pPr>
                      <a:r>
                        <a:rPr lang="en-US" sz="1500" b="true">
                          <a:solidFill>
                            <a:srgbClr val="000000"/>
                          </a:solidFill>
                          <a:latin typeface="Arial Bold"/>
                          <a:ea typeface="Arial Bold"/>
                          <a:cs typeface="Arial Bold"/>
                          <a:sym typeface="Arial Bold"/>
                        </a:rPr>
                        <a:t>Year</a:t>
                      </a:r>
                      <a:endParaRPr lang="en-US" sz="1100"/>
                    </a:p>
                  </a:txBody>
                  <a:tcPr marL="47625" marR="47625" marT="47625" marB="47625" anchor="ctr">
                    <a:lnL cmpd="sng" algn="ctr" cap="flat" w="23812">
                      <a:solidFill>
                        <a:srgbClr val="000000"/>
                      </a:solidFill>
                      <a:prstDash val="solid"/>
                      <a:round/>
                      <a:headEnd type="none" w="med" len="med"/>
                      <a:tailEnd type="none" w="med" len="med"/>
                    </a:lnL>
                    <a:lnR cmpd="sng" algn="ctr" cap="flat" w="23812">
                      <a:solidFill>
                        <a:srgbClr val="000000"/>
                      </a:solidFill>
                      <a:prstDash val="solid"/>
                      <a:round/>
                      <a:headEnd type="none" w="med" len="med"/>
                      <a:tailEnd type="none" w="med" len="med"/>
                    </a:lnR>
                    <a:lnT cmpd="sng" algn="ctr" cap="flat" w="23812">
                      <a:solidFill>
                        <a:srgbClr val="000000"/>
                      </a:solidFill>
                      <a:prstDash val="solid"/>
                      <a:round/>
                      <a:headEnd type="none" w="med" len="med"/>
                      <a:tailEnd type="none" w="med" len="med"/>
                    </a:lnT>
                    <a:lnB cmpd="sng" algn="ctr" cap="flat" w="23812">
                      <a:solidFill>
                        <a:srgbClr val="000000"/>
                      </a:solidFill>
                      <a:prstDash val="solid"/>
                      <a:round/>
                      <a:headEnd type="none" w="med" len="med"/>
                      <a:tailEnd type="none" w="med" len="med"/>
                    </a:lnB>
                  </a:tcPr>
                </a:tc>
                <a:tc>
                  <a:txBody>
                    <a:bodyPr anchor="t" rtlCol="false"/>
                    <a:lstStyle/>
                    <a:p>
                      <a:pPr algn="ctr">
                        <a:lnSpc>
                          <a:spcPts val="2100"/>
                        </a:lnSpc>
                        <a:defRPr/>
                      </a:pPr>
                      <a:r>
                        <a:rPr lang="en-US" sz="1500" b="true">
                          <a:solidFill>
                            <a:srgbClr val="000000"/>
                          </a:solidFill>
                          <a:latin typeface="Arial Bold"/>
                          <a:ea typeface="Arial Bold"/>
                          <a:cs typeface="Arial Bold"/>
                          <a:sym typeface="Arial Bold"/>
                        </a:rPr>
                        <a:t>Conflict</a:t>
                      </a:r>
                      <a:endParaRPr lang="en-US" sz="1100"/>
                    </a:p>
                  </a:txBody>
                  <a:tcPr marL="47625" marR="47625" marT="47625" marB="47625" anchor="ctr">
                    <a:lnL cmpd="sng" algn="ctr" cap="flat" w="23812">
                      <a:solidFill>
                        <a:srgbClr val="000000"/>
                      </a:solidFill>
                      <a:prstDash val="solid"/>
                      <a:round/>
                      <a:headEnd type="none" w="med" len="med"/>
                      <a:tailEnd type="none" w="med" len="med"/>
                    </a:lnL>
                    <a:lnR cmpd="sng" algn="ctr" cap="flat" w="23812">
                      <a:solidFill>
                        <a:srgbClr val="000000"/>
                      </a:solidFill>
                      <a:prstDash val="solid"/>
                      <a:round/>
                      <a:headEnd type="none" w="med" len="med"/>
                      <a:tailEnd type="none" w="med" len="med"/>
                    </a:lnR>
                    <a:lnT cmpd="sng" algn="ctr" cap="flat" w="23812">
                      <a:solidFill>
                        <a:srgbClr val="000000"/>
                      </a:solidFill>
                      <a:prstDash val="solid"/>
                      <a:round/>
                      <a:headEnd type="none" w="med" len="med"/>
                      <a:tailEnd type="none" w="med" len="med"/>
                    </a:lnT>
                    <a:lnB cmpd="sng" algn="ctr" cap="flat" w="23812">
                      <a:solidFill>
                        <a:srgbClr val="000000"/>
                      </a:solidFill>
                      <a:prstDash val="solid"/>
                      <a:round/>
                      <a:headEnd type="none" w="med" len="med"/>
                      <a:tailEnd type="none" w="med" len="med"/>
                    </a:lnB>
                  </a:tcPr>
                </a:tc>
                <a:tc>
                  <a:txBody>
                    <a:bodyPr anchor="t" rtlCol="false"/>
                    <a:lstStyle/>
                    <a:p>
                      <a:pPr algn="ctr">
                        <a:lnSpc>
                          <a:spcPts val="2100"/>
                        </a:lnSpc>
                        <a:defRPr/>
                      </a:pPr>
                      <a:r>
                        <a:rPr lang="en-US" sz="1500" b="true">
                          <a:solidFill>
                            <a:srgbClr val="000000"/>
                          </a:solidFill>
                          <a:latin typeface="Arial Bold"/>
                          <a:ea typeface="Arial Bold"/>
                          <a:cs typeface="Arial Bold"/>
                          <a:sym typeface="Arial Bold"/>
                        </a:rPr>
                        <a:t>Dates</a:t>
                      </a:r>
                      <a:endParaRPr lang="en-US" sz="1100"/>
                    </a:p>
                  </a:txBody>
                  <a:tcPr marL="47625" marR="47625" marT="47625" marB="47625" anchor="ctr">
                    <a:lnL cmpd="sng" algn="ctr" cap="flat" w="23812">
                      <a:solidFill>
                        <a:srgbClr val="000000"/>
                      </a:solidFill>
                      <a:prstDash val="solid"/>
                      <a:round/>
                      <a:headEnd type="none" w="med" len="med"/>
                      <a:tailEnd type="none" w="med" len="med"/>
                    </a:lnL>
                    <a:lnR cmpd="sng" algn="ctr" cap="flat" w="23812">
                      <a:solidFill>
                        <a:srgbClr val="000000"/>
                      </a:solidFill>
                      <a:prstDash val="solid"/>
                      <a:round/>
                      <a:headEnd type="none" w="med" len="med"/>
                      <a:tailEnd type="none" w="med" len="med"/>
                    </a:lnR>
                    <a:lnT cmpd="sng" algn="ctr" cap="flat" w="23812">
                      <a:solidFill>
                        <a:srgbClr val="000000"/>
                      </a:solidFill>
                      <a:prstDash val="solid"/>
                      <a:round/>
                      <a:headEnd type="none" w="med" len="med"/>
                      <a:tailEnd type="none" w="med" len="med"/>
                    </a:lnT>
                    <a:lnB cmpd="sng" algn="ctr" cap="flat" w="23812">
                      <a:solidFill>
                        <a:srgbClr val="000000"/>
                      </a:solidFill>
                      <a:prstDash val="solid"/>
                      <a:round/>
                      <a:headEnd type="none" w="med" len="med"/>
                      <a:tailEnd type="none" w="med" len="med"/>
                    </a:lnB>
                  </a:tcPr>
                </a:tc>
                <a:tc>
                  <a:txBody>
                    <a:bodyPr anchor="t" rtlCol="false"/>
                    <a:lstStyle/>
                    <a:p>
                      <a:pPr algn="ctr">
                        <a:lnSpc>
                          <a:spcPts val="2100"/>
                        </a:lnSpc>
                        <a:defRPr/>
                      </a:pPr>
                      <a:r>
                        <a:rPr lang="en-US" sz="1500" b="true">
                          <a:solidFill>
                            <a:srgbClr val="000000"/>
                          </a:solidFill>
                          <a:latin typeface="Arial Bold"/>
                          <a:ea typeface="Arial Bold"/>
                          <a:cs typeface="Arial Bold"/>
                          <a:sym typeface="Arial Bold"/>
                        </a:rPr>
                        <a:t>Duration</a:t>
                      </a:r>
                      <a:endParaRPr lang="en-US" sz="1100"/>
                    </a:p>
                  </a:txBody>
                  <a:tcPr marL="47625" marR="47625" marT="47625" marB="47625" anchor="ctr">
                    <a:lnL cmpd="sng" algn="ctr" cap="flat" w="23812">
                      <a:solidFill>
                        <a:srgbClr val="000000"/>
                      </a:solidFill>
                      <a:prstDash val="solid"/>
                      <a:round/>
                      <a:headEnd type="none" w="med" len="med"/>
                      <a:tailEnd type="none" w="med" len="med"/>
                    </a:lnL>
                    <a:lnR cmpd="sng" algn="ctr" cap="flat" w="23812">
                      <a:solidFill>
                        <a:srgbClr val="000000"/>
                      </a:solidFill>
                      <a:prstDash val="solid"/>
                      <a:round/>
                      <a:headEnd type="none" w="med" len="med"/>
                      <a:tailEnd type="none" w="med" len="med"/>
                    </a:lnR>
                    <a:lnT cmpd="sng" algn="ctr" cap="flat" w="23812">
                      <a:solidFill>
                        <a:srgbClr val="000000"/>
                      </a:solidFill>
                      <a:prstDash val="solid"/>
                      <a:round/>
                      <a:headEnd type="none" w="med" len="med"/>
                      <a:tailEnd type="none" w="med" len="med"/>
                    </a:lnT>
                    <a:lnB cmpd="sng" algn="ctr" cap="flat" w="23812">
                      <a:solidFill>
                        <a:srgbClr val="000000"/>
                      </a:solidFill>
                      <a:prstDash val="solid"/>
                      <a:round/>
                      <a:headEnd type="none" w="med" len="med"/>
                      <a:tailEnd type="none" w="med" len="med"/>
                    </a:lnB>
                  </a:tcPr>
                </a:tc>
                <a:tc>
                  <a:txBody>
                    <a:bodyPr anchor="t" rtlCol="false"/>
                    <a:lstStyle/>
                    <a:p>
                      <a:pPr algn="ctr">
                        <a:lnSpc>
                          <a:spcPts val="2100"/>
                        </a:lnSpc>
                        <a:defRPr/>
                      </a:pPr>
                      <a:r>
                        <a:rPr lang="en-US" sz="1500" b="true">
                          <a:solidFill>
                            <a:srgbClr val="000000"/>
                          </a:solidFill>
                          <a:latin typeface="Arial Bold"/>
                          <a:ea typeface="Arial Bold"/>
                          <a:cs typeface="Arial Bold"/>
                          <a:sym typeface="Arial Bold"/>
                        </a:rPr>
                        <a:t>Event</a:t>
                      </a:r>
                      <a:endParaRPr lang="en-US" sz="1100"/>
                    </a:p>
                  </a:txBody>
                  <a:tcPr marL="47625" marR="47625" marT="47625" marB="47625" anchor="ctr">
                    <a:lnL cmpd="sng" algn="ctr" cap="flat" w="23812">
                      <a:solidFill>
                        <a:srgbClr val="000000"/>
                      </a:solidFill>
                      <a:prstDash val="solid"/>
                      <a:round/>
                      <a:headEnd type="none" w="med" len="med"/>
                      <a:tailEnd type="none" w="med" len="med"/>
                    </a:lnL>
                    <a:lnR cmpd="sng" algn="ctr" cap="flat" w="23812">
                      <a:solidFill>
                        <a:srgbClr val="000000"/>
                      </a:solidFill>
                      <a:prstDash val="solid"/>
                      <a:round/>
                      <a:headEnd type="none" w="med" len="med"/>
                      <a:tailEnd type="none" w="med" len="med"/>
                    </a:lnR>
                    <a:lnT cmpd="sng" algn="ctr" cap="flat" w="23812">
                      <a:solidFill>
                        <a:srgbClr val="000000"/>
                      </a:solidFill>
                      <a:prstDash val="solid"/>
                      <a:round/>
                      <a:headEnd type="none" w="med" len="med"/>
                      <a:tailEnd type="none" w="med" len="med"/>
                    </a:lnT>
                    <a:lnB cmpd="sng" algn="ctr" cap="flat" w="23812">
                      <a:solidFill>
                        <a:srgbClr val="000000"/>
                      </a:solidFill>
                      <a:prstDash val="solid"/>
                      <a:round/>
                      <a:headEnd type="none" w="med" len="med"/>
                      <a:tailEnd type="none" w="med" len="med"/>
                    </a:lnB>
                  </a:tcPr>
                </a:tc>
              </a:tr>
              <a:tr h="668839">
                <a:tc>
                  <a:txBody>
                    <a:bodyPr anchor="t" rtlCol="false"/>
                    <a:lstStyle/>
                    <a:p>
                      <a:pPr algn="ctr">
                        <a:lnSpc>
                          <a:spcPts val="2100"/>
                        </a:lnSpc>
                        <a:defRPr/>
                      </a:pPr>
                      <a:r>
                        <a:rPr lang="en-US" sz="1500" b="true">
                          <a:solidFill>
                            <a:srgbClr val="000000"/>
                          </a:solidFill>
                          <a:latin typeface="Arial Bold"/>
                          <a:ea typeface="Arial Bold"/>
                          <a:cs typeface="Arial Bold"/>
                          <a:sym typeface="Arial Bold"/>
                        </a:rPr>
                        <a:t>1991</a:t>
                      </a:r>
                      <a:endParaRPr lang="en-US" sz="1100"/>
                    </a:p>
                  </a:txBody>
                  <a:tcPr marL="47625" marR="47625" marT="47625" marB="47625" anchor="ctr">
                    <a:lnL cmpd="sng" algn="ctr" cap="flat" w="23812">
                      <a:solidFill>
                        <a:srgbClr val="000000"/>
                      </a:solidFill>
                      <a:prstDash val="solid"/>
                      <a:round/>
                      <a:headEnd type="none" w="med" len="med"/>
                      <a:tailEnd type="none" w="med" len="med"/>
                    </a:lnL>
                    <a:lnR cmpd="sng" algn="ctr" cap="flat" w="23812">
                      <a:solidFill>
                        <a:srgbClr val="000000"/>
                      </a:solidFill>
                      <a:prstDash val="solid"/>
                      <a:round/>
                      <a:headEnd type="none" w="med" len="med"/>
                      <a:tailEnd type="none" w="med" len="med"/>
                    </a:lnR>
                    <a:lnT cmpd="sng" algn="ctr" cap="flat" w="23812">
                      <a:solidFill>
                        <a:srgbClr val="000000"/>
                      </a:solidFill>
                      <a:prstDash val="solid"/>
                      <a:round/>
                      <a:headEnd type="none" w="med" len="med"/>
                      <a:tailEnd type="none" w="med" len="med"/>
                    </a:lnT>
                    <a:lnB cmpd="sng" algn="ctr" cap="flat" w="23812">
                      <a:solidFill>
                        <a:srgbClr val="000000"/>
                      </a:solidFill>
                      <a:prstDash val="solid"/>
                      <a:round/>
                      <a:headEnd type="none" w="med" len="med"/>
                      <a:tailEnd type="none" w="med" len="med"/>
                    </a:lnB>
                  </a:tcPr>
                </a:tc>
                <a:tc>
                  <a:txBody>
                    <a:bodyPr anchor="t" rtlCol="false"/>
                    <a:lstStyle/>
                    <a:p>
                      <a:pPr algn="l">
                        <a:lnSpc>
                          <a:spcPts val="2100"/>
                        </a:lnSpc>
                        <a:defRPr/>
                      </a:pPr>
                      <a:r>
                        <a:rPr lang="en-US" sz="1500" b="true">
                          <a:solidFill>
                            <a:srgbClr val="000000"/>
                          </a:solidFill>
                          <a:latin typeface="Arial Bold"/>
                          <a:ea typeface="Arial Bold"/>
                          <a:cs typeface="Arial Bold"/>
                          <a:sym typeface="Arial Bold"/>
                        </a:rPr>
                        <a:t>Slovenian War of Independence</a:t>
                      </a:r>
                      <a:endParaRPr lang="en-US" sz="1100"/>
                    </a:p>
                  </a:txBody>
                  <a:tcPr marL="47625" marR="47625" marT="47625" marB="47625" anchor="ctr">
                    <a:lnL cmpd="sng" algn="ctr" cap="flat" w="23812">
                      <a:solidFill>
                        <a:srgbClr val="000000"/>
                      </a:solidFill>
                      <a:prstDash val="solid"/>
                      <a:round/>
                      <a:headEnd type="none" w="med" len="med"/>
                      <a:tailEnd type="none" w="med" len="med"/>
                    </a:lnL>
                    <a:lnR cmpd="sng" algn="ctr" cap="flat" w="23812">
                      <a:solidFill>
                        <a:srgbClr val="000000"/>
                      </a:solidFill>
                      <a:prstDash val="solid"/>
                      <a:round/>
                      <a:headEnd type="none" w="med" len="med"/>
                      <a:tailEnd type="none" w="med" len="med"/>
                    </a:lnR>
                    <a:lnT cmpd="sng" algn="ctr" cap="flat" w="23812">
                      <a:solidFill>
                        <a:srgbClr val="000000"/>
                      </a:solidFill>
                      <a:prstDash val="solid"/>
                      <a:round/>
                      <a:headEnd type="none" w="med" len="med"/>
                      <a:tailEnd type="none" w="med" len="med"/>
                    </a:lnT>
                    <a:lnB cmpd="sng" algn="ctr" cap="flat" w="23812">
                      <a:solidFill>
                        <a:srgbClr val="000000"/>
                      </a:solidFill>
                      <a:prstDash val="solid"/>
                      <a:round/>
                      <a:headEnd type="none" w="med" len="med"/>
                      <a:tailEnd type="none" w="med" len="med"/>
                    </a:lnB>
                  </a:tcPr>
                </a:tc>
                <a:tc>
                  <a:txBody>
                    <a:bodyPr anchor="t" rtlCol="false"/>
                    <a:lstStyle/>
                    <a:p>
                      <a:pPr algn="l">
                        <a:lnSpc>
                          <a:spcPts val="2100"/>
                        </a:lnSpc>
                        <a:defRPr/>
                      </a:pPr>
                      <a:r>
                        <a:rPr lang="en-US" sz="1500">
                          <a:solidFill>
                            <a:srgbClr val="000000"/>
                          </a:solidFill>
                          <a:latin typeface="Arial"/>
                          <a:ea typeface="Arial"/>
                          <a:cs typeface="Arial"/>
                          <a:sym typeface="Arial"/>
                        </a:rPr>
                        <a:t>27 June – 7 July 1991</a:t>
                      </a:r>
                      <a:endParaRPr lang="en-US" sz="1100"/>
                    </a:p>
                  </a:txBody>
                  <a:tcPr marL="47625" marR="47625" marT="47625" marB="47625" anchor="ctr">
                    <a:lnL cmpd="sng" algn="ctr" cap="flat" w="23812">
                      <a:solidFill>
                        <a:srgbClr val="000000"/>
                      </a:solidFill>
                      <a:prstDash val="solid"/>
                      <a:round/>
                      <a:headEnd type="none" w="med" len="med"/>
                      <a:tailEnd type="none" w="med" len="med"/>
                    </a:lnL>
                    <a:lnR cmpd="sng" algn="ctr" cap="flat" w="23812">
                      <a:solidFill>
                        <a:srgbClr val="000000"/>
                      </a:solidFill>
                      <a:prstDash val="solid"/>
                      <a:round/>
                      <a:headEnd type="none" w="med" len="med"/>
                      <a:tailEnd type="none" w="med" len="med"/>
                    </a:lnR>
                    <a:lnT cmpd="sng" algn="ctr" cap="flat" w="23812">
                      <a:solidFill>
                        <a:srgbClr val="000000"/>
                      </a:solidFill>
                      <a:prstDash val="solid"/>
                      <a:round/>
                      <a:headEnd type="none" w="med" len="med"/>
                      <a:tailEnd type="none" w="med" len="med"/>
                    </a:lnT>
                    <a:lnB cmpd="sng" algn="ctr" cap="flat" w="23812">
                      <a:solidFill>
                        <a:srgbClr val="000000"/>
                      </a:solidFill>
                      <a:prstDash val="solid"/>
                      <a:round/>
                      <a:headEnd type="none" w="med" len="med"/>
                      <a:tailEnd type="none" w="med" len="med"/>
                    </a:lnB>
                  </a:tcPr>
                </a:tc>
                <a:tc>
                  <a:txBody>
                    <a:bodyPr anchor="t" rtlCol="false"/>
                    <a:lstStyle/>
                    <a:p>
                      <a:pPr algn="l">
                        <a:lnSpc>
                          <a:spcPts val="2100"/>
                        </a:lnSpc>
                        <a:defRPr/>
                      </a:pPr>
                      <a:r>
                        <a:rPr lang="en-US" sz="1500">
                          <a:solidFill>
                            <a:srgbClr val="000000"/>
                          </a:solidFill>
                          <a:latin typeface="Arial"/>
                          <a:ea typeface="Arial"/>
                          <a:cs typeface="Arial"/>
                          <a:sym typeface="Arial"/>
                        </a:rPr>
                        <a:t>1 week and 3 days</a:t>
                      </a:r>
                      <a:endParaRPr lang="en-US" sz="1100"/>
                    </a:p>
                  </a:txBody>
                  <a:tcPr marL="47625" marR="47625" marT="47625" marB="47625" anchor="ctr">
                    <a:lnL cmpd="sng" algn="ctr" cap="flat" w="23812">
                      <a:solidFill>
                        <a:srgbClr val="000000"/>
                      </a:solidFill>
                      <a:prstDash val="solid"/>
                      <a:round/>
                      <a:headEnd type="none" w="med" len="med"/>
                      <a:tailEnd type="none" w="med" len="med"/>
                    </a:lnL>
                    <a:lnR cmpd="sng" algn="ctr" cap="flat" w="23812">
                      <a:solidFill>
                        <a:srgbClr val="000000"/>
                      </a:solidFill>
                      <a:prstDash val="solid"/>
                      <a:round/>
                      <a:headEnd type="none" w="med" len="med"/>
                      <a:tailEnd type="none" w="med" len="med"/>
                    </a:lnR>
                    <a:lnT cmpd="sng" algn="ctr" cap="flat" w="23812">
                      <a:solidFill>
                        <a:srgbClr val="000000"/>
                      </a:solidFill>
                      <a:prstDash val="solid"/>
                      <a:round/>
                      <a:headEnd type="none" w="med" len="med"/>
                      <a:tailEnd type="none" w="med" len="med"/>
                    </a:lnT>
                    <a:lnB cmpd="sng" algn="ctr" cap="flat" w="23812">
                      <a:solidFill>
                        <a:srgbClr val="000000"/>
                      </a:solidFill>
                      <a:prstDash val="solid"/>
                      <a:round/>
                      <a:headEnd type="none" w="med" len="med"/>
                      <a:tailEnd type="none" w="med" len="med"/>
                    </a:lnB>
                  </a:tcPr>
                </a:tc>
                <a:tc>
                  <a:txBody>
                    <a:bodyPr anchor="t" rtlCol="false"/>
                    <a:lstStyle/>
                    <a:p>
                      <a:pPr algn="l">
                        <a:lnSpc>
                          <a:spcPts val="2100"/>
                        </a:lnSpc>
                        <a:defRPr/>
                      </a:pPr>
                      <a:r>
                        <a:rPr lang="en-US" sz="1500">
                          <a:solidFill>
                            <a:srgbClr val="000000"/>
                          </a:solidFill>
                          <a:latin typeface="Arial"/>
                          <a:ea typeface="Arial"/>
                          <a:cs typeface="Arial"/>
                          <a:sym typeface="Arial"/>
                        </a:rPr>
                        <a:t>Slovenia and Croatia declare independence from Yugoslavia. Ten-Day War in Slovenia.</a:t>
                      </a:r>
                      <a:endParaRPr lang="en-US" sz="1100"/>
                    </a:p>
                  </a:txBody>
                  <a:tcPr marL="47625" marR="47625" marT="47625" marB="47625" anchor="ctr">
                    <a:lnL cmpd="sng" algn="ctr" cap="flat" w="23812">
                      <a:solidFill>
                        <a:srgbClr val="000000"/>
                      </a:solidFill>
                      <a:prstDash val="solid"/>
                      <a:round/>
                      <a:headEnd type="none" w="med" len="med"/>
                      <a:tailEnd type="none" w="med" len="med"/>
                    </a:lnL>
                    <a:lnR cmpd="sng" algn="ctr" cap="flat" w="23812">
                      <a:solidFill>
                        <a:srgbClr val="000000"/>
                      </a:solidFill>
                      <a:prstDash val="solid"/>
                      <a:round/>
                      <a:headEnd type="none" w="med" len="med"/>
                      <a:tailEnd type="none" w="med" len="med"/>
                    </a:lnR>
                    <a:lnT cmpd="sng" algn="ctr" cap="flat" w="23812">
                      <a:solidFill>
                        <a:srgbClr val="000000"/>
                      </a:solidFill>
                      <a:prstDash val="solid"/>
                      <a:round/>
                      <a:headEnd type="none" w="med" len="med"/>
                      <a:tailEnd type="none" w="med" len="med"/>
                    </a:lnT>
                    <a:lnB cmpd="sng" algn="ctr" cap="flat" w="23812">
                      <a:solidFill>
                        <a:srgbClr val="000000"/>
                      </a:solidFill>
                      <a:prstDash val="solid"/>
                      <a:round/>
                      <a:headEnd type="none" w="med" len="med"/>
                      <a:tailEnd type="none" w="med" len="med"/>
                    </a:lnB>
                  </a:tcPr>
                </a:tc>
              </a:tr>
              <a:tr h="401303">
                <a:tc>
                  <a:txBody>
                    <a:bodyPr anchor="t" rtlCol="false"/>
                    <a:lstStyle/>
                    <a:p>
                      <a:pPr algn="ctr">
                        <a:lnSpc>
                          <a:spcPts val="2100"/>
                        </a:lnSpc>
                        <a:defRPr/>
                      </a:pPr>
                      <a:endParaRPr lang="en-US" sz="1100"/>
                    </a:p>
                  </a:txBody>
                  <a:tcPr marL="47625" marR="47625" marT="47625" marB="47625" anchor="ctr">
                    <a:lnL cmpd="sng" algn="ctr" cap="flat" w="23812">
                      <a:solidFill>
                        <a:srgbClr val="000000"/>
                      </a:solidFill>
                      <a:prstDash val="solid"/>
                      <a:round/>
                      <a:headEnd type="none" w="med" len="med"/>
                      <a:tailEnd type="none" w="med" len="med"/>
                    </a:lnL>
                    <a:lnR cmpd="sng" algn="ctr" cap="flat" w="23812">
                      <a:solidFill>
                        <a:srgbClr val="000000"/>
                      </a:solidFill>
                      <a:prstDash val="solid"/>
                      <a:round/>
                      <a:headEnd type="none" w="med" len="med"/>
                      <a:tailEnd type="none" w="med" len="med"/>
                    </a:lnR>
                    <a:lnT cmpd="sng" algn="ctr" cap="flat" w="23812">
                      <a:solidFill>
                        <a:srgbClr val="000000"/>
                      </a:solidFill>
                      <a:prstDash val="solid"/>
                      <a:round/>
                      <a:headEnd type="none" w="med" len="med"/>
                      <a:tailEnd type="none" w="med" len="med"/>
                    </a:lnT>
                    <a:lnB cmpd="sng" algn="ctr" cap="flat" w="23812">
                      <a:solidFill>
                        <a:srgbClr val="000000"/>
                      </a:solidFill>
                      <a:prstDash val="solid"/>
                      <a:round/>
                      <a:headEnd type="none" w="med" len="med"/>
                      <a:tailEnd type="none" w="med" len="med"/>
                    </a:lnB>
                  </a:tcPr>
                </a:tc>
                <a:tc>
                  <a:txBody>
                    <a:bodyPr anchor="t" rtlCol="false"/>
                    <a:lstStyle/>
                    <a:p>
                      <a:pPr algn="l">
                        <a:lnSpc>
                          <a:spcPts val="2100"/>
                        </a:lnSpc>
                        <a:defRPr/>
                      </a:pPr>
                      <a:r>
                        <a:rPr lang="en-US" sz="1500" b="true">
                          <a:solidFill>
                            <a:srgbClr val="000000"/>
                          </a:solidFill>
                          <a:latin typeface="Arial Bold"/>
                          <a:ea typeface="Arial Bold"/>
                          <a:cs typeface="Arial Bold"/>
                          <a:sym typeface="Arial Bold"/>
                        </a:rPr>
                        <a:t>Croatian War of Independence</a:t>
                      </a:r>
                      <a:endParaRPr lang="en-US" sz="1100"/>
                    </a:p>
                  </a:txBody>
                  <a:tcPr marL="47625" marR="47625" marT="47625" marB="47625" anchor="ctr">
                    <a:lnL cmpd="sng" algn="ctr" cap="flat" w="23812">
                      <a:solidFill>
                        <a:srgbClr val="000000"/>
                      </a:solidFill>
                      <a:prstDash val="solid"/>
                      <a:round/>
                      <a:headEnd type="none" w="med" len="med"/>
                      <a:tailEnd type="none" w="med" len="med"/>
                    </a:lnL>
                    <a:lnR cmpd="sng" algn="ctr" cap="flat" w="23812">
                      <a:solidFill>
                        <a:srgbClr val="000000"/>
                      </a:solidFill>
                      <a:prstDash val="solid"/>
                      <a:round/>
                      <a:headEnd type="none" w="med" len="med"/>
                      <a:tailEnd type="none" w="med" len="med"/>
                    </a:lnR>
                    <a:lnT cmpd="sng" algn="ctr" cap="flat" w="23812">
                      <a:solidFill>
                        <a:srgbClr val="000000"/>
                      </a:solidFill>
                      <a:prstDash val="solid"/>
                      <a:round/>
                      <a:headEnd type="none" w="med" len="med"/>
                      <a:tailEnd type="none" w="med" len="med"/>
                    </a:lnT>
                    <a:lnB cmpd="sng" algn="ctr" cap="flat" w="23812">
                      <a:solidFill>
                        <a:srgbClr val="000000"/>
                      </a:solidFill>
                      <a:prstDash val="solid"/>
                      <a:round/>
                      <a:headEnd type="none" w="med" len="med"/>
                      <a:tailEnd type="none" w="med" len="med"/>
                    </a:lnB>
                  </a:tcPr>
                </a:tc>
                <a:tc>
                  <a:txBody>
                    <a:bodyPr anchor="t" rtlCol="false"/>
                    <a:lstStyle/>
                    <a:p>
                      <a:pPr algn="l">
                        <a:lnSpc>
                          <a:spcPts val="2100"/>
                        </a:lnSpc>
                        <a:defRPr/>
                      </a:pPr>
                      <a:r>
                        <a:rPr lang="en-US" sz="1500">
                          <a:solidFill>
                            <a:srgbClr val="000000"/>
                          </a:solidFill>
                          <a:latin typeface="Arial"/>
                          <a:ea typeface="Arial"/>
                          <a:cs typeface="Arial"/>
                          <a:sym typeface="Arial"/>
                        </a:rPr>
                        <a:t>31 March 1991 – 12 November 1995</a:t>
                      </a:r>
                      <a:endParaRPr lang="en-US" sz="1100"/>
                    </a:p>
                  </a:txBody>
                  <a:tcPr marL="47625" marR="47625" marT="47625" marB="47625" anchor="ctr">
                    <a:lnL cmpd="sng" algn="ctr" cap="flat" w="23812">
                      <a:solidFill>
                        <a:srgbClr val="000000"/>
                      </a:solidFill>
                      <a:prstDash val="solid"/>
                      <a:round/>
                      <a:headEnd type="none" w="med" len="med"/>
                      <a:tailEnd type="none" w="med" len="med"/>
                    </a:lnL>
                    <a:lnR cmpd="sng" algn="ctr" cap="flat" w="23812">
                      <a:solidFill>
                        <a:srgbClr val="000000"/>
                      </a:solidFill>
                      <a:prstDash val="solid"/>
                      <a:round/>
                      <a:headEnd type="none" w="med" len="med"/>
                      <a:tailEnd type="none" w="med" len="med"/>
                    </a:lnR>
                    <a:lnT cmpd="sng" algn="ctr" cap="flat" w="23812">
                      <a:solidFill>
                        <a:srgbClr val="000000"/>
                      </a:solidFill>
                      <a:prstDash val="solid"/>
                      <a:round/>
                      <a:headEnd type="none" w="med" len="med"/>
                      <a:tailEnd type="none" w="med" len="med"/>
                    </a:lnT>
                    <a:lnB cmpd="sng" algn="ctr" cap="flat" w="23812">
                      <a:solidFill>
                        <a:srgbClr val="000000"/>
                      </a:solidFill>
                      <a:prstDash val="solid"/>
                      <a:round/>
                      <a:headEnd type="none" w="med" len="med"/>
                      <a:tailEnd type="none" w="med" len="med"/>
                    </a:lnB>
                  </a:tcPr>
                </a:tc>
                <a:tc>
                  <a:txBody>
                    <a:bodyPr anchor="t" rtlCol="false"/>
                    <a:lstStyle/>
                    <a:p>
                      <a:pPr algn="l">
                        <a:lnSpc>
                          <a:spcPts val="2100"/>
                        </a:lnSpc>
                        <a:defRPr/>
                      </a:pPr>
                      <a:r>
                        <a:rPr lang="en-US" sz="1500">
                          <a:solidFill>
                            <a:srgbClr val="000000"/>
                          </a:solidFill>
                          <a:latin typeface="Arial"/>
                          <a:ea typeface="Arial"/>
                          <a:cs typeface="Arial"/>
                          <a:sym typeface="Arial"/>
                        </a:rPr>
                        <a:t>4 years, 7 months, 1 week and 5 days</a:t>
                      </a:r>
                      <a:endParaRPr lang="en-US" sz="1100"/>
                    </a:p>
                  </a:txBody>
                  <a:tcPr marL="47625" marR="47625" marT="47625" marB="47625" anchor="ctr">
                    <a:lnL cmpd="sng" algn="ctr" cap="flat" w="23812">
                      <a:solidFill>
                        <a:srgbClr val="000000"/>
                      </a:solidFill>
                      <a:prstDash val="solid"/>
                      <a:round/>
                      <a:headEnd type="none" w="med" len="med"/>
                      <a:tailEnd type="none" w="med" len="med"/>
                    </a:lnL>
                    <a:lnR cmpd="sng" algn="ctr" cap="flat" w="23812">
                      <a:solidFill>
                        <a:srgbClr val="000000"/>
                      </a:solidFill>
                      <a:prstDash val="solid"/>
                      <a:round/>
                      <a:headEnd type="none" w="med" len="med"/>
                      <a:tailEnd type="none" w="med" len="med"/>
                    </a:lnR>
                    <a:lnT cmpd="sng" algn="ctr" cap="flat" w="23812">
                      <a:solidFill>
                        <a:srgbClr val="000000"/>
                      </a:solidFill>
                      <a:prstDash val="solid"/>
                      <a:round/>
                      <a:headEnd type="none" w="med" len="med"/>
                      <a:tailEnd type="none" w="med" len="med"/>
                    </a:lnT>
                    <a:lnB cmpd="sng" algn="ctr" cap="flat" w="23812">
                      <a:solidFill>
                        <a:srgbClr val="000000"/>
                      </a:solidFill>
                      <a:prstDash val="solid"/>
                      <a:round/>
                      <a:headEnd type="none" w="med" len="med"/>
                      <a:tailEnd type="none" w="med" len="med"/>
                    </a:lnB>
                  </a:tcPr>
                </a:tc>
                <a:tc>
                  <a:txBody>
                    <a:bodyPr anchor="t" rtlCol="false"/>
                    <a:lstStyle/>
                    <a:p>
                      <a:pPr algn="l">
                        <a:lnSpc>
                          <a:spcPts val="2100"/>
                        </a:lnSpc>
                        <a:defRPr/>
                      </a:pPr>
                      <a:r>
                        <a:rPr lang="en-US" sz="1500">
                          <a:solidFill>
                            <a:srgbClr val="000000"/>
                          </a:solidFill>
                          <a:latin typeface="Arial"/>
                          <a:ea typeface="Arial"/>
                          <a:cs typeface="Arial"/>
                          <a:sym typeface="Arial"/>
                        </a:rPr>
                        <a:t>Croatian War of Independence begins.</a:t>
                      </a:r>
                      <a:endParaRPr lang="en-US" sz="1100"/>
                    </a:p>
                  </a:txBody>
                  <a:tcPr marL="47625" marR="47625" marT="47625" marB="47625" anchor="ctr">
                    <a:lnL cmpd="sng" algn="ctr" cap="flat" w="23812">
                      <a:solidFill>
                        <a:srgbClr val="000000"/>
                      </a:solidFill>
                      <a:prstDash val="solid"/>
                      <a:round/>
                      <a:headEnd type="none" w="med" len="med"/>
                      <a:tailEnd type="none" w="med" len="med"/>
                    </a:lnL>
                    <a:lnR cmpd="sng" algn="ctr" cap="flat" w="23812">
                      <a:solidFill>
                        <a:srgbClr val="000000"/>
                      </a:solidFill>
                      <a:prstDash val="solid"/>
                      <a:round/>
                      <a:headEnd type="none" w="med" len="med"/>
                      <a:tailEnd type="none" w="med" len="med"/>
                    </a:lnR>
                    <a:lnT cmpd="sng" algn="ctr" cap="flat" w="23812">
                      <a:solidFill>
                        <a:srgbClr val="000000"/>
                      </a:solidFill>
                      <a:prstDash val="solid"/>
                      <a:round/>
                      <a:headEnd type="none" w="med" len="med"/>
                      <a:tailEnd type="none" w="med" len="med"/>
                    </a:lnT>
                    <a:lnB cmpd="sng" algn="ctr" cap="flat" w="23812">
                      <a:solidFill>
                        <a:srgbClr val="000000"/>
                      </a:solidFill>
                      <a:prstDash val="solid"/>
                      <a:round/>
                      <a:headEnd type="none" w="med" len="med"/>
                      <a:tailEnd type="none" w="med" len="med"/>
                    </a:lnB>
                  </a:tcPr>
                </a:tc>
              </a:tr>
              <a:tr h="668839">
                <a:tc>
                  <a:txBody>
                    <a:bodyPr anchor="t" rtlCol="false"/>
                    <a:lstStyle/>
                    <a:p>
                      <a:pPr algn="ctr">
                        <a:lnSpc>
                          <a:spcPts val="2100"/>
                        </a:lnSpc>
                        <a:defRPr/>
                      </a:pPr>
                      <a:endParaRPr lang="en-US" sz="1100"/>
                    </a:p>
                  </a:txBody>
                  <a:tcPr marL="47625" marR="47625" marT="47625" marB="47625" anchor="ctr">
                    <a:lnL cmpd="sng" algn="ctr" cap="flat" w="23812">
                      <a:solidFill>
                        <a:srgbClr val="000000"/>
                      </a:solidFill>
                      <a:prstDash val="solid"/>
                      <a:round/>
                      <a:headEnd type="none" w="med" len="med"/>
                      <a:tailEnd type="none" w="med" len="med"/>
                    </a:lnL>
                    <a:lnR cmpd="sng" algn="ctr" cap="flat" w="23812">
                      <a:solidFill>
                        <a:srgbClr val="000000"/>
                      </a:solidFill>
                      <a:prstDash val="solid"/>
                      <a:round/>
                      <a:headEnd type="none" w="med" len="med"/>
                      <a:tailEnd type="none" w="med" len="med"/>
                    </a:lnR>
                    <a:lnT cmpd="sng" algn="ctr" cap="flat" w="23812">
                      <a:solidFill>
                        <a:srgbClr val="000000"/>
                      </a:solidFill>
                      <a:prstDash val="solid"/>
                      <a:round/>
                      <a:headEnd type="none" w="med" len="med"/>
                      <a:tailEnd type="none" w="med" len="med"/>
                    </a:lnT>
                    <a:lnB cmpd="sng" algn="ctr" cap="flat" w="23812">
                      <a:solidFill>
                        <a:srgbClr val="000000"/>
                      </a:solidFill>
                      <a:prstDash val="solid"/>
                      <a:round/>
                      <a:headEnd type="none" w="med" len="med"/>
                      <a:tailEnd type="none" w="med" len="med"/>
                    </a:lnB>
                  </a:tcPr>
                </a:tc>
                <a:tc>
                  <a:txBody>
                    <a:bodyPr anchor="t" rtlCol="false"/>
                    <a:lstStyle/>
                    <a:p>
                      <a:pPr algn="l">
                        <a:lnSpc>
                          <a:spcPts val="2100"/>
                        </a:lnSpc>
                        <a:defRPr/>
                      </a:pPr>
                      <a:r>
                        <a:rPr lang="en-US" sz="1500" b="true">
                          <a:solidFill>
                            <a:srgbClr val="000000"/>
                          </a:solidFill>
                          <a:latin typeface="Arial Bold"/>
                          <a:ea typeface="Arial Bold"/>
                          <a:cs typeface="Arial Bold"/>
                          <a:sym typeface="Arial Bold"/>
                        </a:rPr>
                        <a:t>Macedonian Independence</a:t>
                      </a:r>
                      <a:endParaRPr lang="en-US" sz="1100"/>
                    </a:p>
                  </a:txBody>
                  <a:tcPr marL="47625" marR="47625" marT="47625" marB="47625" anchor="ctr">
                    <a:lnL cmpd="sng" algn="ctr" cap="flat" w="23812">
                      <a:solidFill>
                        <a:srgbClr val="000000"/>
                      </a:solidFill>
                      <a:prstDash val="solid"/>
                      <a:round/>
                      <a:headEnd type="none" w="med" len="med"/>
                      <a:tailEnd type="none" w="med" len="med"/>
                    </a:lnL>
                    <a:lnR cmpd="sng" algn="ctr" cap="flat" w="23812">
                      <a:solidFill>
                        <a:srgbClr val="000000"/>
                      </a:solidFill>
                      <a:prstDash val="solid"/>
                      <a:round/>
                      <a:headEnd type="none" w="med" len="med"/>
                      <a:tailEnd type="none" w="med" len="med"/>
                    </a:lnR>
                    <a:lnT cmpd="sng" algn="ctr" cap="flat" w="23812">
                      <a:solidFill>
                        <a:srgbClr val="000000"/>
                      </a:solidFill>
                      <a:prstDash val="solid"/>
                      <a:round/>
                      <a:headEnd type="none" w="med" len="med"/>
                      <a:tailEnd type="none" w="med" len="med"/>
                    </a:lnT>
                    <a:lnB cmpd="sng" algn="ctr" cap="flat" w="23812">
                      <a:solidFill>
                        <a:srgbClr val="000000"/>
                      </a:solidFill>
                      <a:prstDash val="solid"/>
                      <a:round/>
                      <a:headEnd type="none" w="med" len="med"/>
                      <a:tailEnd type="none" w="med" len="med"/>
                    </a:lnB>
                  </a:tcPr>
                </a:tc>
                <a:tc>
                  <a:txBody>
                    <a:bodyPr anchor="t" rtlCol="false"/>
                    <a:lstStyle/>
                    <a:p>
                      <a:pPr algn="l">
                        <a:lnSpc>
                          <a:spcPts val="2100"/>
                        </a:lnSpc>
                        <a:defRPr/>
                      </a:pPr>
                      <a:r>
                        <a:rPr lang="en-US" sz="1500">
                          <a:solidFill>
                            <a:srgbClr val="000000"/>
                          </a:solidFill>
                          <a:latin typeface="Arial"/>
                          <a:ea typeface="Arial"/>
                          <a:cs typeface="Arial"/>
                          <a:sym typeface="Arial"/>
                        </a:rPr>
                        <a:t>1991</a:t>
                      </a:r>
                      <a:endParaRPr lang="en-US" sz="1100"/>
                    </a:p>
                  </a:txBody>
                  <a:tcPr marL="47625" marR="47625" marT="47625" marB="47625" anchor="ctr">
                    <a:lnL cmpd="sng" algn="ctr" cap="flat" w="23812">
                      <a:solidFill>
                        <a:srgbClr val="000000"/>
                      </a:solidFill>
                      <a:prstDash val="solid"/>
                      <a:round/>
                      <a:headEnd type="none" w="med" len="med"/>
                      <a:tailEnd type="none" w="med" len="med"/>
                    </a:lnL>
                    <a:lnR cmpd="sng" algn="ctr" cap="flat" w="23812">
                      <a:solidFill>
                        <a:srgbClr val="000000"/>
                      </a:solidFill>
                      <a:prstDash val="solid"/>
                      <a:round/>
                      <a:headEnd type="none" w="med" len="med"/>
                      <a:tailEnd type="none" w="med" len="med"/>
                    </a:lnR>
                    <a:lnT cmpd="sng" algn="ctr" cap="flat" w="23812">
                      <a:solidFill>
                        <a:srgbClr val="000000"/>
                      </a:solidFill>
                      <a:prstDash val="solid"/>
                      <a:round/>
                      <a:headEnd type="none" w="med" len="med"/>
                      <a:tailEnd type="none" w="med" len="med"/>
                    </a:lnT>
                    <a:lnB cmpd="sng" algn="ctr" cap="flat" w="23812">
                      <a:solidFill>
                        <a:srgbClr val="000000"/>
                      </a:solidFill>
                      <a:prstDash val="solid"/>
                      <a:round/>
                      <a:headEnd type="none" w="med" len="med"/>
                      <a:tailEnd type="none" w="med" len="med"/>
                    </a:lnB>
                  </a:tcPr>
                </a:tc>
                <a:tc>
                  <a:txBody>
                    <a:bodyPr anchor="t" rtlCol="false"/>
                    <a:lstStyle/>
                    <a:p>
                      <a:pPr algn="l">
                        <a:lnSpc>
                          <a:spcPts val="2100"/>
                        </a:lnSpc>
                        <a:defRPr/>
                      </a:pPr>
                      <a:r>
                        <a:rPr lang="en-US" sz="1500">
                          <a:solidFill>
                            <a:srgbClr val="000000"/>
                          </a:solidFill>
                          <a:latin typeface="Arial"/>
                          <a:ea typeface="Arial"/>
                          <a:cs typeface="Arial"/>
                          <a:sym typeface="Arial"/>
                        </a:rPr>
                        <a:t>Largely peaceful</a:t>
                      </a:r>
                      <a:endParaRPr lang="en-US" sz="1100"/>
                    </a:p>
                  </a:txBody>
                  <a:tcPr marL="47625" marR="47625" marT="47625" marB="47625" anchor="ctr">
                    <a:lnL cmpd="sng" algn="ctr" cap="flat" w="23812">
                      <a:solidFill>
                        <a:srgbClr val="000000"/>
                      </a:solidFill>
                      <a:prstDash val="solid"/>
                      <a:round/>
                      <a:headEnd type="none" w="med" len="med"/>
                      <a:tailEnd type="none" w="med" len="med"/>
                    </a:lnL>
                    <a:lnR cmpd="sng" algn="ctr" cap="flat" w="23812">
                      <a:solidFill>
                        <a:srgbClr val="000000"/>
                      </a:solidFill>
                      <a:prstDash val="solid"/>
                      <a:round/>
                      <a:headEnd type="none" w="med" len="med"/>
                      <a:tailEnd type="none" w="med" len="med"/>
                    </a:lnR>
                    <a:lnT cmpd="sng" algn="ctr" cap="flat" w="23812">
                      <a:solidFill>
                        <a:srgbClr val="000000"/>
                      </a:solidFill>
                      <a:prstDash val="solid"/>
                      <a:round/>
                      <a:headEnd type="none" w="med" len="med"/>
                      <a:tailEnd type="none" w="med" len="med"/>
                    </a:lnT>
                    <a:lnB cmpd="sng" algn="ctr" cap="flat" w="23812">
                      <a:solidFill>
                        <a:srgbClr val="000000"/>
                      </a:solidFill>
                      <a:prstDash val="solid"/>
                      <a:round/>
                      <a:headEnd type="none" w="med" len="med"/>
                      <a:tailEnd type="none" w="med" len="med"/>
                    </a:lnB>
                  </a:tcPr>
                </a:tc>
                <a:tc>
                  <a:txBody>
                    <a:bodyPr anchor="t" rtlCol="false"/>
                    <a:lstStyle/>
                    <a:p>
                      <a:pPr algn="l">
                        <a:lnSpc>
                          <a:spcPts val="2100"/>
                        </a:lnSpc>
                        <a:defRPr/>
                      </a:pPr>
                      <a:r>
                        <a:rPr lang="en-US" sz="1500">
                          <a:solidFill>
                            <a:srgbClr val="000000"/>
                          </a:solidFill>
                          <a:latin typeface="Arial"/>
                          <a:ea typeface="Arial"/>
                          <a:cs typeface="Arial"/>
                          <a:sym typeface="Arial"/>
                        </a:rPr>
                        <a:t>The Republic of Macedonia (today North Macedonia) declares independence.</a:t>
                      </a:r>
                      <a:endParaRPr lang="en-US" sz="1100"/>
                    </a:p>
                  </a:txBody>
                  <a:tcPr marL="47625" marR="47625" marT="47625" marB="47625" anchor="ctr">
                    <a:lnL cmpd="sng" algn="ctr" cap="flat" w="23812">
                      <a:solidFill>
                        <a:srgbClr val="000000"/>
                      </a:solidFill>
                      <a:prstDash val="solid"/>
                      <a:round/>
                      <a:headEnd type="none" w="med" len="med"/>
                      <a:tailEnd type="none" w="med" len="med"/>
                    </a:lnL>
                    <a:lnR cmpd="sng" algn="ctr" cap="flat" w="23812">
                      <a:solidFill>
                        <a:srgbClr val="000000"/>
                      </a:solidFill>
                      <a:prstDash val="solid"/>
                      <a:round/>
                      <a:headEnd type="none" w="med" len="med"/>
                      <a:tailEnd type="none" w="med" len="med"/>
                    </a:lnR>
                    <a:lnT cmpd="sng" algn="ctr" cap="flat" w="23812">
                      <a:solidFill>
                        <a:srgbClr val="000000"/>
                      </a:solidFill>
                      <a:prstDash val="solid"/>
                      <a:round/>
                      <a:headEnd type="none" w="med" len="med"/>
                      <a:tailEnd type="none" w="med" len="med"/>
                    </a:lnT>
                    <a:lnB cmpd="sng" algn="ctr" cap="flat" w="23812">
                      <a:solidFill>
                        <a:srgbClr val="000000"/>
                      </a:solidFill>
                      <a:prstDash val="solid"/>
                      <a:round/>
                      <a:headEnd type="none" w="med" len="med"/>
                      <a:tailEnd type="none" w="med" len="med"/>
                    </a:lnB>
                  </a:tcPr>
                </a:tc>
              </a:tr>
              <a:tr h="668839">
                <a:tc>
                  <a:txBody>
                    <a:bodyPr anchor="t" rtlCol="false"/>
                    <a:lstStyle/>
                    <a:p>
                      <a:pPr algn="ctr">
                        <a:lnSpc>
                          <a:spcPts val="2100"/>
                        </a:lnSpc>
                        <a:defRPr/>
                      </a:pPr>
                      <a:r>
                        <a:rPr lang="en-US" sz="1500" b="true">
                          <a:solidFill>
                            <a:srgbClr val="000000"/>
                          </a:solidFill>
                          <a:latin typeface="Arial Bold"/>
                          <a:ea typeface="Arial Bold"/>
                          <a:cs typeface="Arial Bold"/>
                          <a:sym typeface="Arial Bold"/>
                        </a:rPr>
                        <a:t>1992</a:t>
                      </a:r>
                      <a:endParaRPr lang="en-US" sz="1100"/>
                    </a:p>
                  </a:txBody>
                  <a:tcPr marL="47625" marR="47625" marT="47625" marB="47625" anchor="ctr">
                    <a:lnL cmpd="sng" algn="ctr" cap="flat" w="23812">
                      <a:solidFill>
                        <a:srgbClr val="000000"/>
                      </a:solidFill>
                      <a:prstDash val="solid"/>
                      <a:round/>
                      <a:headEnd type="none" w="med" len="med"/>
                      <a:tailEnd type="none" w="med" len="med"/>
                    </a:lnL>
                    <a:lnR cmpd="sng" algn="ctr" cap="flat" w="23812">
                      <a:solidFill>
                        <a:srgbClr val="000000"/>
                      </a:solidFill>
                      <a:prstDash val="solid"/>
                      <a:round/>
                      <a:headEnd type="none" w="med" len="med"/>
                      <a:tailEnd type="none" w="med" len="med"/>
                    </a:lnR>
                    <a:lnT cmpd="sng" algn="ctr" cap="flat" w="23812">
                      <a:solidFill>
                        <a:srgbClr val="000000"/>
                      </a:solidFill>
                      <a:prstDash val="solid"/>
                      <a:round/>
                      <a:headEnd type="none" w="med" len="med"/>
                      <a:tailEnd type="none" w="med" len="med"/>
                    </a:lnT>
                    <a:lnB cmpd="sng" algn="ctr" cap="flat" w="23812">
                      <a:solidFill>
                        <a:srgbClr val="000000"/>
                      </a:solidFill>
                      <a:prstDash val="solid"/>
                      <a:round/>
                      <a:headEnd type="none" w="med" len="med"/>
                      <a:tailEnd type="none" w="med" len="med"/>
                    </a:lnB>
                  </a:tcPr>
                </a:tc>
                <a:tc>
                  <a:txBody>
                    <a:bodyPr anchor="t" rtlCol="false"/>
                    <a:lstStyle/>
                    <a:p>
                      <a:pPr algn="l">
                        <a:lnSpc>
                          <a:spcPts val="2100"/>
                        </a:lnSpc>
                        <a:defRPr/>
                      </a:pPr>
                      <a:r>
                        <a:rPr lang="en-US" sz="1500" b="true">
                          <a:solidFill>
                            <a:srgbClr val="000000"/>
                          </a:solidFill>
                          <a:latin typeface="Arial Bold"/>
                          <a:ea typeface="Arial Bold"/>
                          <a:cs typeface="Arial Bold"/>
                          <a:sym typeface="Arial Bold"/>
                        </a:rPr>
                        <a:t>Bosnian War</a:t>
                      </a:r>
                      <a:endParaRPr lang="en-US" sz="1100"/>
                    </a:p>
                  </a:txBody>
                  <a:tcPr marL="47625" marR="47625" marT="47625" marB="47625" anchor="ctr">
                    <a:lnL cmpd="sng" algn="ctr" cap="flat" w="23812">
                      <a:solidFill>
                        <a:srgbClr val="000000"/>
                      </a:solidFill>
                      <a:prstDash val="solid"/>
                      <a:round/>
                      <a:headEnd type="none" w="med" len="med"/>
                      <a:tailEnd type="none" w="med" len="med"/>
                    </a:lnL>
                    <a:lnR cmpd="sng" algn="ctr" cap="flat" w="23812">
                      <a:solidFill>
                        <a:srgbClr val="000000"/>
                      </a:solidFill>
                      <a:prstDash val="solid"/>
                      <a:round/>
                      <a:headEnd type="none" w="med" len="med"/>
                      <a:tailEnd type="none" w="med" len="med"/>
                    </a:lnR>
                    <a:lnT cmpd="sng" algn="ctr" cap="flat" w="23812">
                      <a:solidFill>
                        <a:srgbClr val="000000"/>
                      </a:solidFill>
                      <a:prstDash val="solid"/>
                      <a:round/>
                      <a:headEnd type="none" w="med" len="med"/>
                      <a:tailEnd type="none" w="med" len="med"/>
                    </a:lnT>
                    <a:lnB cmpd="sng" algn="ctr" cap="flat" w="23812">
                      <a:solidFill>
                        <a:srgbClr val="000000"/>
                      </a:solidFill>
                      <a:prstDash val="solid"/>
                      <a:round/>
                      <a:headEnd type="none" w="med" len="med"/>
                      <a:tailEnd type="none" w="med" len="med"/>
                    </a:lnB>
                  </a:tcPr>
                </a:tc>
                <a:tc>
                  <a:txBody>
                    <a:bodyPr anchor="t" rtlCol="false"/>
                    <a:lstStyle/>
                    <a:p>
                      <a:pPr algn="l">
                        <a:lnSpc>
                          <a:spcPts val="2100"/>
                        </a:lnSpc>
                        <a:defRPr/>
                      </a:pPr>
                      <a:r>
                        <a:rPr lang="en-US" sz="1500">
                          <a:solidFill>
                            <a:srgbClr val="000000"/>
                          </a:solidFill>
                          <a:latin typeface="Arial"/>
                          <a:ea typeface="Arial"/>
                          <a:cs typeface="Arial"/>
                          <a:sym typeface="Arial"/>
                        </a:rPr>
                        <a:t>6 April 1992 – 14 December 1995</a:t>
                      </a:r>
                      <a:endParaRPr lang="en-US" sz="1100"/>
                    </a:p>
                  </a:txBody>
                  <a:tcPr marL="47625" marR="47625" marT="47625" marB="47625" anchor="ctr">
                    <a:lnL cmpd="sng" algn="ctr" cap="flat" w="23812">
                      <a:solidFill>
                        <a:srgbClr val="000000"/>
                      </a:solidFill>
                      <a:prstDash val="solid"/>
                      <a:round/>
                      <a:headEnd type="none" w="med" len="med"/>
                      <a:tailEnd type="none" w="med" len="med"/>
                    </a:lnL>
                    <a:lnR cmpd="sng" algn="ctr" cap="flat" w="23812">
                      <a:solidFill>
                        <a:srgbClr val="000000"/>
                      </a:solidFill>
                      <a:prstDash val="solid"/>
                      <a:round/>
                      <a:headEnd type="none" w="med" len="med"/>
                      <a:tailEnd type="none" w="med" len="med"/>
                    </a:lnR>
                    <a:lnT cmpd="sng" algn="ctr" cap="flat" w="23812">
                      <a:solidFill>
                        <a:srgbClr val="000000"/>
                      </a:solidFill>
                      <a:prstDash val="solid"/>
                      <a:round/>
                      <a:headEnd type="none" w="med" len="med"/>
                      <a:tailEnd type="none" w="med" len="med"/>
                    </a:lnT>
                    <a:lnB cmpd="sng" algn="ctr" cap="flat" w="23812">
                      <a:solidFill>
                        <a:srgbClr val="000000"/>
                      </a:solidFill>
                      <a:prstDash val="solid"/>
                      <a:round/>
                      <a:headEnd type="none" w="med" len="med"/>
                      <a:tailEnd type="none" w="med" len="med"/>
                    </a:lnB>
                  </a:tcPr>
                </a:tc>
                <a:tc>
                  <a:txBody>
                    <a:bodyPr anchor="t" rtlCol="false"/>
                    <a:lstStyle/>
                    <a:p>
                      <a:pPr algn="l">
                        <a:lnSpc>
                          <a:spcPts val="2100"/>
                        </a:lnSpc>
                        <a:defRPr/>
                      </a:pPr>
                      <a:r>
                        <a:rPr lang="en-US" sz="1500">
                          <a:solidFill>
                            <a:srgbClr val="000000"/>
                          </a:solidFill>
                          <a:latin typeface="Arial"/>
                          <a:ea typeface="Arial"/>
                          <a:cs typeface="Arial"/>
                          <a:sym typeface="Arial"/>
                        </a:rPr>
                        <a:t>3 years, 8 months, 1 week and 6 days</a:t>
                      </a:r>
                      <a:endParaRPr lang="en-US" sz="1100"/>
                    </a:p>
                  </a:txBody>
                  <a:tcPr marL="47625" marR="47625" marT="47625" marB="47625" anchor="ctr">
                    <a:lnL cmpd="sng" algn="ctr" cap="flat" w="23812">
                      <a:solidFill>
                        <a:srgbClr val="000000"/>
                      </a:solidFill>
                      <a:prstDash val="solid"/>
                      <a:round/>
                      <a:headEnd type="none" w="med" len="med"/>
                      <a:tailEnd type="none" w="med" len="med"/>
                    </a:lnL>
                    <a:lnR cmpd="sng" algn="ctr" cap="flat" w="23812">
                      <a:solidFill>
                        <a:srgbClr val="000000"/>
                      </a:solidFill>
                      <a:prstDash val="solid"/>
                      <a:round/>
                      <a:headEnd type="none" w="med" len="med"/>
                      <a:tailEnd type="none" w="med" len="med"/>
                    </a:lnR>
                    <a:lnT cmpd="sng" algn="ctr" cap="flat" w="23812">
                      <a:solidFill>
                        <a:srgbClr val="000000"/>
                      </a:solidFill>
                      <a:prstDash val="solid"/>
                      <a:round/>
                      <a:headEnd type="none" w="med" len="med"/>
                      <a:tailEnd type="none" w="med" len="med"/>
                    </a:lnT>
                    <a:lnB cmpd="sng" algn="ctr" cap="flat" w="23812">
                      <a:solidFill>
                        <a:srgbClr val="000000"/>
                      </a:solidFill>
                      <a:prstDash val="solid"/>
                      <a:round/>
                      <a:headEnd type="none" w="med" len="med"/>
                      <a:tailEnd type="none" w="med" len="med"/>
                    </a:lnB>
                  </a:tcPr>
                </a:tc>
                <a:tc>
                  <a:txBody>
                    <a:bodyPr anchor="t" rtlCol="false"/>
                    <a:lstStyle/>
                    <a:p>
                      <a:pPr algn="l">
                        <a:lnSpc>
                          <a:spcPts val="2100"/>
                        </a:lnSpc>
                        <a:defRPr/>
                      </a:pPr>
                      <a:r>
                        <a:rPr lang="en-US" sz="1500">
                          <a:solidFill>
                            <a:srgbClr val="000000"/>
                          </a:solidFill>
                          <a:latin typeface="Arial"/>
                          <a:ea typeface="Arial"/>
                          <a:cs typeface="Arial"/>
                          <a:sym typeface="Arial"/>
                        </a:rPr>
                        <a:t>Bosnia and Herzegovina declare independence. Bosnian War begins. UNPROFOR dispatched to the region.</a:t>
                      </a:r>
                      <a:endParaRPr lang="en-US" sz="1100"/>
                    </a:p>
                  </a:txBody>
                  <a:tcPr marL="47625" marR="47625" marT="47625" marB="47625" anchor="ctr">
                    <a:lnL cmpd="sng" algn="ctr" cap="flat" w="23812">
                      <a:solidFill>
                        <a:srgbClr val="000000"/>
                      </a:solidFill>
                      <a:prstDash val="solid"/>
                      <a:round/>
                      <a:headEnd type="none" w="med" len="med"/>
                      <a:tailEnd type="none" w="med" len="med"/>
                    </a:lnL>
                    <a:lnR cmpd="sng" algn="ctr" cap="flat" w="23812">
                      <a:solidFill>
                        <a:srgbClr val="000000"/>
                      </a:solidFill>
                      <a:prstDash val="solid"/>
                      <a:round/>
                      <a:headEnd type="none" w="med" len="med"/>
                      <a:tailEnd type="none" w="med" len="med"/>
                    </a:lnR>
                    <a:lnT cmpd="sng" algn="ctr" cap="flat" w="23812">
                      <a:solidFill>
                        <a:srgbClr val="000000"/>
                      </a:solidFill>
                      <a:prstDash val="solid"/>
                      <a:round/>
                      <a:headEnd type="none" w="med" len="med"/>
                      <a:tailEnd type="none" w="med" len="med"/>
                    </a:lnT>
                    <a:lnB cmpd="sng" algn="ctr" cap="flat" w="23812">
                      <a:solidFill>
                        <a:srgbClr val="000000"/>
                      </a:solidFill>
                      <a:prstDash val="solid"/>
                      <a:round/>
                      <a:headEnd type="none" w="med" len="med"/>
                      <a:tailEnd type="none" w="med" len="med"/>
                    </a:lnB>
                  </a:tcPr>
                </a:tc>
              </a:tr>
              <a:tr h="401303">
                <a:tc>
                  <a:txBody>
                    <a:bodyPr anchor="t" rtlCol="false"/>
                    <a:lstStyle/>
                    <a:p>
                      <a:pPr algn="ctr">
                        <a:lnSpc>
                          <a:spcPts val="2100"/>
                        </a:lnSpc>
                        <a:defRPr/>
                      </a:pPr>
                      <a:r>
                        <a:rPr lang="en-US" sz="1500" b="true">
                          <a:solidFill>
                            <a:srgbClr val="000000"/>
                          </a:solidFill>
                          <a:latin typeface="Arial Bold"/>
                          <a:ea typeface="Arial Bold"/>
                          <a:cs typeface="Arial Bold"/>
                          <a:sym typeface="Arial Bold"/>
                        </a:rPr>
                        <a:t>1993</a:t>
                      </a:r>
                      <a:endParaRPr lang="en-US" sz="1100"/>
                    </a:p>
                  </a:txBody>
                  <a:tcPr marL="47625" marR="47625" marT="47625" marB="47625" anchor="ctr">
                    <a:lnL cmpd="sng" algn="ctr" cap="flat" w="23812">
                      <a:solidFill>
                        <a:srgbClr val="000000"/>
                      </a:solidFill>
                      <a:prstDash val="solid"/>
                      <a:round/>
                      <a:headEnd type="none" w="med" len="med"/>
                      <a:tailEnd type="none" w="med" len="med"/>
                    </a:lnL>
                    <a:lnR cmpd="sng" algn="ctr" cap="flat" w="23812">
                      <a:solidFill>
                        <a:srgbClr val="000000"/>
                      </a:solidFill>
                      <a:prstDash val="solid"/>
                      <a:round/>
                      <a:headEnd type="none" w="med" len="med"/>
                      <a:tailEnd type="none" w="med" len="med"/>
                    </a:lnR>
                    <a:lnT cmpd="sng" algn="ctr" cap="flat" w="23812">
                      <a:solidFill>
                        <a:srgbClr val="000000"/>
                      </a:solidFill>
                      <a:prstDash val="solid"/>
                      <a:round/>
                      <a:headEnd type="none" w="med" len="med"/>
                      <a:tailEnd type="none" w="med" len="med"/>
                    </a:lnT>
                    <a:lnB cmpd="sng" algn="ctr" cap="flat" w="23812">
                      <a:solidFill>
                        <a:srgbClr val="000000"/>
                      </a:solidFill>
                      <a:prstDash val="solid"/>
                      <a:round/>
                      <a:headEnd type="none" w="med" len="med"/>
                      <a:tailEnd type="none" w="med" len="med"/>
                    </a:lnB>
                  </a:tcPr>
                </a:tc>
                <a:tc>
                  <a:txBody>
                    <a:bodyPr anchor="t" rtlCol="false"/>
                    <a:lstStyle/>
                    <a:p>
                      <a:pPr algn="l">
                        <a:lnSpc>
                          <a:spcPts val="2100"/>
                        </a:lnSpc>
                        <a:defRPr/>
                      </a:pPr>
                      <a:r>
                        <a:rPr lang="en-US" sz="1500">
                          <a:solidFill>
                            <a:srgbClr val="000000"/>
                          </a:solidFill>
                          <a:latin typeface="Arial"/>
                          <a:ea typeface="Arial"/>
                          <a:cs typeface="Arial"/>
                          <a:sym typeface="Arial"/>
                        </a:rPr>
                        <a:t>-</a:t>
                      </a:r>
                      <a:endParaRPr lang="en-US" sz="1100"/>
                    </a:p>
                  </a:txBody>
                  <a:tcPr marL="47625" marR="47625" marT="47625" marB="47625" anchor="ctr">
                    <a:lnL cmpd="sng" algn="ctr" cap="flat" w="23812">
                      <a:solidFill>
                        <a:srgbClr val="000000"/>
                      </a:solidFill>
                      <a:prstDash val="solid"/>
                      <a:round/>
                      <a:headEnd type="none" w="med" len="med"/>
                      <a:tailEnd type="none" w="med" len="med"/>
                    </a:lnL>
                    <a:lnR cmpd="sng" algn="ctr" cap="flat" w="23812">
                      <a:solidFill>
                        <a:srgbClr val="000000"/>
                      </a:solidFill>
                      <a:prstDash val="solid"/>
                      <a:round/>
                      <a:headEnd type="none" w="med" len="med"/>
                      <a:tailEnd type="none" w="med" len="med"/>
                    </a:lnR>
                    <a:lnT cmpd="sng" algn="ctr" cap="flat" w="23812">
                      <a:solidFill>
                        <a:srgbClr val="000000"/>
                      </a:solidFill>
                      <a:prstDash val="solid"/>
                      <a:round/>
                      <a:headEnd type="none" w="med" len="med"/>
                      <a:tailEnd type="none" w="med" len="med"/>
                    </a:lnT>
                    <a:lnB cmpd="sng" algn="ctr" cap="flat" w="23812">
                      <a:solidFill>
                        <a:srgbClr val="000000"/>
                      </a:solidFill>
                      <a:prstDash val="solid"/>
                      <a:round/>
                      <a:headEnd type="none" w="med" len="med"/>
                      <a:tailEnd type="none" w="med" len="med"/>
                    </a:lnB>
                  </a:tcPr>
                </a:tc>
                <a:tc>
                  <a:txBody>
                    <a:bodyPr anchor="t" rtlCol="false"/>
                    <a:lstStyle/>
                    <a:p>
                      <a:pPr algn="l">
                        <a:lnSpc>
                          <a:spcPts val="2100"/>
                        </a:lnSpc>
                        <a:defRPr/>
                      </a:pPr>
                      <a:r>
                        <a:rPr lang="en-US" sz="1500">
                          <a:solidFill>
                            <a:srgbClr val="000000"/>
                          </a:solidFill>
                          <a:latin typeface="Arial"/>
                          <a:ea typeface="Arial"/>
                          <a:cs typeface="Arial"/>
                          <a:sym typeface="Arial"/>
                        </a:rPr>
                        <a:t>-</a:t>
                      </a:r>
                      <a:endParaRPr lang="en-US" sz="1100"/>
                    </a:p>
                  </a:txBody>
                  <a:tcPr marL="47625" marR="47625" marT="47625" marB="47625" anchor="ctr">
                    <a:lnL cmpd="sng" algn="ctr" cap="flat" w="23812">
                      <a:solidFill>
                        <a:srgbClr val="000000"/>
                      </a:solidFill>
                      <a:prstDash val="solid"/>
                      <a:round/>
                      <a:headEnd type="none" w="med" len="med"/>
                      <a:tailEnd type="none" w="med" len="med"/>
                    </a:lnL>
                    <a:lnR cmpd="sng" algn="ctr" cap="flat" w="23812">
                      <a:solidFill>
                        <a:srgbClr val="000000"/>
                      </a:solidFill>
                      <a:prstDash val="solid"/>
                      <a:round/>
                      <a:headEnd type="none" w="med" len="med"/>
                      <a:tailEnd type="none" w="med" len="med"/>
                    </a:lnR>
                    <a:lnT cmpd="sng" algn="ctr" cap="flat" w="23812">
                      <a:solidFill>
                        <a:srgbClr val="000000"/>
                      </a:solidFill>
                      <a:prstDash val="solid"/>
                      <a:round/>
                      <a:headEnd type="none" w="med" len="med"/>
                      <a:tailEnd type="none" w="med" len="med"/>
                    </a:lnT>
                    <a:lnB cmpd="sng" algn="ctr" cap="flat" w="23812">
                      <a:solidFill>
                        <a:srgbClr val="000000"/>
                      </a:solidFill>
                      <a:prstDash val="solid"/>
                      <a:round/>
                      <a:headEnd type="none" w="med" len="med"/>
                      <a:tailEnd type="none" w="med" len="med"/>
                    </a:lnB>
                  </a:tcPr>
                </a:tc>
                <a:tc>
                  <a:txBody>
                    <a:bodyPr anchor="t" rtlCol="false"/>
                    <a:lstStyle/>
                    <a:p>
                      <a:pPr algn="l">
                        <a:lnSpc>
                          <a:spcPts val="2100"/>
                        </a:lnSpc>
                        <a:defRPr/>
                      </a:pPr>
                      <a:r>
                        <a:rPr lang="en-US" sz="1500">
                          <a:solidFill>
                            <a:srgbClr val="000000"/>
                          </a:solidFill>
                          <a:latin typeface="Arial"/>
                          <a:ea typeface="Arial"/>
                          <a:cs typeface="Arial"/>
                          <a:sym typeface="Arial"/>
                        </a:rPr>
                        <a:t>-</a:t>
                      </a:r>
                      <a:endParaRPr lang="en-US" sz="1100"/>
                    </a:p>
                  </a:txBody>
                  <a:tcPr marL="47625" marR="47625" marT="47625" marB="47625" anchor="ctr">
                    <a:lnL cmpd="sng" algn="ctr" cap="flat" w="23812">
                      <a:solidFill>
                        <a:srgbClr val="000000"/>
                      </a:solidFill>
                      <a:prstDash val="solid"/>
                      <a:round/>
                      <a:headEnd type="none" w="med" len="med"/>
                      <a:tailEnd type="none" w="med" len="med"/>
                    </a:lnL>
                    <a:lnR cmpd="sng" algn="ctr" cap="flat" w="23812">
                      <a:solidFill>
                        <a:srgbClr val="000000"/>
                      </a:solidFill>
                      <a:prstDash val="solid"/>
                      <a:round/>
                      <a:headEnd type="none" w="med" len="med"/>
                      <a:tailEnd type="none" w="med" len="med"/>
                    </a:lnR>
                    <a:lnT cmpd="sng" algn="ctr" cap="flat" w="23812">
                      <a:solidFill>
                        <a:srgbClr val="000000"/>
                      </a:solidFill>
                      <a:prstDash val="solid"/>
                      <a:round/>
                      <a:headEnd type="none" w="med" len="med"/>
                      <a:tailEnd type="none" w="med" len="med"/>
                    </a:lnT>
                    <a:lnB cmpd="sng" algn="ctr" cap="flat" w="23812">
                      <a:solidFill>
                        <a:srgbClr val="000000"/>
                      </a:solidFill>
                      <a:prstDash val="solid"/>
                      <a:round/>
                      <a:headEnd type="none" w="med" len="med"/>
                      <a:tailEnd type="none" w="med" len="med"/>
                    </a:lnB>
                  </a:tcPr>
                </a:tc>
                <a:tc>
                  <a:txBody>
                    <a:bodyPr anchor="t" rtlCol="false"/>
                    <a:lstStyle/>
                    <a:p>
                      <a:pPr algn="l">
                        <a:lnSpc>
                          <a:spcPts val="2100"/>
                        </a:lnSpc>
                        <a:defRPr/>
                      </a:pPr>
                      <a:r>
                        <a:rPr lang="en-US" sz="1500">
                          <a:solidFill>
                            <a:srgbClr val="000000"/>
                          </a:solidFill>
                          <a:latin typeface="Arial"/>
                          <a:ea typeface="Arial"/>
                          <a:cs typeface="Arial"/>
                          <a:sym typeface="Arial"/>
                        </a:rPr>
                        <a:t>Bosnian War intensifies, especially the Siege of Sarajevo.</a:t>
                      </a:r>
                      <a:endParaRPr lang="en-US" sz="1100"/>
                    </a:p>
                  </a:txBody>
                  <a:tcPr marL="47625" marR="47625" marT="47625" marB="47625" anchor="ctr">
                    <a:lnL cmpd="sng" algn="ctr" cap="flat" w="23812">
                      <a:solidFill>
                        <a:srgbClr val="000000"/>
                      </a:solidFill>
                      <a:prstDash val="solid"/>
                      <a:round/>
                      <a:headEnd type="none" w="med" len="med"/>
                      <a:tailEnd type="none" w="med" len="med"/>
                    </a:lnL>
                    <a:lnR cmpd="sng" algn="ctr" cap="flat" w="23812">
                      <a:solidFill>
                        <a:srgbClr val="000000"/>
                      </a:solidFill>
                      <a:prstDash val="solid"/>
                      <a:round/>
                      <a:headEnd type="none" w="med" len="med"/>
                      <a:tailEnd type="none" w="med" len="med"/>
                    </a:lnR>
                    <a:lnT cmpd="sng" algn="ctr" cap="flat" w="23812">
                      <a:solidFill>
                        <a:srgbClr val="000000"/>
                      </a:solidFill>
                      <a:prstDash val="solid"/>
                      <a:round/>
                      <a:headEnd type="none" w="med" len="med"/>
                      <a:tailEnd type="none" w="med" len="med"/>
                    </a:lnT>
                    <a:lnB cmpd="sng" algn="ctr" cap="flat" w="23812">
                      <a:solidFill>
                        <a:srgbClr val="000000"/>
                      </a:solidFill>
                      <a:prstDash val="solid"/>
                      <a:round/>
                      <a:headEnd type="none" w="med" len="med"/>
                      <a:tailEnd type="none" w="med" len="med"/>
                    </a:lnB>
                  </a:tcPr>
                </a:tc>
              </a:tr>
              <a:tr h="668839">
                <a:tc>
                  <a:txBody>
                    <a:bodyPr anchor="t" rtlCol="false"/>
                    <a:lstStyle/>
                    <a:p>
                      <a:pPr algn="ctr">
                        <a:lnSpc>
                          <a:spcPts val="2100"/>
                        </a:lnSpc>
                        <a:defRPr/>
                      </a:pPr>
                      <a:r>
                        <a:rPr lang="en-US" sz="1500" b="true">
                          <a:solidFill>
                            <a:srgbClr val="000000"/>
                          </a:solidFill>
                          <a:latin typeface="Arial Bold"/>
                          <a:ea typeface="Arial Bold"/>
                          <a:cs typeface="Arial Bold"/>
                          <a:sym typeface="Arial Bold"/>
                        </a:rPr>
                        <a:t>1994</a:t>
                      </a:r>
                      <a:endParaRPr lang="en-US" sz="1100"/>
                    </a:p>
                  </a:txBody>
                  <a:tcPr marL="47625" marR="47625" marT="47625" marB="47625" anchor="ctr">
                    <a:lnL cmpd="sng" algn="ctr" cap="flat" w="23812">
                      <a:solidFill>
                        <a:srgbClr val="000000"/>
                      </a:solidFill>
                      <a:prstDash val="solid"/>
                      <a:round/>
                      <a:headEnd type="none" w="med" len="med"/>
                      <a:tailEnd type="none" w="med" len="med"/>
                    </a:lnL>
                    <a:lnR cmpd="sng" algn="ctr" cap="flat" w="23812">
                      <a:solidFill>
                        <a:srgbClr val="000000"/>
                      </a:solidFill>
                      <a:prstDash val="solid"/>
                      <a:round/>
                      <a:headEnd type="none" w="med" len="med"/>
                      <a:tailEnd type="none" w="med" len="med"/>
                    </a:lnR>
                    <a:lnT cmpd="sng" algn="ctr" cap="flat" w="23812">
                      <a:solidFill>
                        <a:srgbClr val="000000"/>
                      </a:solidFill>
                      <a:prstDash val="solid"/>
                      <a:round/>
                      <a:headEnd type="none" w="med" len="med"/>
                      <a:tailEnd type="none" w="med" len="med"/>
                    </a:lnT>
                    <a:lnB cmpd="sng" algn="ctr" cap="flat" w="23812">
                      <a:solidFill>
                        <a:srgbClr val="000000"/>
                      </a:solidFill>
                      <a:prstDash val="solid"/>
                      <a:round/>
                      <a:headEnd type="none" w="med" len="med"/>
                      <a:tailEnd type="none" w="med" len="med"/>
                    </a:lnB>
                  </a:tcPr>
                </a:tc>
                <a:tc>
                  <a:txBody>
                    <a:bodyPr anchor="t" rtlCol="false"/>
                    <a:lstStyle/>
                    <a:p>
                      <a:pPr algn="l">
                        <a:lnSpc>
                          <a:spcPts val="2100"/>
                        </a:lnSpc>
                        <a:defRPr/>
                      </a:pPr>
                      <a:r>
                        <a:rPr lang="en-US" sz="1500">
                          <a:solidFill>
                            <a:srgbClr val="000000"/>
                          </a:solidFill>
                          <a:latin typeface="Arial"/>
                          <a:ea typeface="Arial"/>
                          <a:cs typeface="Arial"/>
                          <a:sym typeface="Arial"/>
                        </a:rPr>
                        <a:t>-</a:t>
                      </a:r>
                      <a:endParaRPr lang="en-US" sz="1100"/>
                    </a:p>
                  </a:txBody>
                  <a:tcPr marL="47625" marR="47625" marT="47625" marB="47625" anchor="ctr">
                    <a:lnL cmpd="sng" algn="ctr" cap="flat" w="23812">
                      <a:solidFill>
                        <a:srgbClr val="000000"/>
                      </a:solidFill>
                      <a:prstDash val="solid"/>
                      <a:round/>
                      <a:headEnd type="none" w="med" len="med"/>
                      <a:tailEnd type="none" w="med" len="med"/>
                    </a:lnL>
                    <a:lnR cmpd="sng" algn="ctr" cap="flat" w="23812">
                      <a:solidFill>
                        <a:srgbClr val="000000"/>
                      </a:solidFill>
                      <a:prstDash val="solid"/>
                      <a:round/>
                      <a:headEnd type="none" w="med" len="med"/>
                      <a:tailEnd type="none" w="med" len="med"/>
                    </a:lnR>
                    <a:lnT cmpd="sng" algn="ctr" cap="flat" w="23812">
                      <a:solidFill>
                        <a:srgbClr val="000000"/>
                      </a:solidFill>
                      <a:prstDash val="solid"/>
                      <a:round/>
                      <a:headEnd type="none" w="med" len="med"/>
                      <a:tailEnd type="none" w="med" len="med"/>
                    </a:lnT>
                    <a:lnB cmpd="sng" algn="ctr" cap="flat" w="23812">
                      <a:solidFill>
                        <a:srgbClr val="000000"/>
                      </a:solidFill>
                      <a:prstDash val="solid"/>
                      <a:round/>
                      <a:headEnd type="none" w="med" len="med"/>
                      <a:tailEnd type="none" w="med" len="med"/>
                    </a:lnB>
                  </a:tcPr>
                </a:tc>
                <a:tc>
                  <a:txBody>
                    <a:bodyPr anchor="t" rtlCol="false"/>
                    <a:lstStyle/>
                    <a:p>
                      <a:pPr algn="l">
                        <a:lnSpc>
                          <a:spcPts val="2100"/>
                        </a:lnSpc>
                        <a:defRPr/>
                      </a:pPr>
                      <a:r>
                        <a:rPr lang="en-US" sz="1500">
                          <a:solidFill>
                            <a:srgbClr val="000000"/>
                          </a:solidFill>
                          <a:latin typeface="Arial"/>
                          <a:ea typeface="Arial"/>
                          <a:cs typeface="Arial"/>
                          <a:sym typeface="Arial"/>
                        </a:rPr>
                        <a:t>-</a:t>
                      </a:r>
                      <a:endParaRPr lang="en-US" sz="1100"/>
                    </a:p>
                  </a:txBody>
                  <a:tcPr marL="47625" marR="47625" marT="47625" marB="47625" anchor="ctr">
                    <a:lnL cmpd="sng" algn="ctr" cap="flat" w="23812">
                      <a:solidFill>
                        <a:srgbClr val="000000"/>
                      </a:solidFill>
                      <a:prstDash val="solid"/>
                      <a:round/>
                      <a:headEnd type="none" w="med" len="med"/>
                      <a:tailEnd type="none" w="med" len="med"/>
                    </a:lnL>
                    <a:lnR cmpd="sng" algn="ctr" cap="flat" w="23812">
                      <a:solidFill>
                        <a:srgbClr val="000000"/>
                      </a:solidFill>
                      <a:prstDash val="solid"/>
                      <a:round/>
                      <a:headEnd type="none" w="med" len="med"/>
                      <a:tailEnd type="none" w="med" len="med"/>
                    </a:lnR>
                    <a:lnT cmpd="sng" algn="ctr" cap="flat" w="23812">
                      <a:solidFill>
                        <a:srgbClr val="000000"/>
                      </a:solidFill>
                      <a:prstDash val="solid"/>
                      <a:round/>
                      <a:headEnd type="none" w="med" len="med"/>
                      <a:tailEnd type="none" w="med" len="med"/>
                    </a:lnT>
                    <a:lnB cmpd="sng" algn="ctr" cap="flat" w="23812">
                      <a:solidFill>
                        <a:srgbClr val="000000"/>
                      </a:solidFill>
                      <a:prstDash val="solid"/>
                      <a:round/>
                      <a:headEnd type="none" w="med" len="med"/>
                      <a:tailEnd type="none" w="med" len="med"/>
                    </a:lnB>
                  </a:tcPr>
                </a:tc>
                <a:tc>
                  <a:txBody>
                    <a:bodyPr anchor="t" rtlCol="false"/>
                    <a:lstStyle/>
                    <a:p>
                      <a:pPr algn="l">
                        <a:lnSpc>
                          <a:spcPts val="2100"/>
                        </a:lnSpc>
                        <a:defRPr/>
                      </a:pPr>
                      <a:r>
                        <a:rPr lang="en-US" sz="1500">
                          <a:solidFill>
                            <a:srgbClr val="000000"/>
                          </a:solidFill>
                          <a:latin typeface="Arial"/>
                          <a:ea typeface="Arial"/>
                          <a:cs typeface="Arial"/>
                          <a:sym typeface="Arial"/>
                        </a:rPr>
                        <a:t>-</a:t>
                      </a:r>
                      <a:endParaRPr lang="en-US" sz="1100"/>
                    </a:p>
                  </a:txBody>
                  <a:tcPr marL="47625" marR="47625" marT="47625" marB="47625" anchor="ctr">
                    <a:lnL cmpd="sng" algn="ctr" cap="flat" w="23812">
                      <a:solidFill>
                        <a:srgbClr val="000000"/>
                      </a:solidFill>
                      <a:prstDash val="solid"/>
                      <a:round/>
                      <a:headEnd type="none" w="med" len="med"/>
                      <a:tailEnd type="none" w="med" len="med"/>
                    </a:lnL>
                    <a:lnR cmpd="sng" algn="ctr" cap="flat" w="23812">
                      <a:solidFill>
                        <a:srgbClr val="000000"/>
                      </a:solidFill>
                      <a:prstDash val="solid"/>
                      <a:round/>
                      <a:headEnd type="none" w="med" len="med"/>
                      <a:tailEnd type="none" w="med" len="med"/>
                    </a:lnR>
                    <a:lnT cmpd="sng" algn="ctr" cap="flat" w="23812">
                      <a:solidFill>
                        <a:srgbClr val="000000"/>
                      </a:solidFill>
                      <a:prstDash val="solid"/>
                      <a:round/>
                      <a:headEnd type="none" w="med" len="med"/>
                      <a:tailEnd type="none" w="med" len="med"/>
                    </a:lnT>
                    <a:lnB cmpd="sng" algn="ctr" cap="flat" w="23812">
                      <a:solidFill>
                        <a:srgbClr val="000000"/>
                      </a:solidFill>
                      <a:prstDash val="solid"/>
                      <a:round/>
                      <a:headEnd type="none" w="med" len="med"/>
                      <a:tailEnd type="none" w="med" len="med"/>
                    </a:lnB>
                  </a:tcPr>
                </a:tc>
                <a:tc>
                  <a:txBody>
                    <a:bodyPr anchor="t" rtlCol="false"/>
                    <a:lstStyle/>
                    <a:p>
                      <a:pPr algn="l">
                        <a:lnSpc>
                          <a:spcPts val="2100"/>
                        </a:lnSpc>
                        <a:defRPr/>
                      </a:pPr>
                      <a:r>
                        <a:rPr lang="en-US" sz="1500">
                          <a:solidFill>
                            <a:srgbClr val="000000"/>
                          </a:solidFill>
                          <a:latin typeface="Arial"/>
                          <a:ea typeface="Arial"/>
                          <a:cs typeface="Arial"/>
                          <a:sym typeface="Arial"/>
                        </a:rPr>
                        <a:t>NATO becomes more involved, particularly through airstrikes against Bosnian Serb positions.</a:t>
                      </a:r>
                      <a:endParaRPr lang="en-US" sz="1100"/>
                    </a:p>
                  </a:txBody>
                  <a:tcPr marL="47625" marR="47625" marT="47625" marB="47625" anchor="ctr">
                    <a:lnL cmpd="sng" algn="ctr" cap="flat" w="23812">
                      <a:solidFill>
                        <a:srgbClr val="000000"/>
                      </a:solidFill>
                      <a:prstDash val="solid"/>
                      <a:round/>
                      <a:headEnd type="none" w="med" len="med"/>
                      <a:tailEnd type="none" w="med" len="med"/>
                    </a:lnL>
                    <a:lnR cmpd="sng" algn="ctr" cap="flat" w="23812">
                      <a:solidFill>
                        <a:srgbClr val="000000"/>
                      </a:solidFill>
                      <a:prstDash val="solid"/>
                      <a:round/>
                      <a:headEnd type="none" w="med" len="med"/>
                      <a:tailEnd type="none" w="med" len="med"/>
                    </a:lnR>
                    <a:lnT cmpd="sng" algn="ctr" cap="flat" w="23812">
                      <a:solidFill>
                        <a:srgbClr val="000000"/>
                      </a:solidFill>
                      <a:prstDash val="solid"/>
                      <a:round/>
                      <a:headEnd type="none" w="med" len="med"/>
                      <a:tailEnd type="none" w="med" len="med"/>
                    </a:lnT>
                    <a:lnB cmpd="sng" algn="ctr" cap="flat" w="23812">
                      <a:solidFill>
                        <a:srgbClr val="000000"/>
                      </a:solidFill>
                      <a:prstDash val="solid"/>
                      <a:round/>
                      <a:headEnd type="none" w="med" len="med"/>
                      <a:tailEnd type="none" w="med" len="med"/>
                    </a:lnB>
                  </a:tcPr>
                </a:tc>
              </a:tr>
              <a:tr h="668839">
                <a:tc>
                  <a:txBody>
                    <a:bodyPr anchor="t" rtlCol="false"/>
                    <a:lstStyle/>
                    <a:p>
                      <a:pPr algn="ctr">
                        <a:lnSpc>
                          <a:spcPts val="2100"/>
                        </a:lnSpc>
                        <a:defRPr/>
                      </a:pPr>
                      <a:r>
                        <a:rPr lang="en-US" sz="1500" b="true">
                          <a:solidFill>
                            <a:srgbClr val="000000"/>
                          </a:solidFill>
                          <a:latin typeface="Arial Bold"/>
                          <a:ea typeface="Arial Bold"/>
                          <a:cs typeface="Arial Bold"/>
                          <a:sym typeface="Arial Bold"/>
                        </a:rPr>
                        <a:t>1995</a:t>
                      </a:r>
                      <a:endParaRPr lang="en-US" sz="1100"/>
                    </a:p>
                  </a:txBody>
                  <a:tcPr marL="47625" marR="47625" marT="47625" marB="47625" anchor="ctr">
                    <a:lnL cmpd="sng" algn="ctr" cap="flat" w="23812">
                      <a:solidFill>
                        <a:srgbClr val="000000"/>
                      </a:solidFill>
                      <a:prstDash val="solid"/>
                      <a:round/>
                      <a:headEnd type="none" w="med" len="med"/>
                      <a:tailEnd type="none" w="med" len="med"/>
                    </a:lnL>
                    <a:lnR cmpd="sng" algn="ctr" cap="flat" w="23812">
                      <a:solidFill>
                        <a:srgbClr val="000000"/>
                      </a:solidFill>
                      <a:prstDash val="solid"/>
                      <a:round/>
                      <a:headEnd type="none" w="med" len="med"/>
                      <a:tailEnd type="none" w="med" len="med"/>
                    </a:lnR>
                    <a:lnT cmpd="sng" algn="ctr" cap="flat" w="23812">
                      <a:solidFill>
                        <a:srgbClr val="000000"/>
                      </a:solidFill>
                      <a:prstDash val="solid"/>
                      <a:round/>
                      <a:headEnd type="none" w="med" len="med"/>
                      <a:tailEnd type="none" w="med" len="med"/>
                    </a:lnT>
                    <a:lnB cmpd="sng" algn="ctr" cap="flat" w="23812">
                      <a:solidFill>
                        <a:srgbClr val="000000"/>
                      </a:solidFill>
                      <a:prstDash val="solid"/>
                      <a:round/>
                      <a:headEnd type="none" w="med" len="med"/>
                      <a:tailEnd type="none" w="med" len="med"/>
                    </a:lnB>
                  </a:tcPr>
                </a:tc>
                <a:tc>
                  <a:txBody>
                    <a:bodyPr anchor="t" rtlCol="false"/>
                    <a:lstStyle/>
                    <a:p>
                      <a:pPr algn="l">
                        <a:lnSpc>
                          <a:spcPts val="2100"/>
                        </a:lnSpc>
                        <a:defRPr/>
                      </a:pPr>
                      <a:r>
                        <a:rPr lang="en-US" sz="1500" b="true">
                          <a:solidFill>
                            <a:srgbClr val="000000"/>
                          </a:solidFill>
                          <a:latin typeface="Arial Bold"/>
                          <a:ea typeface="Arial Bold"/>
                          <a:cs typeface="Arial Bold"/>
                          <a:sym typeface="Arial Bold"/>
                        </a:rPr>
                        <a:t>Insurgency in Kosovo</a:t>
                      </a:r>
                      <a:endParaRPr lang="en-US" sz="1100"/>
                    </a:p>
                  </a:txBody>
                  <a:tcPr marL="47625" marR="47625" marT="47625" marB="47625" anchor="ctr">
                    <a:lnL cmpd="sng" algn="ctr" cap="flat" w="23812">
                      <a:solidFill>
                        <a:srgbClr val="000000"/>
                      </a:solidFill>
                      <a:prstDash val="solid"/>
                      <a:round/>
                      <a:headEnd type="none" w="med" len="med"/>
                      <a:tailEnd type="none" w="med" len="med"/>
                    </a:lnL>
                    <a:lnR cmpd="sng" algn="ctr" cap="flat" w="23812">
                      <a:solidFill>
                        <a:srgbClr val="000000"/>
                      </a:solidFill>
                      <a:prstDash val="solid"/>
                      <a:round/>
                      <a:headEnd type="none" w="med" len="med"/>
                      <a:tailEnd type="none" w="med" len="med"/>
                    </a:lnR>
                    <a:lnT cmpd="sng" algn="ctr" cap="flat" w="23812">
                      <a:solidFill>
                        <a:srgbClr val="000000"/>
                      </a:solidFill>
                      <a:prstDash val="solid"/>
                      <a:round/>
                      <a:headEnd type="none" w="med" len="med"/>
                      <a:tailEnd type="none" w="med" len="med"/>
                    </a:lnT>
                    <a:lnB cmpd="sng" algn="ctr" cap="flat" w="23812">
                      <a:solidFill>
                        <a:srgbClr val="000000"/>
                      </a:solidFill>
                      <a:prstDash val="solid"/>
                      <a:round/>
                      <a:headEnd type="none" w="med" len="med"/>
                      <a:tailEnd type="none" w="med" len="med"/>
                    </a:lnB>
                  </a:tcPr>
                </a:tc>
                <a:tc>
                  <a:txBody>
                    <a:bodyPr anchor="t" rtlCol="false"/>
                    <a:lstStyle/>
                    <a:p>
                      <a:pPr algn="l">
                        <a:lnSpc>
                          <a:spcPts val="2100"/>
                        </a:lnSpc>
                        <a:defRPr/>
                      </a:pPr>
                      <a:r>
                        <a:rPr lang="en-US" sz="1500">
                          <a:solidFill>
                            <a:srgbClr val="000000"/>
                          </a:solidFill>
                          <a:latin typeface="Arial"/>
                          <a:ea typeface="Arial"/>
                          <a:cs typeface="Arial"/>
                          <a:sym typeface="Arial"/>
                        </a:rPr>
                        <a:t>27 May 1995 – 27 February 1998</a:t>
                      </a:r>
                      <a:endParaRPr lang="en-US" sz="1100"/>
                    </a:p>
                  </a:txBody>
                  <a:tcPr marL="47625" marR="47625" marT="47625" marB="47625" anchor="ctr">
                    <a:lnL cmpd="sng" algn="ctr" cap="flat" w="23812">
                      <a:solidFill>
                        <a:srgbClr val="000000"/>
                      </a:solidFill>
                      <a:prstDash val="solid"/>
                      <a:round/>
                      <a:headEnd type="none" w="med" len="med"/>
                      <a:tailEnd type="none" w="med" len="med"/>
                    </a:lnL>
                    <a:lnR cmpd="sng" algn="ctr" cap="flat" w="23812">
                      <a:solidFill>
                        <a:srgbClr val="000000"/>
                      </a:solidFill>
                      <a:prstDash val="solid"/>
                      <a:round/>
                      <a:headEnd type="none" w="med" len="med"/>
                      <a:tailEnd type="none" w="med" len="med"/>
                    </a:lnR>
                    <a:lnT cmpd="sng" algn="ctr" cap="flat" w="23812">
                      <a:solidFill>
                        <a:srgbClr val="000000"/>
                      </a:solidFill>
                      <a:prstDash val="solid"/>
                      <a:round/>
                      <a:headEnd type="none" w="med" len="med"/>
                      <a:tailEnd type="none" w="med" len="med"/>
                    </a:lnT>
                    <a:lnB cmpd="sng" algn="ctr" cap="flat" w="23812">
                      <a:solidFill>
                        <a:srgbClr val="000000"/>
                      </a:solidFill>
                      <a:prstDash val="solid"/>
                      <a:round/>
                      <a:headEnd type="none" w="med" len="med"/>
                      <a:tailEnd type="none" w="med" len="med"/>
                    </a:lnB>
                  </a:tcPr>
                </a:tc>
                <a:tc>
                  <a:txBody>
                    <a:bodyPr anchor="t" rtlCol="false"/>
                    <a:lstStyle/>
                    <a:p>
                      <a:pPr algn="l">
                        <a:lnSpc>
                          <a:spcPts val="2100"/>
                        </a:lnSpc>
                        <a:defRPr/>
                      </a:pPr>
                      <a:r>
                        <a:rPr lang="en-US" sz="1500">
                          <a:solidFill>
                            <a:srgbClr val="000000"/>
                          </a:solidFill>
                          <a:latin typeface="Arial"/>
                          <a:ea typeface="Arial"/>
                          <a:cs typeface="Arial"/>
                          <a:sym typeface="Arial"/>
                        </a:rPr>
                        <a:t>2 years and 9 months</a:t>
                      </a:r>
                      <a:endParaRPr lang="en-US" sz="1100"/>
                    </a:p>
                  </a:txBody>
                  <a:tcPr marL="47625" marR="47625" marT="47625" marB="47625" anchor="ctr">
                    <a:lnL cmpd="sng" algn="ctr" cap="flat" w="23812">
                      <a:solidFill>
                        <a:srgbClr val="000000"/>
                      </a:solidFill>
                      <a:prstDash val="solid"/>
                      <a:round/>
                      <a:headEnd type="none" w="med" len="med"/>
                      <a:tailEnd type="none" w="med" len="med"/>
                    </a:lnL>
                    <a:lnR cmpd="sng" algn="ctr" cap="flat" w="23812">
                      <a:solidFill>
                        <a:srgbClr val="000000"/>
                      </a:solidFill>
                      <a:prstDash val="solid"/>
                      <a:round/>
                      <a:headEnd type="none" w="med" len="med"/>
                      <a:tailEnd type="none" w="med" len="med"/>
                    </a:lnR>
                    <a:lnT cmpd="sng" algn="ctr" cap="flat" w="23812">
                      <a:solidFill>
                        <a:srgbClr val="000000"/>
                      </a:solidFill>
                      <a:prstDash val="solid"/>
                      <a:round/>
                      <a:headEnd type="none" w="med" len="med"/>
                      <a:tailEnd type="none" w="med" len="med"/>
                    </a:lnT>
                    <a:lnB cmpd="sng" algn="ctr" cap="flat" w="23812">
                      <a:solidFill>
                        <a:srgbClr val="000000"/>
                      </a:solidFill>
                      <a:prstDash val="solid"/>
                      <a:round/>
                      <a:headEnd type="none" w="med" len="med"/>
                      <a:tailEnd type="none" w="med" len="med"/>
                    </a:lnB>
                  </a:tcPr>
                </a:tc>
                <a:tc>
                  <a:txBody>
                    <a:bodyPr anchor="t" rtlCol="false"/>
                    <a:lstStyle/>
                    <a:p>
                      <a:pPr algn="l">
                        <a:lnSpc>
                          <a:spcPts val="2100"/>
                        </a:lnSpc>
                        <a:defRPr/>
                      </a:pPr>
                      <a:r>
                        <a:rPr lang="en-US" sz="1500">
                          <a:solidFill>
                            <a:srgbClr val="000000"/>
                          </a:solidFill>
                          <a:latin typeface="Arial"/>
                          <a:ea typeface="Arial"/>
                          <a:cs typeface="Arial"/>
                          <a:sym typeface="Arial"/>
                        </a:rPr>
                        <a:t>Srebrenica massacre occurs. Operation Storm is launched. Dayton Agreement is signed.</a:t>
                      </a:r>
                      <a:endParaRPr lang="en-US" sz="1100"/>
                    </a:p>
                  </a:txBody>
                  <a:tcPr marL="47625" marR="47625" marT="47625" marB="47625" anchor="ctr">
                    <a:lnL cmpd="sng" algn="ctr" cap="flat" w="23812">
                      <a:solidFill>
                        <a:srgbClr val="000000"/>
                      </a:solidFill>
                      <a:prstDash val="solid"/>
                      <a:round/>
                      <a:headEnd type="none" w="med" len="med"/>
                      <a:tailEnd type="none" w="med" len="med"/>
                    </a:lnL>
                    <a:lnR cmpd="sng" algn="ctr" cap="flat" w="23812">
                      <a:solidFill>
                        <a:srgbClr val="000000"/>
                      </a:solidFill>
                      <a:prstDash val="solid"/>
                      <a:round/>
                      <a:headEnd type="none" w="med" len="med"/>
                      <a:tailEnd type="none" w="med" len="med"/>
                    </a:lnR>
                    <a:lnT cmpd="sng" algn="ctr" cap="flat" w="23812">
                      <a:solidFill>
                        <a:srgbClr val="000000"/>
                      </a:solidFill>
                      <a:prstDash val="solid"/>
                      <a:round/>
                      <a:headEnd type="none" w="med" len="med"/>
                      <a:tailEnd type="none" w="med" len="med"/>
                    </a:lnT>
                    <a:lnB cmpd="sng" algn="ctr" cap="flat" w="23812">
                      <a:solidFill>
                        <a:srgbClr val="000000"/>
                      </a:solidFill>
                      <a:prstDash val="solid"/>
                      <a:round/>
                      <a:headEnd type="none" w="med" len="med"/>
                      <a:tailEnd type="none" w="med" len="med"/>
                    </a:lnB>
                  </a:tcPr>
                </a:tc>
              </a:tr>
              <a:tr h="401303">
                <a:tc>
                  <a:txBody>
                    <a:bodyPr anchor="t" rtlCol="false"/>
                    <a:lstStyle/>
                    <a:p>
                      <a:pPr algn="ctr">
                        <a:lnSpc>
                          <a:spcPts val="2100"/>
                        </a:lnSpc>
                        <a:defRPr/>
                      </a:pPr>
                      <a:r>
                        <a:rPr lang="en-US" sz="1500" b="true">
                          <a:solidFill>
                            <a:srgbClr val="000000"/>
                          </a:solidFill>
                          <a:latin typeface="Arial Bold"/>
                          <a:ea typeface="Arial Bold"/>
                          <a:cs typeface="Arial Bold"/>
                          <a:sym typeface="Arial Bold"/>
                        </a:rPr>
                        <a:t>1996</a:t>
                      </a:r>
                      <a:endParaRPr lang="en-US" sz="1100"/>
                    </a:p>
                  </a:txBody>
                  <a:tcPr marL="47625" marR="47625" marT="47625" marB="47625" anchor="ctr">
                    <a:lnL cmpd="sng" algn="ctr" cap="flat" w="23812">
                      <a:solidFill>
                        <a:srgbClr val="000000"/>
                      </a:solidFill>
                      <a:prstDash val="solid"/>
                      <a:round/>
                      <a:headEnd type="none" w="med" len="med"/>
                      <a:tailEnd type="none" w="med" len="med"/>
                    </a:lnL>
                    <a:lnR cmpd="sng" algn="ctr" cap="flat" w="23812">
                      <a:solidFill>
                        <a:srgbClr val="000000"/>
                      </a:solidFill>
                      <a:prstDash val="solid"/>
                      <a:round/>
                      <a:headEnd type="none" w="med" len="med"/>
                      <a:tailEnd type="none" w="med" len="med"/>
                    </a:lnR>
                    <a:lnT cmpd="sng" algn="ctr" cap="flat" w="23812">
                      <a:solidFill>
                        <a:srgbClr val="000000"/>
                      </a:solidFill>
                      <a:prstDash val="solid"/>
                      <a:round/>
                      <a:headEnd type="none" w="med" len="med"/>
                      <a:tailEnd type="none" w="med" len="med"/>
                    </a:lnT>
                    <a:lnB cmpd="sng" algn="ctr" cap="flat" w="23812">
                      <a:solidFill>
                        <a:srgbClr val="000000"/>
                      </a:solidFill>
                      <a:prstDash val="solid"/>
                      <a:round/>
                      <a:headEnd type="none" w="med" len="med"/>
                      <a:tailEnd type="none" w="med" len="med"/>
                    </a:lnB>
                  </a:tcPr>
                </a:tc>
                <a:tc>
                  <a:txBody>
                    <a:bodyPr anchor="t" rtlCol="false"/>
                    <a:lstStyle/>
                    <a:p>
                      <a:pPr algn="l">
                        <a:lnSpc>
                          <a:spcPts val="2100"/>
                        </a:lnSpc>
                        <a:defRPr/>
                      </a:pPr>
                      <a:r>
                        <a:rPr lang="en-US" sz="1500">
                          <a:solidFill>
                            <a:srgbClr val="000000"/>
                          </a:solidFill>
                          <a:latin typeface="Arial"/>
                          <a:ea typeface="Arial"/>
                          <a:cs typeface="Arial"/>
                          <a:sym typeface="Arial"/>
                        </a:rPr>
                        <a:t>-</a:t>
                      </a:r>
                      <a:endParaRPr lang="en-US" sz="1100"/>
                    </a:p>
                  </a:txBody>
                  <a:tcPr marL="47625" marR="47625" marT="47625" marB="47625" anchor="ctr">
                    <a:lnL cmpd="sng" algn="ctr" cap="flat" w="23812">
                      <a:solidFill>
                        <a:srgbClr val="000000"/>
                      </a:solidFill>
                      <a:prstDash val="solid"/>
                      <a:round/>
                      <a:headEnd type="none" w="med" len="med"/>
                      <a:tailEnd type="none" w="med" len="med"/>
                    </a:lnL>
                    <a:lnR cmpd="sng" algn="ctr" cap="flat" w="23812">
                      <a:solidFill>
                        <a:srgbClr val="000000"/>
                      </a:solidFill>
                      <a:prstDash val="solid"/>
                      <a:round/>
                      <a:headEnd type="none" w="med" len="med"/>
                      <a:tailEnd type="none" w="med" len="med"/>
                    </a:lnR>
                    <a:lnT cmpd="sng" algn="ctr" cap="flat" w="23812">
                      <a:solidFill>
                        <a:srgbClr val="000000"/>
                      </a:solidFill>
                      <a:prstDash val="solid"/>
                      <a:round/>
                      <a:headEnd type="none" w="med" len="med"/>
                      <a:tailEnd type="none" w="med" len="med"/>
                    </a:lnT>
                    <a:lnB cmpd="sng" algn="ctr" cap="flat" w="23812">
                      <a:solidFill>
                        <a:srgbClr val="000000"/>
                      </a:solidFill>
                      <a:prstDash val="solid"/>
                      <a:round/>
                      <a:headEnd type="none" w="med" len="med"/>
                      <a:tailEnd type="none" w="med" len="med"/>
                    </a:lnB>
                  </a:tcPr>
                </a:tc>
                <a:tc>
                  <a:txBody>
                    <a:bodyPr anchor="t" rtlCol="false"/>
                    <a:lstStyle/>
                    <a:p>
                      <a:pPr algn="l">
                        <a:lnSpc>
                          <a:spcPts val="2100"/>
                        </a:lnSpc>
                        <a:defRPr/>
                      </a:pPr>
                      <a:r>
                        <a:rPr lang="en-US" sz="1500">
                          <a:solidFill>
                            <a:srgbClr val="000000"/>
                          </a:solidFill>
                          <a:latin typeface="Arial"/>
                          <a:ea typeface="Arial"/>
                          <a:cs typeface="Arial"/>
                          <a:sym typeface="Arial"/>
                        </a:rPr>
                        <a:t>-</a:t>
                      </a:r>
                      <a:endParaRPr lang="en-US" sz="1100"/>
                    </a:p>
                  </a:txBody>
                  <a:tcPr marL="47625" marR="47625" marT="47625" marB="47625" anchor="ctr">
                    <a:lnL cmpd="sng" algn="ctr" cap="flat" w="23812">
                      <a:solidFill>
                        <a:srgbClr val="000000"/>
                      </a:solidFill>
                      <a:prstDash val="solid"/>
                      <a:round/>
                      <a:headEnd type="none" w="med" len="med"/>
                      <a:tailEnd type="none" w="med" len="med"/>
                    </a:lnL>
                    <a:lnR cmpd="sng" algn="ctr" cap="flat" w="23812">
                      <a:solidFill>
                        <a:srgbClr val="000000"/>
                      </a:solidFill>
                      <a:prstDash val="solid"/>
                      <a:round/>
                      <a:headEnd type="none" w="med" len="med"/>
                      <a:tailEnd type="none" w="med" len="med"/>
                    </a:lnR>
                    <a:lnT cmpd="sng" algn="ctr" cap="flat" w="23812">
                      <a:solidFill>
                        <a:srgbClr val="000000"/>
                      </a:solidFill>
                      <a:prstDash val="solid"/>
                      <a:round/>
                      <a:headEnd type="none" w="med" len="med"/>
                      <a:tailEnd type="none" w="med" len="med"/>
                    </a:lnT>
                    <a:lnB cmpd="sng" algn="ctr" cap="flat" w="23812">
                      <a:solidFill>
                        <a:srgbClr val="000000"/>
                      </a:solidFill>
                      <a:prstDash val="solid"/>
                      <a:round/>
                      <a:headEnd type="none" w="med" len="med"/>
                      <a:tailEnd type="none" w="med" len="med"/>
                    </a:lnB>
                  </a:tcPr>
                </a:tc>
                <a:tc>
                  <a:txBody>
                    <a:bodyPr anchor="t" rtlCol="false"/>
                    <a:lstStyle/>
                    <a:p>
                      <a:pPr algn="l">
                        <a:lnSpc>
                          <a:spcPts val="2100"/>
                        </a:lnSpc>
                        <a:defRPr/>
                      </a:pPr>
                      <a:r>
                        <a:rPr lang="en-US" sz="1500">
                          <a:solidFill>
                            <a:srgbClr val="000000"/>
                          </a:solidFill>
                          <a:latin typeface="Arial"/>
                          <a:ea typeface="Arial"/>
                          <a:cs typeface="Arial"/>
                          <a:sym typeface="Arial"/>
                        </a:rPr>
                        <a:t>-</a:t>
                      </a:r>
                      <a:endParaRPr lang="en-US" sz="1100"/>
                    </a:p>
                  </a:txBody>
                  <a:tcPr marL="47625" marR="47625" marT="47625" marB="47625" anchor="ctr">
                    <a:lnL cmpd="sng" algn="ctr" cap="flat" w="23812">
                      <a:solidFill>
                        <a:srgbClr val="000000"/>
                      </a:solidFill>
                      <a:prstDash val="solid"/>
                      <a:round/>
                      <a:headEnd type="none" w="med" len="med"/>
                      <a:tailEnd type="none" w="med" len="med"/>
                    </a:lnL>
                    <a:lnR cmpd="sng" algn="ctr" cap="flat" w="23812">
                      <a:solidFill>
                        <a:srgbClr val="000000"/>
                      </a:solidFill>
                      <a:prstDash val="solid"/>
                      <a:round/>
                      <a:headEnd type="none" w="med" len="med"/>
                      <a:tailEnd type="none" w="med" len="med"/>
                    </a:lnR>
                    <a:lnT cmpd="sng" algn="ctr" cap="flat" w="23812">
                      <a:solidFill>
                        <a:srgbClr val="000000"/>
                      </a:solidFill>
                      <a:prstDash val="solid"/>
                      <a:round/>
                      <a:headEnd type="none" w="med" len="med"/>
                      <a:tailEnd type="none" w="med" len="med"/>
                    </a:lnT>
                    <a:lnB cmpd="sng" algn="ctr" cap="flat" w="23812">
                      <a:solidFill>
                        <a:srgbClr val="000000"/>
                      </a:solidFill>
                      <a:prstDash val="solid"/>
                      <a:round/>
                      <a:headEnd type="none" w="med" len="med"/>
                      <a:tailEnd type="none" w="med" len="med"/>
                    </a:lnB>
                  </a:tcPr>
                </a:tc>
                <a:tc>
                  <a:txBody>
                    <a:bodyPr anchor="t" rtlCol="false"/>
                    <a:lstStyle/>
                    <a:p>
                      <a:pPr algn="l">
                        <a:lnSpc>
                          <a:spcPts val="2100"/>
                        </a:lnSpc>
                        <a:defRPr/>
                      </a:pPr>
                      <a:r>
                        <a:rPr lang="en-US" sz="1500">
                          <a:solidFill>
                            <a:srgbClr val="000000"/>
                          </a:solidFill>
                          <a:latin typeface="Arial"/>
                          <a:ea typeface="Arial"/>
                          <a:cs typeface="Arial"/>
                          <a:sym typeface="Arial"/>
                        </a:rPr>
                        <a:t>Peace largely holds in Bosnia.</a:t>
                      </a:r>
                      <a:endParaRPr lang="en-US" sz="1100"/>
                    </a:p>
                  </a:txBody>
                  <a:tcPr marL="47625" marR="47625" marT="47625" marB="47625" anchor="ctr">
                    <a:lnL cmpd="sng" algn="ctr" cap="flat" w="23812">
                      <a:solidFill>
                        <a:srgbClr val="000000"/>
                      </a:solidFill>
                      <a:prstDash val="solid"/>
                      <a:round/>
                      <a:headEnd type="none" w="med" len="med"/>
                      <a:tailEnd type="none" w="med" len="med"/>
                    </a:lnL>
                    <a:lnR cmpd="sng" algn="ctr" cap="flat" w="23812">
                      <a:solidFill>
                        <a:srgbClr val="000000"/>
                      </a:solidFill>
                      <a:prstDash val="solid"/>
                      <a:round/>
                      <a:headEnd type="none" w="med" len="med"/>
                      <a:tailEnd type="none" w="med" len="med"/>
                    </a:lnR>
                    <a:lnT cmpd="sng" algn="ctr" cap="flat" w="23812">
                      <a:solidFill>
                        <a:srgbClr val="000000"/>
                      </a:solidFill>
                      <a:prstDash val="solid"/>
                      <a:round/>
                      <a:headEnd type="none" w="med" len="med"/>
                      <a:tailEnd type="none" w="med" len="med"/>
                    </a:lnT>
                    <a:lnB cmpd="sng" algn="ctr" cap="flat" w="23812">
                      <a:solidFill>
                        <a:srgbClr val="000000"/>
                      </a:solidFill>
                      <a:prstDash val="solid"/>
                      <a:round/>
                      <a:headEnd type="none" w="med" len="med"/>
                      <a:tailEnd type="none" w="med" len="med"/>
                    </a:lnB>
                  </a:tcPr>
                </a:tc>
              </a:tr>
              <a:tr h="668839">
                <a:tc>
                  <a:txBody>
                    <a:bodyPr anchor="t" rtlCol="false"/>
                    <a:lstStyle/>
                    <a:p>
                      <a:pPr algn="ctr">
                        <a:lnSpc>
                          <a:spcPts val="2100"/>
                        </a:lnSpc>
                        <a:defRPr/>
                      </a:pPr>
                      <a:r>
                        <a:rPr lang="en-US" sz="1500" b="true">
                          <a:solidFill>
                            <a:srgbClr val="000000"/>
                          </a:solidFill>
                          <a:latin typeface="Arial Bold"/>
                          <a:ea typeface="Arial Bold"/>
                          <a:cs typeface="Arial Bold"/>
                          <a:sym typeface="Arial Bold"/>
                        </a:rPr>
                        <a:t>1998</a:t>
                      </a:r>
                      <a:endParaRPr lang="en-US" sz="1100"/>
                    </a:p>
                  </a:txBody>
                  <a:tcPr marL="47625" marR="47625" marT="47625" marB="47625" anchor="ctr">
                    <a:lnL cmpd="sng" algn="ctr" cap="flat" w="23812">
                      <a:solidFill>
                        <a:srgbClr val="000000"/>
                      </a:solidFill>
                      <a:prstDash val="solid"/>
                      <a:round/>
                      <a:headEnd type="none" w="med" len="med"/>
                      <a:tailEnd type="none" w="med" len="med"/>
                    </a:lnL>
                    <a:lnR cmpd="sng" algn="ctr" cap="flat" w="23812">
                      <a:solidFill>
                        <a:srgbClr val="000000"/>
                      </a:solidFill>
                      <a:prstDash val="solid"/>
                      <a:round/>
                      <a:headEnd type="none" w="med" len="med"/>
                      <a:tailEnd type="none" w="med" len="med"/>
                    </a:lnR>
                    <a:lnT cmpd="sng" algn="ctr" cap="flat" w="23812">
                      <a:solidFill>
                        <a:srgbClr val="000000"/>
                      </a:solidFill>
                      <a:prstDash val="solid"/>
                      <a:round/>
                      <a:headEnd type="none" w="med" len="med"/>
                      <a:tailEnd type="none" w="med" len="med"/>
                    </a:lnT>
                    <a:lnB cmpd="sng" algn="ctr" cap="flat" w="23812">
                      <a:solidFill>
                        <a:srgbClr val="000000"/>
                      </a:solidFill>
                      <a:prstDash val="solid"/>
                      <a:round/>
                      <a:headEnd type="none" w="med" len="med"/>
                      <a:tailEnd type="none" w="med" len="med"/>
                    </a:lnB>
                  </a:tcPr>
                </a:tc>
                <a:tc>
                  <a:txBody>
                    <a:bodyPr anchor="t" rtlCol="false"/>
                    <a:lstStyle/>
                    <a:p>
                      <a:pPr algn="l">
                        <a:lnSpc>
                          <a:spcPts val="2100"/>
                        </a:lnSpc>
                        <a:defRPr/>
                      </a:pPr>
                      <a:r>
                        <a:rPr lang="en-US" sz="1500" b="true">
                          <a:solidFill>
                            <a:srgbClr val="000000"/>
                          </a:solidFill>
                          <a:latin typeface="Arial Bold"/>
                          <a:ea typeface="Arial Bold"/>
                          <a:cs typeface="Arial Bold"/>
                          <a:sym typeface="Arial Bold"/>
                        </a:rPr>
                        <a:t>Kosovo War</a:t>
                      </a:r>
                      <a:endParaRPr lang="en-US" sz="1100"/>
                    </a:p>
                  </a:txBody>
                  <a:tcPr marL="47625" marR="47625" marT="47625" marB="47625" anchor="ctr">
                    <a:lnL cmpd="sng" algn="ctr" cap="flat" w="23812">
                      <a:solidFill>
                        <a:srgbClr val="000000"/>
                      </a:solidFill>
                      <a:prstDash val="solid"/>
                      <a:round/>
                      <a:headEnd type="none" w="med" len="med"/>
                      <a:tailEnd type="none" w="med" len="med"/>
                    </a:lnL>
                    <a:lnR cmpd="sng" algn="ctr" cap="flat" w="23812">
                      <a:solidFill>
                        <a:srgbClr val="000000"/>
                      </a:solidFill>
                      <a:prstDash val="solid"/>
                      <a:round/>
                      <a:headEnd type="none" w="med" len="med"/>
                      <a:tailEnd type="none" w="med" len="med"/>
                    </a:lnR>
                    <a:lnT cmpd="sng" algn="ctr" cap="flat" w="23812">
                      <a:solidFill>
                        <a:srgbClr val="000000"/>
                      </a:solidFill>
                      <a:prstDash val="solid"/>
                      <a:round/>
                      <a:headEnd type="none" w="med" len="med"/>
                      <a:tailEnd type="none" w="med" len="med"/>
                    </a:lnT>
                    <a:lnB cmpd="sng" algn="ctr" cap="flat" w="23812">
                      <a:solidFill>
                        <a:srgbClr val="000000"/>
                      </a:solidFill>
                      <a:prstDash val="solid"/>
                      <a:round/>
                      <a:headEnd type="none" w="med" len="med"/>
                      <a:tailEnd type="none" w="med" len="med"/>
                    </a:lnB>
                  </a:tcPr>
                </a:tc>
                <a:tc>
                  <a:txBody>
                    <a:bodyPr anchor="t" rtlCol="false"/>
                    <a:lstStyle/>
                    <a:p>
                      <a:pPr algn="l">
                        <a:lnSpc>
                          <a:spcPts val="2100"/>
                        </a:lnSpc>
                        <a:defRPr/>
                      </a:pPr>
                      <a:r>
                        <a:rPr lang="en-US" sz="1500">
                          <a:solidFill>
                            <a:srgbClr val="000000"/>
                          </a:solidFill>
                          <a:latin typeface="Arial"/>
                          <a:ea typeface="Arial"/>
                          <a:cs typeface="Arial"/>
                          <a:sym typeface="Arial"/>
                        </a:rPr>
                        <a:t>28 February 1998 – 11 June 1999</a:t>
                      </a:r>
                      <a:endParaRPr lang="en-US" sz="1100"/>
                    </a:p>
                  </a:txBody>
                  <a:tcPr marL="47625" marR="47625" marT="47625" marB="47625" anchor="ctr">
                    <a:lnL cmpd="sng" algn="ctr" cap="flat" w="23812">
                      <a:solidFill>
                        <a:srgbClr val="000000"/>
                      </a:solidFill>
                      <a:prstDash val="solid"/>
                      <a:round/>
                      <a:headEnd type="none" w="med" len="med"/>
                      <a:tailEnd type="none" w="med" len="med"/>
                    </a:lnL>
                    <a:lnR cmpd="sng" algn="ctr" cap="flat" w="23812">
                      <a:solidFill>
                        <a:srgbClr val="000000"/>
                      </a:solidFill>
                      <a:prstDash val="solid"/>
                      <a:round/>
                      <a:headEnd type="none" w="med" len="med"/>
                      <a:tailEnd type="none" w="med" len="med"/>
                    </a:lnR>
                    <a:lnT cmpd="sng" algn="ctr" cap="flat" w="23812">
                      <a:solidFill>
                        <a:srgbClr val="000000"/>
                      </a:solidFill>
                      <a:prstDash val="solid"/>
                      <a:round/>
                      <a:headEnd type="none" w="med" len="med"/>
                      <a:tailEnd type="none" w="med" len="med"/>
                    </a:lnT>
                    <a:lnB cmpd="sng" algn="ctr" cap="flat" w="23812">
                      <a:solidFill>
                        <a:srgbClr val="000000"/>
                      </a:solidFill>
                      <a:prstDash val="solid"/>
                      <a:round/>
                      <a:headEnd type="none" w="med" len="med"/>
                      <a:tailEnd type="none" w="med" len="med"/>
                    </a:lnB>
                  </a:tcPr>
                </a:tc>
                <a:tc>
                  <a:txBody>
                    <a:bodyPr anchor="t" rtlCol="false"/>
                    <a:lstStyle/>
                    <a:p>
                      <a:pPr algn="l">
                        <a:lnSpc>
                          <a:spcPts val="2100"/>
                        </a:lnSpc>
                        <a:defRPr/>
                      </a:pPr>
                      <a:r>
                        <a:rPr lang="en-US" sz="1500">
                          <a:solidFill>
                            <a:srgbClr val="000000"/>
                          </a:solidFill>
                          <a:latin typeface="Arial"/>
                          <a:ea typeface="Arial"/>
                          <a:cs typeface="Arial"/>
                          <a:sym typeface="Arial"/>
                        </a:rPr>
                        <a:t>1 year, 3 months and 2 weeks</a:t>
                      </a:r>
                      <a:endParaRPr lang="en-US" sz="1100"/>
                    </a:p>
                  </a:txBody>
                  <a:tcPr marL="47625" marR="47625" marT="47625" marB="47625" anchor="ctr">
                    <a:lnL cmpd="sng" algn="ctr" cap="flat" w="23812">
                      <a:solidFill>
                        <a:srgbClr val="000000"/>
                      </a:solidFill>
                      <a:prstDash val="solid"/>
                      <a:round/>
                      <a:headEnd type="none" w="med" len="med"/>
                      <a:tailEnd type="none" w="med" len="med"/>
                    </a:lnL>
                    <a:lnR cmpd="sng" algn="ctr" cap="flat" w="23812">
                      <a:solidFill>
                        <a:srgbClr val="000000"/>
                      </a:solidFill>
                      <a:prstDash val="solid"/>
                      <a:round/>
                      <a:headEnd type="none" w="med" len="med"/>
                      <a:tailEnd type="none" w="med" len="med"/>
                    </a:lnR>
                    <a:lnT cmpd="sng" algn="ctr" cap="flat" w="23812">
                      <a:solidFill>
                        <a:srgbClr val="000000"/>
                      </a:solidFill>
                      <a:prstDash val="solid"/>
                      <a:round/>
                      <a:headEnd type="none" w="med" len="med"/>
                      <a:tailEnd type="none" w="med" len="med"/>
                    </a:lnT>
                    <a:lnB cmpd="sng" algn="ctr" cap="flat" w="23812">
                      <a:solidFill>
                        <a:srgbClr val="000000"/>
                      </a:solidFill>
                      <a:prstDash val="solid"/>
                      <a:round/>
                      <a:headEnd type="none" w="med" len="med"/>
                      <a:tailEnd type="none" w="med" len="med"/>
                    </a:lnB>
                  </a:tcPr>
                </a:tc>
                <a:tc>
                  <a:txBody>
                    <a:bodyPr anchor="t" rtlCol="false"/>
                    <a:lstStyle/>
                    <a:p>
                      <a:pPr algn="l">
                        <a:lnSpc>
                          <a:spcPts val="2100"/>
                        </a:lnSpc>
                        <a:defRPr/>
                      </a:pPr>
                      <a:r>
                        <a:rPr lang="en-US" sz="1500">
                          <a:solidFill>
                            <a:srgbClr val="000000"/>
                          </a:solidFill>
                          <a:latin typeface="Arial"/>
                          <a:ea typeface="Arial"/>
                          <a:cs typeface="Arial"/>
                          <a:sym typeface="Arial"/>
                        </a:rPr>
                        <a:t>Kosovo War begins as conflict between the KLA and Yugoslav forces.</a:t>
                      </a:r>
                      <a:endParaRPr lang="en-US" sz="1100"/>
                    </a:p>
                  </a:txBody>
                  <a:tcPr marL="47625" marR="47625" marT="47625" marB="47625" anchor="ctr">
                    <a:lnL cmpd="sng" algn="ctr" cap="flat" w="23812">
                      <a:solidFill>
                        <a:srgbClr val="000000"/>
                      </a:solidFill>
                      <a:prstDash val="solid"/>
                      <a:round/>
                      <a:headEnd type="none" w="med" len="med"/>
                      <a:tailEnd type="none" w="med" len="med"/>
                    </a:lnL>
                    <a:lnR cmpd="sng" algn="ctr" cap="flat" w="23812">
                      <a:solidFill>
                        <a:srgbClr val="000000"/>
                      </a:solidFill>
                      <a:prstDash val="solid"/>
                      <a:round/>
                      <a:headEnd type="none" w="med" len="med"/>
                      <a:tailEnd type="none" w="med" len="med"/>
                    </a:lnR>
                    <a:lnT cmpd="sng" algn="ctr" cap="flat" w="23812">
                      <a:solidFill>
                        <a:srgbClr val="000000"/>
                      </a:solidFill>
                      <a:prstDash val="solid"/>
                      <a:round/>
                      <a:headEnd type="none" w="med" len="med"/>
                      <a:tailEnd type="none" w="med" len="med"/>
                    </a:lnT>
                    <a:lnB cmpd="sng" algn="ctr" cap="flat" w="23812">
                      <a:solidFill>
                        <a:srgbClr val="000000"/>
                      </a:solidFill>
                      <a:prstDash val="solid"/>
                      <a:round/>
                      <a:headEnd type="none" w="med" len="med"/>
                      <a:tailEnd type="none" w="med" len="med"/>
                    </a:lnB>
                  </a:tcPr>
                </a:tc>
              </a:tr>
              <a:tr h="668839">
                <a:tc>
                  <a:txBody>
                    <a:bodyPr anchor="t" rtlCol="false"/>
                    <a:lstStyle/>
                    <a:p>
                      <a:pPr algn="ctr">
                        <a:lnSpc>
                          <a:spcPts val="2100"/>
                        </a:lnSpc>
                        <a:defRPr/>
                      </a:pPr>
                      <a:r>
                        <a:rPr lang="en-US" sz="1500" b="true">
                          <a:solidFill>
                            <a:srgbClr val="000000"/>
                          </a:solidFill>
                          <a:latin typeface="Arial Bold"/>
                          <a:ea typeface="Arial Bold"/>
                          <a:cs typeface="Arial Bold"/>
                          <a:sym typeface="Arial Bold"/>
                        </a:rPr>
                        <a:t>1999</a:t>
                      </a:r>
                      <a:endParaRPr lang="en-US" sz="1100"/>
                    </a:p>
                  </a:txBody>
                  <a:tcPr marL="47625" marR="47625" marT="47625" marB="47625" anchor="ctr">
                    <a:lnL cmpd="sng" algn="ctr" cap="flat" w="23812">
                      <a:solidFill>
                        <a:srgbClr val="000000"/>
                      </a:solidFill>
                      <a:prstDash val="solid"/>
                      <a:round/>
                      <a:headEnd type="none" w="med" len="med"/>
                      <a:tailEnd type="none" w="med" len="med"/>
                    </a:lnL>
                    <a:lnR cmpd="sng" algn="ctr" cap="flat" w="23812">
                      <a:solidFill>
                        <a:srgbClr val="000000"/>
                      </a:solidFill>
                      <a:prstDash val="solid"/>
                      <a:round/>
                      <a:headEnd type="none" w="med" len="med"/>
                      <a:tailEnd type="none" w="med" len="med"/>
                    </a:lnR>
                    <a:lnT cmpd="sng" algn="ctr" cap="flat" w="23812">
                      <a:solidFill>
                        <a:srgbClr val="000000"/>
                      </a:solidFill>
                      <a:prstDash val="solid"/>
                      <a:round/>
                      <a:headEnd type="none" w="med" len="med"/>
                      <a:tailEnd type="none" w="med" len="med"/>
                    </a:lnT>
                    <a:lnB cmpd="sng" algn="ctr" cap="flat" w="23812">
                      <a:solidFill>
                        <a:srgbClr val="000000"/>
                      </a:solidFill>
                      <a:prstDash val="solid"/>
                      <a:round/>
                      <a:headEnd type="none" w="med" len="med"/>
                      <a:tailEnd type="none" w="med" len="med"/>
                    </a:lnB>
                  </a:tcPr>
                </a:tc>
                <a:tc>
                  <a:txBody>
                    <a:bodyPr anchor="t" rtlCol="false"/>
                    <a:lstStyle/>
                    <a:p>
                      <a:pPr algn="l">
                        <a:lnSpc>
                          <a:spcPts val="2100"/>
                        </a:lnSpc>
                        <a:defRPr/>
                      </a:pPr>
                      <a:r>
                        <a:rPr lang="en-US" sz="1500" b="true">
                          <a:solidFill>
                            <a:srgbClr val="000000"/>
                          </a:solidFill>
                          <a:latin typeface="Arial Bold"/>
                          <a:ea typeface="Arial Bold"/>
                          <a:cs typeface="Arial Bold"/>
                          <a:sym typeface="Arial Bold"/>
                        </a:rPr>
                        <a:t>Insurgency in the Preševo Valley</a:t>
                      </a:r>
                      <a:endParaRPr lang="en-US" sz="1100"/>
                    </a:p>
                  </a:txBody>
                  <a:tcPr marL="47625" marR="47625" marT="47625" marB="47625" anchor="ctr">
                    <a:lnL cmpd="sng" algn="ctr" cap="flat" w="23812">
                      <a:solidFill>
                        <a:srgbClr val="000000"/>
                      </a:solidFill>
                      <a:prstDash val="solid"/>
                      <a:round/>
                      <a:headEnd type="none" w="med" len="med"/>
                      <a:tailEnd type="none" w="med" len="med"/>
                    </a:lnL>
                    <a:lnR cmpd="sng" algn="ctr" cap="flat" w="23812">
                      <a:solidFill>
                        <a:srgbClr val="000000"/>
                      </a:solidFill>
                      <a:prstDash val="solid"/>
                      <a:round/>
                      <a:headEnd type="none" w="med" len="med"/>
                      <a:tailEnd type="none" w="med" len="med"/>
                    </a:lnR>
                    <a:lnT cmpd="sng" algn="ctr" cap="flat" w="23812">
                      <a:solidFill>
                        <a:srgbClr val="000000"/>
                      </a:solidFill>
                      <a:prstDash val="solid"/>
                      <a:round/>
                      <a:headEnd type="none" w="med" len="med"/>
                      <a:tailEnd type="none" w="med" len="med"/>
                    </a:lnT>
                    <a:lnB cmpd="sng" algn="ctr" cap="flat" w="23812">
                      <a:solidFill>
                        <a:srgbClr val="000000"/>
                      </a:solidFill>
                      <a:prstDash val="solid"/>
                      <a:round/>
                      <a:headEnd type="none" w="med" len="med"/>
                      <a:tailEnd type="none" w="med" len="med"/>
                    </a:lnB>
                  </a:tcPr>
                </a:tc>
                <a:tc>
                  <a:txBody>
                    <a:bodyPr anchor="t" rtlCol="false"/>
                    <a:lstStyle/>
                    <a:p>
                      <a:pPr algn="l">
                        <a:lnSpc>
                          <a:spcPts val="2100"/>
                        </a:lnSpc>
                        <a:defRPr/>
                      </a:pPr>
                      <a:r>
                        <a:rPr lang="en-US" sz="1500">
                          <a:solidFill>
                            <a:srgbClr val="000000"/>
                          </a:solidFill>
                          <a:latin typeface="Arial"/>
                          <a:ea typeface="Arial"/>
                          <a:cs typeface="Arial"/>
                          <a:sym typeface="Arial"/>
                        </a:rPr>
                        <a:t>12 June 1999 – 1 June 2001</a:t>
                      </a:r>
                      <a:endParaRPr lang="en-US" sz="1100"/>
                    </a:p>
                  </a:txBody>
                  <a:tcPr marL="47625" marR="47625" marT="47625" marB="47625" anchor="ctr">
                    <a:lnL cmpd="sng" algn="ctr" cap="flat" w="23812">
                      <a:solidFill>
                        <a:srgbClr val="000000"/>
                      </a:solidFill>
                      <a:prstDash val="solid"/>
                      <a:round/>
                      <a:headEnd type="none" w="med" len="med"/>
                      <a:tailEnd type="none" w="med" len="med"/>
                    </a:lnL>
                    <a:lnR cmpd="sng" algn="ctr" cap="flat" w="23812">
                      <a:solidFill>
                        <a:srgbClr val="000000"/>
                      </a:solidFill>
                      <a:prstDash val="solid"/>
                      <a:round/>
                      <a:headEnd type="none" w="med" len="med"/>
                      <a:tailEnd type="none" w="med" len="med"/>
                    </a:lnR>
                    <a:lnT cmpd="sng" algn="ctr" cap="flat" w="23812">
                      <a:solidFill>
                        <a:srgbClr val="000000"/>
                      </a:solidFill>
                      <a:prstDash val="solid"/>
                      <a:round/>
                      <a:headEnd type="none" w="med" len="med"/>
                      <a:tailEnd type="none" w="med" len="med"/>
                    </a:lnT>
                    <a:lnB cmpd="sng" algn="ctr" cap="flat" w="23812">
                      <a:solidFill>
                        <a:srgbClr val="000000"/>
                      </a:solidFill>
                      <a:prstDash val="solid"/>
                      <a:round/>
                      <a:headEnd type="none" w="med" len="med"/>
                      <a:tailEnd type="none" w="med" len="med"/>
                    </a:lnB>
                  </a:tcPr>
                </a:tc>
                <a:tc>
                  <a:txBody>
                    <a:bodyPr anchor="t" rtlCol="false"/>
                    <a:lstStyle/>
                    <a:p>
                      <a:pPr algn="l">
                        <a:lnSpc>
                          <a:spcPts val="2100"/>
                        </a:lnSpc>
                        <a:defRPr/>
                      </a:pPr>
                      <a:r>
                        <a:rPr lang="en-US" sz="1500">
                          <a:solidFill>
                            <a:srgbClr val="000000"/>
                          </a:solidFill>
                          <a:latin typeface="Arial"/>
                          <a:ea typeface="Arial"/>
                          <a:cs typeface="Arial"/>
                          <a:sym typeface="Arial"/>
                        </a:rPr>
                        <a:t>1 year, 11 months, 2 weeks and 6 days</a:t>
                      </a:r>
                      <a:endParaRPr lang="en-US" sz="1100"/>
                    </a:p>
                  </a:txBody>
                  <a:tcPr marL="47625" marR="47625" marT="47625" marB="47625" anchor="ctr">
                    <a:lnL cmpd="sng" algn="ctr" cap="flat" w="23812">
                      <a:solidFill>
                        <a:srgbClr val="000000"/>
                      </a:solidFill>
                      <a:prstDash val="solid"/>
                      <a:round/>
                      <a:headEnd type="none" w="med" len="med"/>
                      <a:tailEnd type="none" w="med" len="med"/>
                    </a:lnL>
                    <a:lnR cmpd="sng" algn="ctr" cap="flat" w="23812">
                      <a:solidFill>
                        <a:srgbClr val="000000"/>
                      </a:solidFill>
                      <a:prstDash val="solid"/>
                      <a:round/>
                      <a:headEnd type="none" w="med" len="med"/>
                      <a:tailEnd type="none" w="med" len="med"/>
                    </a:lnR>
                    <a:lnT cmpd="sng" algn="ctr" cap="flat" w="23812">
                      <a:solidFill>
                        <a:srgbClr val="000000"/>
                      </a:solidFill>
                      <a:prstDash val="solid"/>
                      <a:round/>
                      <a:headEnd type="none" w="med" len="med"/>
                      <a:tailEnd type="none" w="med" len="med"/>
                    </a:lnT>
                    <a:lnB cmpd="sng" algn="ctr" cap="flat" w="23812">
                      <a:solidFill>
                        <a:srgbClr val="000000"/>
                      </a:solidFill>
                      <a:prstDash val="solid"/>
                      <a:round/>
                      <a:headEnd type="none" w="med" len="med"/>
                      <a:tailEnd type="none" w="med" len="med"/>
                    </a:lnB>
                  </a:tcPr>
                </a:tc>
                <a:tc>
                  <a:txBody>
                    <a:bodyPr anchor="t" rtlCol="false"/>
                    <a:lstStyle/>
                    <a:p>
                      <a:pPr algn="l">
                        <a:lnSpc>
                          <a:spcPts val="2100"/>
                        </a:lnSpc>
                        <a:defRPr/>
                      </a:pPr>
                      <a:r>
                        <a:rPr lang="en-US" sz="1500">
                          <a:solidFill>
                            <a:srgbClr val="000000"/>
                          </a:solidFill>
                          <a:latin typeface="Arial"/>
                          <a:ea typeface="Arial"/>
                          <a:cs typeface="Arial"/>
                          <a:sym typeface="Arial"/>
                        </a:rPr>
                        <a:t>NATO launches an aerial campaign against Yugoslavia. Kumanovo Agreement is signed. UNMIK is established.</a:t>
                      </a:r>
                      <a:endParaRPr lang="en-US" sz="1100"/>
                    </a:p>
                  </a:txBody>
                  <a:tcPr marL="47625" marR="47625" marT="47625" marB="47625" anchor="ctr">
                    <a:lnL cmpd="sng" algn="ctr" cap="flat" w="23812">
                      <a:solidFill>
                        <a:srgbClr val="000000"/>
                      </a:solidFill>
                      <a:prstDash val="solid"/>
                      <a:round/>
                      <a:headEnd type="none" w="med" len="med"/>
                      <a:tailEnd type="none" w="med" len="med"/>
                    </a:lnL>
                    <a:lnR cmpd="sng" algn="ctr" cap="flat" w="23812">
                      <a:solidFill>
                        <a:srgbClr val="000000"/>
                      </a:solidFill>
                      <a:prstDash val="solid"/>
                      <a:round/>
                      <a:headEnd type="none" w="med" len="med"/>
                      <a:tailEnd type="none" w="med" len="med"/>
                    </a:lnR>
                    <a:lnT cmpd="sng" algn="ctr" cap="flat" w="23812">
                      <a:solidFill>
                        <a:srgbClr val="000000"/>
                      </a:solidFill>
                      <a:prstDash val="solid"/>
                      <a:round/>
                      <a:headEnd type="none" w="med" len="med"/>
                      <a:tailEnd type="none" w="med" len="med"/>
                    </a:lnT>
                    <a:lnB cmpd="sng" algn="ctr" cap="flat" w="23812">
                      <a:solidFill>
                        <a:srgbClr val="000000"/>
                      </a:solidFill>
                      <a:prstDash val="solid"/>
                      <a:round/>
                      <a:headEnd type="none" w="med" len="med"/>
                      <a:tailEnd type="none" w="med" len="med"/>
                    </a:lnB>
                  </a:tcPr>
                </a:tc>
              </a:tr>
              <a:tr h="668839">
                <a:tc>
                  <a:txBody>
                    <a:bodyPr anchor="t" rtlCol="false"/>
                    <a:lstStyle/>
                    <a:p>
                      <a:pPr algn="ctr">
                        <a:lnSpc>
                          <a:spcPts val="2100"/>
                        </a:lnSpc>
                        <a:defRPr/>
                      </a:pPr>
                      <a:r>
                        <a:rPr lang="en-US" sz="1500" b="true">
                          <a:solidFill>
                            <a:srgbClr val="000000"/>
                          </a:solidFill>
                          <a:latin typeface="Arial Bold"/>
                          <a:ea typeface="Arial Bold"/>
                          <a:cs typeface="Arial Bold"/>
                          <a:sym typeface="Arial Bold"/>
                        </a:rPr>
                        <a:t>2000</a:t>
                      </a:r>
                      <a:endParaRPr lang="en-US" sz="1100"/>
                    </a:p>
                  </a:txBody>
                  <a:tcPr marL="47625" marR="47625" marT="47625" marB="47625" anchor="ctr">
                    <a:lnL cmpd="sng" algn="ctr" cap="flat" w="23812">
                      <a:solidFill>
                        <a:srgbClr val="000000"/>
                      </a:solidFill>
                      <a:prstDash val="solid"/>
                      <a:round/>
                      <a:headEnd type="none" w="med" len="med"/>
                      <a:tailEnd type="none" w="med" len="med"/>
                    </a:lnL>
                    <a:lnR cmpd="sng" algn="ctr" cap="flat" w="23812">
                      <a:solidFill>
                        <a:srgbClr val="000000"/>
                      </a:solidFill>
                      <a:prstDash val="solid"/>
                      <a:round/>
                      <a:headEnd type="none" w="med" len="med"/>
                      <a:tailEnd type="none" w="med" len="med"/>
                    </a:lnR>
                    <a:lnT cmpd="sng" algn="ctr" cap="flat" w="23812">
                      <a:solidFill>
                        <a:srgbClr val="000000"/>
                      </a:solidFill>
                      <a:prstDash val="solid"/>
                      <a:round/>
                      <a:headEnd type="none" w="med" len="med"/>
                      <a:tailEnd type="none" w="med" len="med"/>
                    </a:lnT>
                    <a:lnB cmpd="sng" algn="ctr" cap="flat" w="23812">
                      <a:solidFill>
                        <a:srgbClr val="000000"/>
                      </a:solidFill>
                      <a:prstDash val="solid"/>
                      <a:round/>
                      <a:headEnd type="none" w="med" len="med"/>
                      <a:tailEnd type="none" w="med" len="med"/>
                    </a:lnB>
                  </a:tcPr>
                </a:tc>
                <a:tc>
                  <a:txBody>
                    <a:bodyPr anchor="t" rtlCol="false"/>
                    <a:lstStyle/>
                    <a:p>
                      <a:pPr algn="l">
                        <a:lnSpc>
                          <a:spcPts val="2100"/>
                        </a:lnSpc>
                        <a:defRPr/>
                      </a:pPr>
                      <a:r>
                        <a:rPr lang="en-US" sz="1500">
                          <a:solidFill>
                            <a:srgbClr val="000000"/>
                          </a:solidFill>
                          <a:latin typeface="Arial"/>
                          <a:ea typeface="Arial"/>
                          <a:cs typeface="Arial"/>
                          <a:sym typeface="Arial"/>
                        </a:rPr>
                        <a:t>-</a:t>
                      </a:r>
                      <a:endParaRPr lang="en-US" sz="1100"/>
                    </a:p>
                  </a:txBody>
                  <a:tcPr marL="47625" marR="47625" marT="47625" marB="47625" anchor="ctr">
                    <a:lnL cmpd="sng" algn="ctr" cap="flat" w="23812">
                      <a:solidFill>
                        <a:srgbClr val="000000"/>
                      </a:solidFill>
                      <a:prstDash val="solid"/>
                      <a:round/>
                      <a:headEnd type="none" w="med" len="med"/>
                      <a:tailEnd type="none" w="med" len="med"/>
                    </a:lnL>
                    <a:lnR cmpd="sng" algn="ctr" cap="flat" w="23812">
                      <a:solidFill>
                        <a:srgbClr val="000000"/>
                      </a:solidFill>
                      <a:prstDash val="solid"/>
                      <a:round/>
                      <a:headEnd type="none" w="med" len="med"/>
                      <a:tailEnd type="none" w="med" len="med"/>
                    </a:lnR>
                    <a:lnT cmpd="sng" algn="ctr" cap="flat" w="23812">
                      <a:solidFill>
                        <a:srgbClr val="000000"/>
                      </a:solidFill>
                      <a:prstDash val="solid"/>
                      <a:round/>
                      <a:headEnd type="none" w="med" len="med"/>
                      <a:tailEnd type="none" w="med" len="med"/>
                    </a:lnT>
                    <a:lnB cmpd="sng" algn="ctr" cap="flat" w="23812">
                      <a:solidFill>
                        <a:srgbClr val="000000"/>
                      </a:solidFill>
                      <a:prstDash val="solid"/>
                      <a:round/>
                      <a:headEnd type="none" w="med" len="med"/>
                      <a:tailEnd type="none" w="med" len="med"/>
                    </a:lnB>
                  </a:tcPr>
                </a:tc>
                <a:tc>
                  <a:txBody>
                    <a:bodyPr anchor="t" rtlCol="false"/>
                    <a:lstStyle/>
                    <a:p>
                      <a:pPr algn="l">
                        <a:lnSpc>
                          <a:spcPts val="2100"/>
                        </a:lnSpc>
                        <a:defRPr/>
                      </a:pPr>
                      <a:r>
                        <a:rPr lang="en-US" sz="1500">
                          <a:solidFill>
                            <a:srgbClr val="000000"/>
                          </a:solidFill>
                          <a:latin typeface="Arial"/>
                          <a:ea typeface="Arial"/>
                          <a:cs typeface="Arial"/>
                          <a:sym typeface="Arial"/>
                        </a:rPr>
                        <a:t>-</a:t>
                      </a:r>
                      <a:endParaRPr lang="en-US" sz="1100"/>
                    </a:p>
                  </a:txBody>
                  <a:tcPr marL="47625" marR="47625" marT="47625" marB="47625" anchor="ctr">
                    <a:lnL cmpd="sng" algn="ctr" cap="flat" w="23812">
                      <a:solidFill>
                        <a:srgbClr val="000000"/>
                      </a:solidFill>
                      <a:prstDash val="solid"/>
                      <a:round/>
                      <a:headEnd type="none" w="med" len="med"/>
                      <a:tailEnd type="none" w="med" len="med"/>
                    </a:lnL>
                    <a:lnR cmpd="sng" algn="ctr" cap="flat" w="23812">
                      <a:solidFill>
                        <a:srgbClr val="000000"/>
                      </a:solidFill>
                      <a:prstDash val="solid"/>
                      <a:round/>
                      <a:headEnd type="none" w="med" len="med"/>
                      <a:tailEnd type="none" w="med" len="med"/>
                    </a:lnR>
                    <a:lnT cmpd="sng" algn="ctr" cap="flat" w="23812">
                      <a:solidFill>
                        <a:srgbClr val="000000"/>
                      </a:solidFill>
                      <a:prstDash val="solid"/>
                      <a:round/>
                      <a:headEnd type="none" w="med" len="med"/>
                      <a:tailEnd type="none" w="med" len="med"/>
                    </a:lnT>
                    <a:lnB cmpd="sng" algn="ctr" cap="flat" w="23812">
                      <a:solidFill>
                        <a:srgbClr val="000000"/>
                      </a:solidFill>
                      <a:prstDash val="solid"/>
                      <a:round/>
                      <a:headEnd type="none" w="med" len="med"/>
                      <a:tailEnd type="none" w="med" len="med"/>
                    </a:lnB>
                  </a:tcPr>
                </a:tc>
                <a:tc>
                  <a:txBody>
                    <a:bodyPr anchor="t" rtlCol="false"/>
                    <a:lstStyle/>
                    <a:p>
                      <a:pPr algn="l">
                        <a:lnSpc>
                          <a:spcPts val="2100"/>
                        </a:lnSpc>
                        <a:defRPr/>
                      </a:pPr>
                      <a:r>
                        <a:rPr lang="en-US" sz="1500">
                          <a:solidFill>
                            <a:srgbClr val="000000"/>
                          </a:solidFill>
                          <a:latin typeface="Arial"/>
                          <a:ea typeface="Arial"/>
                          <a:cs typeface="Arial"/>
                          <a:sym typeface="Arial"/>
                        </a:rPr>
                        <a:t>-</a:t>
                      </a:r>
                      <a:endParaRPr lang="en-US" sz="1100"/>
                    </a:p>
                  </a:txBody>
                  <a:tcPr marL="47625" marR="47625" marT="47625" marB="47625" anchor="ctr">
                    <a:lnL cmpd="sng" algn="ctr" cap="flat" w="23812">
                      <a:solidFill>
                        <a:srgbClr val="000000"/>
                      </a:solidFill>
                      <a:prstDash val="solid"/>
                      <a:round/>
                      <a:headEnd type="none" w="med" len="med"/>
                      <a:tailEnd type="none" w="med" len="med"/>
                    </a:lnL>
                    <a:lnR cmpd="sng" algn="ctr" cap="flat" w="23812">
                      <a:solidFill>
                        <a:srgbClr val="000000"/>
                      </a:solidFill>
                      <a:prstDash val="solid"/>
                      <a:round/>
                      <a:headEnd type="none" w="med" len="med"/>
                      <a:tailEnd type="none" w="med" len="med"/>
                    </a:lnR>
                    <a:lnT cmpd="sng" algn="ctr" cap="flat" w="23812">
                      <a:solidFill>
                        <a:srgbClr val="000000"/>
                      </a:solidFill>
                      <a:prstDash val="solid"/>
                      <a:round/>
                      <a:headEnd type="none" w="med" len="med"/>
                      <a:tailEnd type="none" w="med" len="med"/>
                    </a:lnT>
                    <a:lnB cmpd="sng" algn="ctr" cap="flat" w="23812">
                      <a:solidFill>
                        <a:srgbClr val="000000"/>
                      </a:solidFill>
                      <a:prstDash val="solid"/>
                      <a:round/>
                      <a:headEnd type="none" w="med" len="med"/>
                      <a:tailEnd type="none" w="med" len="med"/>
                    </a:lnB>
                  </a:tcPr>
                </a:tc>
                <a:tc>
                  <a:txBody>
                    <a:bodyPr anchor="t" rtlCol="false"/>
                    <a:lstStyle/>
                    <a:p>
                      <a:pPr algn="l">
                        <a:lnSpc>
                          <a:spcPts val="2100"/>
                        </a:lnSpc>
                        <a:defRPr/>
                      </a:pPr>
                      <a:r>
                        <a:rPr lang="en-US" sz="1500">
                          <a:solidFill>
                            <a:srgbClr val="000000"/>
                          </a:solidFill>
                          <a:latin typeface="Arial"/>
                          <a:ea typeface="Arial"/>
                          <a:cs typeface="Arial"/>
                          <a:sym typeface="Arial"/>
                        </a:rPr>
                        <a:t>Political changes in Yugoslavia, Milošević is ousted from power.</a:t>
                      </a:r>
                      <a:endParaRPr lang="en-US" sz="1100"/>
                    </a:p>
                  </a:txBody>
                  <a:tcPr marL="47625" marR="47625" marT="47625" marB="47625" anchor="ctr">
                    <a:lnL cmpd="sng" algn="ctr" cap="flat" w="23812">
                      <a:solidFill>
                        <a:srgbClr val="000000"/>
                      </a:solidFill>
                      <a:prstDash val="solid"/>
                      <a:round/>
                      <a:headEnd type="none" w="med" len="med"/>
                      <a:tailEnd type="none" w="med" len="med"/>
                    </a:lnL>
                    <a:lnR cmpd="sng" algn="ctr" cap="flat" w="23812">
                      <a:solidFill>
                        <a:srgbClr val="000000"/>
                      </a:solidFill>
                      <a:prstDash val="solid"/>
                      <a:round/>
                      <a:headEnd type="none" w="med" len="med"/>
                      <a:tailEnd type="none" w="med" len="med"/>
                    </a:lnR>
                    <a:lnT cmpd="sng" algn="ctr" cap="flat" w="23812">
                      <a:solidFill>
                        <a:srgbClr val="000000"/>
                      </a:solidFill>
                      <a:prstDash val="solid"/>
                      <a:round/>
                      <a:headEnd type="none" w="med" len="med"/>
                      <a:tailEnd type="none" w="med" len="med"/>
                    </a:lnT>
                    <a:lnB cmpd="sng" algn="ctr" cap="flat" w="23812">
                      <a:solidFill>
                        <a:srgbClr val="000000"/>
                      </a:solidFill>
                      <a:prstDash val="solid"/>
                      <a:round/>
                      <a:headEnd type="none" w="med" len="med"/>
                      <a:tailEnd type="none" w="med" len="med"/>
                    </a:lnB>
                  </a:tcPr>
                </a:tc>
              </a:tr>
              <a:tr h="668839">
                <a:tc>
                  <a:txBody>
                    <a:bodyPr anchor="t" rtlCol="false"/>
                    <a:lstStyle/>
                    <a:p>
                      <a:pPr algn="ctr">
                        <a:lnSpc>
                          <a:spcPts val="2100"/>
                        </a:lnSpc>
                        <a:defRPr/>
                      </a:pPr>
                      <a:r>
                        <a:rPr lang="en-US" sz="1500" b="true">
                          <a:solidFill>
                            <a:srgbClr val="000000"/>
                          </a:solidFill>
                          <a:latin typeface="Arial Bold"/>
                          <a:ea typeface="Arial Bold"/>
                          <a:cs typeface="Arial Bold"/>
                          <a:sym typeface="Arial Bold"/>
                        </a:rPr>
                        <a:t>2001</a:t>
                      </a:r>
                      <a:endParaRPr lang="en-US" sz="1100"/>
                    </a:p>
                  </a:txBody>
                  <a:tcPr marL="47625" marR="47625" marT="47625" marB="47625" anchor="ctr">
                    <a:lnL cmpd="sng" algn="ctr" cap="flat" w="23812">
                      <a:solidFill>
                        <a:srgbClr val="000000"/>
                      </a:solidFill>
                      <a:prstDash val="solid"/>
                      <a:round/>
                      <a:headEnd type="none" w="med" len="med"/>
                      <a:tailEnd type="none" w="med" len="med"/>
                    </a:lnL>
                    <a:lnR cmpd="sng" algn="ctr" cap="flat" w="23812">
                      <a:solidFill>
                        <a:srgbClr val="000000"/>
                      </a:solidFill>
                      <a:prstDash val="solid"/>
                      <a:round/>
                      <a:headEnd type="none" w="med" len="med"/>
                      <a:tailEnd type="none" w="med" len="med"/>
                    </a:lnR>
                    <a:lnT cmpd="sng" algn="ctr" cap="flat" w="23812">
                      <a:solidFill>
                        <a:srgbClr val="000000"/>
                      </a:solidFill>
                      <a:prstDash val="solid"/>
                      <a:round/>
                      <a:headEnd type="none" w="med" len="med"/>
                      <a:tailEnd type="none" w="med" len="med"/>
                    </a:lnT>
                    <a:lnB cmpd="sng" algn="ctr" cap="flat" w="23812">
                      <a:solidFill>
                        <a:srgbClr val="000000"/>
                      </a:solidFill>
                      <a:prstDash val="solid"/>
                      <a:round/>
                      <a:headEnd type="none" w="med" len="med"/>
                      <a:tailEnd type="none" w="med" len="med"/>
                    </a:lnB>
                  </a:tcPr>
                </a:tc>
                <a:tc>
                  <a:txBody>
                    <a:bodyPr anchor="t" rtlCol="false"/>
                    <a:lstStyle/>
                    <a:p>
                      <a:pPr algn="l">
                        <a:lnSpc>
                          <a:spcPts val="2100"/>
                        </a:lnSpc>
                        <a:defRPr/>
                      </a:pPr>
                      <a:r>
                        <a:rPr lang="en-US" sz="1500" b="true">
                          <a:solidFill>
                            <a:srgbClr val="000000"/>
                          </a:solidFill>
                          <a:latin typeface="Arial Bold"/>
                          <a:ea typeface="Arial Bold"/>
                          <a:cs typeface="Arial Bold"/>
                          <a:sym typeface="Arial Bold"/>
                        </a:rPr>
                        <a:t>Insurgency in Macedonia</a:t>
                      </a:r>
                      <a:endParaRPr lang="en-US" sz="1100"/>
                    </a:p>
                  </a:txBody>
                  <a:tcPr marL="47625" marR="47625" marT="47625" marB="47625" anchor="ctr">
                    <a:lnL cmpd="sng" algn="ctr" cap="flat" w="23812">
                      <a:solidFill>
                        <a:srgbClr val="000000"/>
                      </a:solidFill>
                      <a:prstDash val="solid"/>
                      <a:round/>
                      <a:headEnd type="none" w="med" len="med"/>
                      <a:tailEnd type="none" w="med" len="med"/>
                    </a:lnL>
                    <a:lnR cmpd="sng" algn="ctr" cap="flat" w="23812">
                      <a:solidFill>
                        <a:srgbClr val="000000"/>
                      </a:solidFill>
                      <a:prstDash val="solid"/>
                      <a:round/>
                      <a:headEnd type="none" w="med" len="med"/>
                      <a:tailEnd type="none" w="med" len="med"/>
                    </a:lnR>
                    <a:lnT cmpd="sng" algn="ctr" cap="flat" w="23812">
                      <a:solidFill>
                        <a:srgbClr val="000000"/>
                      </a:solidFill>
                      <a:prstDash val="solid"/>
                      <a:round/>
                      <a:headEnd type="none" w="med" len="med"/>
                      <a:tailEnd type="none" w="med" len="med"/>
                    </a:lnT>
                    <a:lnB cmpd="sng" algn="ctr" cap="flat" w="23812">
                      <a:solidFill>
                        <a:srgbClr val="000000"/>
                      </a:solidFill>
                      <a:prstDash val="solid"/>
                      <a:round/>
                      <a:headEnd type="none" w="med" len="med"/>
                      <a:tailEnd type="none" w="med" len="med"/>
                    </a:lnB>
                  </a:tcPr>
                </a:tc>
                <a:tc>
                  <a:txBody>
                    <a:bodyPr anchor="t" rtlCol="false"/>
                    <a:lstStyle/>
                    <a:p>
                      <a:pPr algn="l">
                        <a:lnSpc>
                          <a:spcPts val="2100"/>
                        </a:lnSpc>
                        <a:defRPr/>
                      </a:pPr>
                      <a:r>
                        <a:rPr lang="en-US" sz="1500">
                          <a:solidFill>
                            <a:srgbClr val="000000"/>
                          </a:solidFill>
                          <a:latin typeface="Arial"/>
                          <a:ea typeface="Arial"/>
                          <a:cs typeface="Arial"/>
                          <a:sym typeface="Arial"/>
                        </a:rPr>
                        <a:t>22 January – 12 November 2001</a:t>
                      </a:r>
                      <a:endParaRPr lang="en-US" sz="1100"/>
                    </a:p>
                  </a:txBody>
                  <a:tcPr marL="47625" marR="47625" marT="47625" marB="47625" anchor="ctr">
                    <a:lnL cmpd="sng" algn="ctr" cap="flat" w="23812">
                      <a:solidFill>
                        <a:srgbClr val="000000"/>
                      </a:solidFill>
                      <a:prstDash val="solid"/>
                      <a:round/>
                      <a:headEnd type="none" w="med" len="med"/>
                      <a:tailEnd type="none" w="med" len="med"/>
                    </a:lnL>
                    <a:lnR cmpd="sng" algn="ctr" cap="flat" w="23812">
                      <a:solidFill>
                        <a:srgbClr val="000000"/>
                      </a:solidFill>
                      <a:prstDash val="solid"/>
                      <a:round/>
                      <a:headEnd type="none" w="med" len="med"/>
                      <a:tailEnd type="none" w="med" len="med"/>
                    </a:lnR>
                    <a:lnT cmpd="sng" algn="ctr" cap="flat" w="23812">
                      <a:solidFill>
                        <a:srgbClr val="000000"/>
                      </a:solidFill>
                      <a:prstDash val="solid"/>
                      <a:round/>
                      <a:headEnd type="none" w="med" len="med"/>
                      <a:tailEnd type="none" w="med" len="med"/>
                    </a:lnT>
                    <a:lnB cmpd="sng" algn="ctr" cap="flat" w="23812">
                      <a:solidFill>
                        <a:srgbClr val="000000"/>
                      </a:solidFill>
                      <a:prstDash val="solid"/>
                      <a:round/>
                      <a:headEnd type="none" w="med" len="med"/>
                      <a:tailEnd type="none" w="med" len="med"/>
                    </a:lnB>
                  </a:tcPr>
                </a:tc>
                <a:tc>
                  <a:txBody>
                    <a:bodyPr anchor="t" rtlCol="false"/>
                    <a:lstStyle/>
                    <a:p>
                      <a:pPr algn="l">
                        <a:lnSpc>
                          <a:spcPts val="2100"/>
                        </a:lnSpc>
                        <a:defRPr/>
                      </a:pPr>
                      <a:r>
                        <a:rPr lang="en-US" sz="1500">
                          <a:solidFill>
                            <a:srgbClr val="000000"/>
                          </a:solidFill>
                          <a:latin typeface="Arial"/>
                          <a:ea typeface="Arial"/>
                          <a:cs typeface="Arial"/>
                          <a:sym typeface="Arial"/>
                        </a:rPr>
                        <a:t>9 months and 3 weeks</a:t>
                      </a:r>
                      <a:endParaRPr lang="en-US" sz="1100"/>
                    </a:p>
                  </a:txBody>
                  <a:tcPr marL="47625" marR="47625" marT="47625" marB="47625" anchor="ctr">
                    <a:lnL cmpd="sng" algn="ctr" cap="flat" w="23812">
                      <a:solidFill>
                        <a:srgbClr val="000000"/>
                      </a:solidFill>
                      <a:prstDash val="solid"/>
                      <a:round/>
                      <a:headEnd type="none" w="med" len="med"/>
                      <a:tailEnd type="none" w="med" len="med"/>
                    </a:lnL>
                    <a:lnR cmpd="sng" algn="ctr" cap="flat" w="23812">
                      <a:solidFill>
                        <a:srgbClr val="000000"/>
                      </a:solidFill>
                      <a:prstDash val="solid"/>
                      <a:round/>
                      <a:headEnd type="none" w="med" len="med"/>
                      <a:tailEnd type="none" w="med" len="med"/>
                    </a:lnR>
                    <a:lnT cmpd="sng" algn="ctr" cap="flat" w="23812">
                      <a:solidFill>
                        <a:srgbClr val="000000"/>
                      </a:solidFill>
                      <a:prstDash val="solid"/>
                      <a:round/>
                      <a:headEnd type="none" w="med" len="med"/>
                      <a:tailEnd type="none" w="med" len="med"/>
                    </a:lnT>
                    <a:lnB cmpd="sng" algn="ctr" cap="flat" w="23812">
                      <a:solidFill>
                        <a:srgbClr val="000000"/>
                      </a:solidFill>
                      <a:prstDash val="solid"/>
                      <a:round/>
                      <a:headEnd type="none" w="med" len="med"/>
                      <a:tailEnd type="none" w="med" len="med"/>
                    </a:lnB>
                  </a:tcPr>
                </a:tc>
                <a:tc>
                  <a:txBody>
                    <a:bodyPr anchor="t" rtlCol="false"/>
                    <a:lstStyle/>
                    <a:p>
                      <a:pPr algn="l">
                        <a:lnSpc>
                          <a:spcPts val="2100"/>
                        </a:lnSpc>
                        <a:defRPr/>
                      </a:pPr>
                      <a:r>
                        <a:rPr lang="en-US" sz="1500">
                          <a:solidFill>
                            <a:srgbClr val="000000"/>
                          </a:solidFill>
                          <a:latin typeface="Arial"/>
                          <a:ea typeface="Arial"/>
                          <a:cs typeface="Arial"/>
                          <a:sym typeface="Arial"/>
                        </a:rPr>
                        <a:t>Insurgency in Macedonia; clashes between ethnic Albanians and Macedonian forces.</a:t>
                      </a:r>
                      <a:endParaRPr lang="en-US" sz="1100"/>
                    </a:p>
                  </a:txBody>
                  <a:tcPr marL="47625" marR="47625" marT="47625" marB="47625" anchor="ctr">
                    <a:lnL cmpd="sng" algn="ctr" cap="flat" w="23812">
                      <a:solidFill>
                        <a:srgbClr val="000000"/>
                      </a:solidFill>
                      <a:prstDash val="solid"/>
                      <a:round/>
                      <a:headEnd type="none" w="med" len="med"/>
                      <a:tailEnd type="none" w="med" len="med"/>
                    </a:lnL>
                    <a:lnR cmpd="sng" algn="ctr" cap="flat" w="23812">
                      <a:solidFill>
                        <a:srgbClr val="000000"/>
                      </a:solidFill>
                      <a:prstDash val="solid"/>
                      <a:round/>
                      <a:headEnd type="none" w="med" len="med"/>
                      <a:tailEnd type="none" w="med" len="med"/>
                    </a:lnR>
                    <a:lnT cmpd="sng" algn="ctr" cap="flat" w="23812">
                      <a:solidFill>
                        <a:srgbClr val="000000"/>
                      </a:solidFill>
                      <a:prstDash val="solid"/>
                      <a:round/>
                      <a:headEnd type="none" w="med" len="med"/>
                      <a:tailEnd type="none" w="med" len="med"/>
                    </a:lnT>
                    <a:lnB cmpd="sng" algn="ctr" cap="flat" w="23812">
                      <a:solidFill>
                        <a:srgbClr val="000000"/>
                      </a:solidFill>
                      <a:prstDash val="solid"/>
                      <a:round/>
                      <a:headEnd type="none" w="med" len="med"/>
                      <a:tailEnd type="none" w="med" len="med"/>
                    </a:lnB>
                  </a:tcPr>
                </a:tc>
              </a:tr>
            </a:tbl>
          </a:graphicData>
        </a:graphic>
      </p:graphicFrame>
      <p:sp>
        <p:nvSpPr>
          <p:cNvPr name="TextBox 7" id="7"/>
          <p:cNvSpPr txBox="true"/>
          <p:nvPr/>
        </p:nvSpPr>
        <p:spPr>
          <a:xfrm rot="5400000">
            <a:off x="12498388" y="4760912"/>
            <a:ext cx="102870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Thirty-Five: The United Nations</a:t>
            </a:r>
          </a:p>
        </p:txBody>
      </p:sp>
      <p:sp>
        <p:nvSpPr>
          <p:cNvPr name="TextBox 8" id="8"/>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&amp; Three: The History of the World</a:t>
            </a:r>
          </a:p>
        </p:txBody>
      </p:sp>
      <p:sp>
        <p:nvSpPr>
          <p:cNvPr name="TextBox 9" id="9"/>
          <p:cNvSpPr txBox="true"/>
          <p:nvPr/>
        </p:nvSpPr>
        <p:spPr>
          <a:xfrm rot="0">
            <a:off x="1018126" y="260636"/>
            <a:ext cx="15609955" cy="1244600"/>
          </a:xfrm>
          <a:prstGeom prst="rect">
            <a:avLst/>
          </a:prstGeom>
        </p:spPr>
        <p:txBody>
          <a:bodyPr anchor="t" rtlCol="false" tIns="0" lIns="0" bIns="0" rIns="0">
            <a:spAutoFit/>
          </a:bodyPr>
          <a:lstStyle/>
          <a:p>
            <a:pPr algn="l">
              <a:lnSpc>
                <a:spcPts val="9100"/>
              </a:lnSpc>
            </a:pPr>
            <a:r>
              <a:rPr lang="en-US" sz="6500" b="true">
                <a:solidFill>
                  <a:srgbClr val="363371"/>
                </a:solidFill>
                <a:latin typeface="Arial Bold"/>
                <a:ea typeface="Arial Bold"/>
                <a:cs typeface="Arial Bold"/>
                <a:sym typeface="Arial Bold"/>
              </a:rPr>
              <a:t>Timeline of the Yugoslavian Wars</a:t>
            </a:r>
          </a:p>
        </p:txBody>
      </p:sp>
      <p:grpSp>
        <p:nvGrpSpPr>
          <p:cNvPr name="Group 10" id="10"/>
          <p:cNvGrpSpPr/>
          <p:nvPr/>
        </p:nvGrpSpPr>
        <p:grpSpPr>
          <a:xfrm rot="0">
            <a:off x="11383909" y="9756776"/>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363371"/>
                  </a:solidFill>
                  <a:latin typeface="Arial"/>
                  <a:ea typeface="Arial"/>
                  <a:cs typeface="Arial"/>
                  <a:sym typeface="Arial"/>
                </a:rPr>
                <a:t>@MsDoorley</a:t>
              </a:r>
            </a:p>
          </p:txBody>
        </p:sp>
      </p:grpSp>
    </p:spTree>
  </p:cSld>
  <p:clrMapOvr>
    <a:masterClrMapping/>
  </p:clrMapOvr>
</p:sld>
</file>

<file path=ppt/slides/slide3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graphicFrame>
        <p:nvGraphicFramePr>
          <p:cNvPr name="Table 6" id="6"/>
          <p:cNvGraphicFramePr>
            <a:graphicFrameLocks noGrp="true"/>
          </p:cNvGraphicFramePr>
          <p:nvPr/>
        </p:nvGraphicFramePr>
        <p:xfrm>
          <a:off x="2303822" y="1505236"/>
          <a:ext cx="13680356" cy="7924800"/>
        </p:xfrm>
        <a:graphic>
          <a:graphicData uri="http://schemas.openxmlformats.org/drawingml/2006/table">
            <a:tbl>
              <a:tblPr/>
              <a:tblGrid>
                <a:gridCol w="3629171"/>
                <a:gridCol w="3195779"/>
                <a:gridCol w="6855406"/>
              </a:tblGrid>
              <a:tr h="400531">
                <a:tc>
                  <a:txBody>
                    <a:bodyPr anchor="t" rtlCol="false"/>
                    <a:lstStyle/>
                    <a:p>
                      <a:pPr algn="ctr">
                        <a:lnSpc>
                          <a:spcPts val="2099"/>
                        </a:lnSpc>
                        <a:defRPr/>
                      </a:pPr>
                      <a:r>
                        <a:rPr lang="en-US" sz="1499" b="true">
                          <a:solidFill>
                            <a:srgbClr val="000000"/>
                          </a:solidFill>
                          <a:latin typeface="Arial Bold"/>
                          <a:ea typeface="Arial Bold"/>
                          <a:cs typeface="Arial Bold"/>
                          <a:sym typeface="Arial Bold"/>
                        </a:rPr>
                        <a:t>Conflict/Aspect</a:t>
                      </a:r>
                      <a:endParaRPr lang="en-US" sz="1100"/>
                    </a:p>
                  </a:txBody>
                  <a:tcPr marL="57150" marR="57150" marT="57150" marB="57150" anchor="ctr">
                    <a:lnL cmpd="sng" algn="ctr" cap="flat" w="9525">
                      <a:solidFill>
                        <a:srgbClr val="363371"/>
                      </a:solidFill>
                      <a:prstDash val="solid"/>
                      <a:round/>
                      <a:headEnd type="none" w="med" len="med"/>
                      <a:tailEnd type="none" w="med" len="med"/>
                    </a:lnL>
                    <a:lnR cmpd="sng" algn="ctr" cap="flat" w="9525">
                      <a:solidFill>
                        <a:srgbClr val="363371"/>
                      </a:solidFill>
                      <a:prstDash val="solid"/>
                      <a:round/>
                      <a:headEnd type="none" w="med" len="med"/>
                      <a:tailEnd type="none" w="med" len="med"/>
                    </a:lnR>
                    <a:lnT cmpd="sng" algn="ctr" cap="flat" w="9525">
                      <a:solidFill>
                        <a:srgbClr val="363371"/>
                      </a:solidFill>
                      <a:prstDash val="solid"/>
                      <a:round/>
                      <a:headEnd type="none" w="med" len="med"/>
                      <a:tailEnd type="none" w="med" len="med"/>
                    </a:lnT>
                    <a:lnB cmpd="sng" algn="ctr" cap="flat" w="9525">
                      <a:solidFill>
                        <a:srgbClr val="363371"/>
                      </a:solidFill>
                      <a:prstDash val="solid"/>
                      <a:round/>
                      <a:headEnd type="none" w="med" len="med"/>
                      <a:tailEnd type="none" w="med" len="med"/>
                    </a:lnB>
                  </a:tcPr>
                </a:tc>
                <a:tc>
                  <a:txBody>
                    <a:bodyPr anchor="t" rtlCol="false"/>
                    <a:lstStyle/>
                    <a:p>
                      <a:pPr algn="ctr">
                        <a:lnSpc>
                          <a:spcPts val="2099"/>
                        </a:lnSpc>
                        <a:defRPr/>
                      </a:pPr>
                      <a:r>
                        <a:rPr lang="en-US" sz="1499" b="true">
                          <a:solidFill>
                            <a:srgbClr val="000000"/>
                          </a:solidFill>
                          <a:latin typeface="Arial Bold"/>
                          <a:ea typeface="Arial Bold"/>
                          <a:cs typeface="Arial Bold"/>
                          <a:sym typeface="Arial Bold"/>
                        </a:rPr>
                        <a:t>Total Estimated Deaths</a:t>
                      </a:r>
                      <a:endParaRPr lang="en-US" sz="1100"/>
                    </a:p>
                  </a:txBody>
                  <a:tcPr marL="57150" marR="57150" marT="57150" marB="57150" anchor="ctr">
                    <a:lnL cmpd="sng" algn="ctr" cap="flat" w="9525">
                      <a:solidFill>
                        <a:srgbClr val="363371"/>
                      </a:solidFill>
                      <a:prstDash val="solid"/>
                      <a:round/>
                      <a:headEnd type="none" w="med" len="med"/>
                      <a:tailEnd type="none" w="med" len="med"/>
                    </a:lnL>
                    <a:lnR cmpd="sng" algn="ctr" cap="flat" w="9525">
                      <a:solidFill>
                        <a:srgbClr val="363371"/>
                      </a:solidFill>
                      <a:prstDash val="solid"/>
                      <a:round/>
                      <a:headEnd type="none" w="med" len="med"/>
                      <a:tailEnd type="none" w="med" len="med"/>
                    </a:lnR>
                    <a:lnT cmpd="sng" algn="ctr" cap="flat" w="9525">
                      <a:solidFill>
                        <a:srgbClr val="363371"/>
                      </a:solidFill>
                      <a:prstDash val="solid"/>
                      <a:round/>
                      <a:headEnd type="none" w="med" len="med"/>
                      <a:tailEnd type="none" w="med" len="med"/>
                    </a:lnT>
                    <a:lnB cmpd="sng" algn="ctr" cap="flat" w="9525">
                      <a:solidFill>
                        <a:srgbClr val="363371"/>
                      </a:solidFill>
                      <a:prstDash val="solid"/>
                      <a:round/>
                      <a:headEnd type="none" w="med" len="med"/>
                      <a:tailEnd type="none" w="med" len="med"/>
                    </a:lnB>
                  </a:tcPr>
                </a:tc>
                <a:tc>
                  <a:txBody>
                    <a:bodyPr anchor="t" rtlCol="false"/>
                    <a:lstStyle/>
                    <a:p>
                      <a:pPr algn="ctr">
                        <a:lnSpc>
                          <a:spcPts val="2099"/>
                        </a:lnSpc>
                        <a:defRPr/>
                      </a:pPr>
                      <a:r>
                        <a:rPr lang="en-US" sz="1499" b="true">
                          <a:solidFill>
                            <a:srgbClr val="000000"/>
                          </a:solidFill>
                          <a:latin typeface="Arial Bold"/>
                          <a:ea typeface="Arial Bold"/>
                          <a:cs typeface="Arial Bold"/>
                          <a:sym typeface="Arial Bold"/>
                        </a:rPr>
                        <a:t>Breakdown</a:t>
                      </a:r>
                      <a:endParaRPr lang="en-US" sz="1100"/>
                    </a:p>
                  </a:txBody>
                  <a:tcPr marL="57150" marR="57150" marT="57150" marB="57150" anchor="ctr">
                    <a:lnL cmpd="sng" algn="ctr" cap="flat" w="9525">
                      <a:solidFill>
                        <a:srgbClr val="363371"/>
                      </a:solidFill>
                      <a:prstDash val="solid"/>
                      <a:round/>
                      <a:headEnd type="none" w="med" len="med"/>
                      <a:tailEnd type="none" w="med" len="med"/>
                    </a:lnL>
                    <a:lnR cmpd="sng" algn="ctr" cap="flat" w="9525">
                      <a:solidFill>
                        <a:srgbClr val="363371"/>
                      </a:solidFill>
                      <a:prstDash val="solid"/>
                      <a:round/>
                      <a:headEnd type="none" w="med" len="med"/>
                      <a:tailEnd type="none" w="med" len="med"/>
                    </a:lnR>
                    <a:lnT cmpd="sng" algn="ctr" cap="flat" w="9525">
                      <a:solidFill>
                        <a:srgbClr val="363371"/>
                      </a:solidFill>
                      <a:prstDash val="solid"/>
                      <a:round/>
                      <a:headEnd type="none" w="med" len="med"/>
                      <a:tailEnd type="none" w="med" len="med"/>
                    </a:lnT>
                    <a:lnB cmpd="sng" algn="ctr" cap="flat" w="9525">
                      <a:solidFill>
                        <a:srgbClr val="363371"/>
                      </a:solidFill>
                      <a:prstDash val="solid"/>
                      <a:round/>
                      <a:headEnd type="none" w="med" len="med"/>
                      <a:tailEnd type="none" w="med" len="med"/>
                    </a:lnB>
                  </a:tcPr>
                </a:tc>
              </a:tr>
              <a:tr h="400531">
                <a:tc>
                  <a:txBody>
                    <a:bodyPr anchor="t" rtlCol="false"/>
                    <a:lstStyle/>
                    <a:p>
                      <a:pPr algn="l">
                        <a:lnSpc>
                          <a:spcPts val="2099"/>
                        </a:lnSpc>
                        <a:defRPr/>
                      </a:pPr>
                      <a:r>
                        <a:rPr lang="en-US" sz="1499">
                          <a:solidFill>
                            <a:srgbClr val="000000"/>
                          </a:solidFill>
                          <a:latin typeface="Arial"/>
                          <a:ea typeface="Arial"/>
                          <a:cs typeface="Arial"/>
                          <a:sym typeface="Arial"/>
                        </a:rPr>
                        <a:t>General Estimates</a:t>
                      </a:r>
                      <a:endParaRPr lang="en-US" sz="1100"/>
                    </a:p>
                  </a:txBody>
                  <a:tcPr marL="57150" marR="57150" marT="57150" marB="57150" anchor="ctr">
                    <a:lnL cmpd="sng" algn="ctr" cap="flat" w="9525">
                      <a:solidFill>
                        <a:srgbClr val="363371"/>
                      </a:solidFill>
                      <a:prstDash val="solid"/>
                      <a:round/>
                      <a:headEnd type="none" w="med" len="med"/>
                      <a:tailEnd type="none" w="med" len="med"/>
                    </a:lnL>
                    <a:lnR cmpd="sng" algn="ctr" cap="flat" w="9525">
                      <a:solidFill>
                        <a:srgbClr val="363371"/>
                      </a:solidFill>
                      <a:prstDash val="solid"/>
                      <a:round/>
                      <a:headEnd type="none" w="med" len="med"/>
                      <a:tailEnd type="none" w="med" len="med"/>
                    </a:lnR>
                    <a:lnT cmpd="sng" algn="ctr" cap="flat" w="9525">
                      <a:solidFill>
                        <a:srgbClr val="363371"/>
                      </a:solidFill>
                      <a:prstDash val="solid"/>
                      <a:round/>
                      <a:headEnd type="none" w="med" len="med"/>
                      <a:tailEnd type="none" w="med" len="med"/>
                    </a:lnT>
                    <a:lnB cmpd="sng" algn="ctr" cap="flat" w="9525">
                      <a:solidFill>
                        <a:srgbClr val="363371"/>
                      </a:solidFill>
                      <a:prstDash val="solid"/>
                      <a:round/>
                      <a:headEnd type="none" w="med" len="med"/>
                      <a:tailEnd type="none" w="med" len="med"/>
                    </a:lnB>
                  </a:tcPr>
                </a:tc>
                <a:tc>
                  <a:txBody>
                    <a:bodyPr anchor="t" rtlCol="false"/>
                    <a:lstStyle/>
                    <a:p>
                      <a:pPr algn="l">
                        <a:lnSpc>
                          <a:spcPts val="2099"/>
                        </a:lnSpc>
                        <a:defRPr/>
                      </a:pPr>
                      <a:r>
                        <a:rPr lang="en-US" sz="1499">
                          <a:solidFill>
                            <a:srgbClr val="000000"/>
                          </a:solidFill>
                          <a:latin typeface="Arial"/>
                          <a:ea typeface="Arial"/>
                          <a:cs typeface="Arial"/>
                          <a:sym typeface="Arial"/>
                        </a:rPr>
                        <a:t>Between 130,000-140,000</a:t>
                      </a:r>
                      <a:endParaRPr lang="en-US" sz="1100"/>
                    </a:p>
                  </a:txBody>
                  <a:tcPr marL="57150" marR="57150" marT="57150" marB="57150" anchor="ctr">
                    <a:lnL cmpd="sng" algn="ctr" cap="flat" w="9525">
                      <a:solidFill>
                        <a:srgbClr val="363371"/>
                      </a:solidFill>
                      <a:prstDash val="solid"/>
                      <a:round/>
                      <a:headEnd type="none" w="med" len="med"/>
                      <a:tailEnd type="none" w="med" len="med"/>
                    </a:lnL>
                    <a:lnR cmpd="sng" algn="ctr" cap="flat" w="9525">
                      <a:solidFill>
                        <a:srgbClr val="363371"/>
                      </a:solidFill>
                      <a:prstDash val="solid"/>
                      <a:round/>
                      <a:headEnd type="none" w="med" len="med"/>
                      <a:tailEnd type="none" w="med" len="med"/>
                    </a:lnR>
                    <a:lnT cmpd="sng" algn="ctr" cap="flat" w="9525">
                      <a:solidFill>
                        <a:srgbClr val="363371"/>
                      </a:solidFill>
                      <a:prstDash val="solid"/>
                      <a:round/>
                      <a:headEnd type="none" w="med" len="med"/>
                      <a:tailEnd type="none" w="med" len="med"/>
                    </a:lnT>
                    <a:lnB cmpd="sng" algn="ctr" cap="flat" w="9525">
                      <a:solidFill>
                        <a:srgbClr val="363371"/>
                      </a:solidFill>
                      <a:prstDash val="solid"/>
                      <a:round/>
                      <a:headEnd type="none" w="med" len="med"/>
                      <a:tailEnd type="none" w="med" len="med"/>
                    </a:lnB>
                  </a:tcPr>
                </a:tc>
                <a:tc>
                  <a:txBody>
                    <a:bodyPr anchor="t" rtlCol="false"/>
                    <a:lstStyle/>
                    <a:p>
                      <a:pPr algn="l">
                        <a:lnSpc>
                          <a:spcPts val="2099"/>
                        </a:lnSpc>
                        <a:defRPr/>
                      </a:pPr>
                      <a:endParaRPr lang="en-US" sz="1100"/>
                    </a:p>
                  </a:txBody>
                  <a:tcPr marL="57150" marR="57150" marT="57150" marB="57150" anchor="ctr">
                    <a:lnL cmpd="sng" algn="ctr" cap="flat" w="9525">
                      <a:solidFill>
                        <a:srgbClr val="363371"/>
                      </a:solidFill>
                      <a:prstDash val="solid"/>
                      <a:round/>
                      <a:headEnd type="none" w="med" len="med"/>
                      <a:tailEnd type="none" w="med" len="med"/>
                    </a:lnL>
                    <a:lnR cmpd="sng" algn="ctr" cap="flat" w="9525">
                      <a:solidFill>
                        <a:srgbClr val="363371"/>
                      </a:solidFill>
                      <a:prstDash val="solid"/>
                      <a:round/>
                      <a:headEnd type="none" w="med" len="med"/>
                      <a:tailEnd type="none" w="med" len="med"/>
                    </a:lnR>
                    <a:lnT cmpd="sng" algn="ctr" cap="flat" w="9525">
                      <a:solidFill>
                        <a:srgbClr val="363371"/>
                      </a:solidFill>
                      <a:prstDash val="solid"/>
                      <a:round/>
                      <a:headEnd type="none" w="med" len="med"/>
                      <a:tailEnd type="none" w="med" len="med"/>
                    </a:lnT>
                    <a:lnB cmpd="sng" algn="ctr" cap="flat" w="9525">
                      <a:solidFill>
                        <a:srgbClr val="363371"/>
                      </a:solidFill>
                      <a:prstDash val="solid"/>
                      <a:round/>
                      <a:headEnd type="none" w="med" len="med"/>
                      <a:tailEnd type="none" w="med" len="med"/>
                    </a:lnB>
                  </a:tcPr>
                </a:tc>
              </a:tr>
              <a:tr h="400531">
                <a:tc gridSpan="3">
                  <a:txBody>
                    <a:bodyPr anchor="t" rtlCol="false"/>
                    <a:lstStyle/>
                    <a:p>
                      <a:pPr algn="ctr">
                        <a:lnSpc>
                          <a:spcPts val="2099"/>
                        </a:lnSpc>
                        <a:defRPr/>
                      </a:pPr>
                      <a:r>
                        <a:rPr lang="en-US" sz="1499" b="true">
                          <a:solidFill>
                            <a:srgbClr val="000000"/>
                          </a:solidFill>
                          <a:latin typeface="Arial Bold"/>
                          <a:ea typeface="Arial Bold"/>
                          <a:cs typeface="Arial Bold"/>
                          <a:sym typeface="Arial Bold"/>
                        </a:rPr>
                        <a:t>By Region/Conflict</a:t>
                      </a:r>
                      <a:endParaRPr lang="en-US" sz="1100"/>
                    </a:p>
                  </a:txBody>
                  <a:tcPr marL="57150" marR="57150" marT="57150" marB="57150" anchor="ctr">
                    <a:lnL cmpd="sng" algn="ctr" cap="flat" w="9525">
                      <a:solidFill>
                        <a:srgbClr val="363371"/>
                      </a:solidFill>
                      <a:prstDash val="solid"/>
                      <a:round/>
                      <a:headEnd type="none" w="med" len="med"/>
                      <a:tailEnd type="none" w="med" len="med"/>
                    </a:lnL>
                    <a:lnR cmpd="sng" algn="ctr" cap="flat" w="9525">
                      <a:solidFill>
                        <a:srgbClr val="363371"/>
                      </a:solidFill>
                      <a:prstDash val="solid"/>
                      <a:round/>
                      <a:headEnd type="none" w="med" len="med"/>
                      <a:tailEnd type="none" w="med" len="med"/>
                    </a:lnR>
                    <a:lnT cmpd="sng" algn="ctr" cap="flat" w="9525">
                      <a:solidFill>
                        <a:srgbClr val="363371"/>
                      </a:solidFill>
                      <a:prstDash val="solid"/>
                      <a:round/>
                      <a:headEnd type="none" w="med" len="med"/>
                      <a:tailEnd type="none" w="med" len="med"/>
                    </a:lnT>
                    <a:lnB cmpd="sng" algn="ctr" cap="flat" w="9525">
                      <a:solidFill>
                        <a:srgbClr val="363371"/>
                      </a:solidFill>
                      <a:prstDash val="solid"/>
                      <a:round/>
                      <a:headEnd type="none" w="med" len="med"/>
                      <a:tailEnd type="none" w="med" len="med"/>
                    </a:lnB>
                  </a:tcPr>
                </a:tc>
                <a:tc hMerge="true">
                  <a:txBody>
                    <a:bodyPr anchor="t" rtlCol="false"/>
                    <a:lstStyle/>
                    <a:p>
                      <a:pPr algn="ctr">
                        <a:lnSpc>
                          <a:spcPts val="2099"/>
                        </a:lnSpc>
                        <a:defRPr/>
                      </a:pPr>
                      <a:r>
                        <a:rPr lang="en-US" sz="1499" b="true">
                          <a:solidFill>
                            <a:srgbClr val="000000"/>
                          </a:solidFill>
                          <a:latin typeface="Arial Bold"/>
                          <a:ea typeface="Arial Bold"/>
                          <a:cs typeface="Arial Bold"/>
                          <a:sym typeface="Arial Bold"/>
                        </a:rPr>
                        <a:t>By Region/Conflict</a:t>
                      </a:r>
                      <a:endParaRPr lang="en-US" sz="1100"/>
                    </a:p>
                  </a:txBody>
                  <a:tcPr marL="57150" marR="57150" marT="57150" marB="57150" anchor="ctr">
                    <a:lnL cmpd="sng" algn="ctr" cap="flat" w="9525">
                      <a:solidFill>
                        <a:srgbClr val="363371"/>
                      </a:solidFill>
                      <a:prstDash val="solid"/>
                      <a:round/>
                      <a:headEnd type="none" w="med" len="med"/>
                      <a:tailEnd type="none" w="med" len="med"/>
                    </a:lnL>
                    <a:lnR cmpd="sng" algn="ctr" cap="flat" w="9525">
                      <a:solidFill>
                        <a:srgbClr val="363371"/>
                      </a:solidFill>
                      <a:prstDash val="solid"/>
                      <a:round/>
                      <a:headEnd type="none" w="med" len="med"/>
                      <a:tailEnd type="none" w="med" len="med"/>
                    </a:lnR>
                    <a:lnT cmpd="sng" algn="ctr" cap="flat" w="9525">
                      <a:solidFill>
                        <a:srgbClr val="363371"/>
                      </a:solidFill>
                      <a:prstDash val="solid"/>
                      <a:round/>
                      <a:headEnd type="none" w="med" len="med"/>
                      <a:tailEnd type="none" w="med" len="med"/>
                    </a:lnT>
                    <a:lnB cmpd="sng" algn="ctr" cap="flat" w="9525">
                      <a:solidFill>
                        <a:srgbClr val="363371"/>
                      </a:solidFill>
                      <a:prstDash val="solid"/>
                      <a:round/>
                      <a:headEnd type="none" w="med" len="med"/>
                      <a:tailEnd type="none" w="med" len="med"/>
                    </a:lnB>
                  </a:tcPr>
                </a:tc>
                <a:tc hMerge="true">
                  <a:txBody>
                    <a:bodyPr anchor="t" rtlCol="false"/>
                    <a:lstStyle/>
                    <a:p>
                      <a:pPr algn="ctr">
                        <a:lnSpc>
                          <a:spcPts val="2099"/>
                        </a:lnSpc>
                        <a:defRPr/>
                      </a:pPr>
                      <a:r>
                        <a:rPr lang="en-US" sz="1499" b="true">
                          <a:solidFill>
                            <a:srgbClr val="000000"/>
                          </a:solidFill>
                          <a:latin typeface="Arial Bold"/>
                          <a:ea typeface="Arial Bold"/>
                          <a:cs typeface="Arial Bold"/>
                          <a:sym typeface="Arial Bold"/>
                        </a:rPr>
                        <a:t>By Region/Conflict</a:t>
                      </a:r>
                      <a:endParaRPr lang="en-US" sz="1100"/>
                    </a:p>
                  </a:txBody>
                  <a:tcPr marL="57150" marR="57150" marT="57150" marB="57150" anchor="ctr">
                    <a:lnL cmpd="sng" algn="ctr" cap="flat" w="9525">
                      <a:solidFill>
                        <a:srgbClr val="363371"/>
                      </a:solidFill>
                      <a:prstDash val="solid"/>
                      <a:round/>
                      <a:headEnd type="none" w="med" len="med"/>
                      <a:tailEnd type="none" w="med" len="med"/>
                    </a:lnL>
                    <a:lnR cmpd="sng" algn="ctr" cap="flat" w="9525">
                      <a:solidFill>
                        <a:srgbClr val="363371"/>
                      </a:solidFill>
                      <a:prstDash val="solid"/>
                      <a:round/>
                      <a:headEnd type="none" w="med" len="med"/>
                      <a:tailEnd type="none" w="med" len="med"/>
                    </a:lnR>
                    <a:lnT cmpd="sng" algn="ctr" cap="flat" w="9525">
                      <a:solidFill>
                        <a:srgbClr val="363371"/>
                      </a:solidFill>
                      <a:prstDash val="solid"/>
                      <a:round/>
                      <a:headEnd type="none" w="med" len="med"/>
                      <a:tailEnd type="none" w="med" len="med"/>
                    </a:lnT>
                    <a:lnB cmpd="sng" algn="ctr" cap="flat" w="9525">
                      <a:solidFill>
                        <a:srgbClr val="363371"/>
                      </a:solidFill>
                      <a:prstDash val="solid"/>
                      <a:round/>
                      <a:headEnd type="none" w="med" len="med"/>
                      <a:tailEnd type="none" w="med" len="med"/>
                    </a:lnB>
                  </a:tcPr>
                </a:tc>
              </a:tr>
              <a:tr h="400531">
                <a:tc>
                  <a:txBody>
                    <a:bodyPr anchor="t" rtlCol="false"/>
                    <a:lstStyle/>
                    <a:p>
                      <a:pPr algn="l">
                        <a:lnSpc>
                          <a:spcPts val="2099"/>
                        </a:lnSpc>
                        <a:defRPr/>
                      </a:pPr>
                      <a:r>
                        <a:rPr lang="en-US" sz="1499">
                          <a:solidFill>
                            <a:srgbClr val="000000"/>
                          </a:solidFill>
                          <a:latin typeface="Arial"/>
                          <a:ea typeface="Arial"/>
                          <a:cs typeface="Arial"/>
                          <a:sym typeface="Arial"/>
                        </a:rPr>
                        <a:t>Slovenian War</a:t>
                      </a:r>
                      <a:endParaRPr lang="en-US" sz="1100"/>
                    </a:p>
                  </a:txBody>
                  <a:tcPr marL="57150" marR="57150" marT="57150" marB="57150" anchor="ctr">
                    <a:lnL cmpd="sng" algn="ctr" cap="flat" w="9525">
                      <a:solidFill>
                        <a:srgbClr val="363371"/>
                      </a:solidFill>
                      <a:prstDash val="solid"/>
                      <a:round/>
                      <a:headEnd type="none" w="med" len="med"/>
                      <a:tailEnd type="none" w="med" len="med"/>
                    </a:lnL>
                    <a:lnR cmpd="sng" algn="ctr" cap="flat" w="9525">
                      <a:solidFill>
                        <a:srgbClr val="363371"/>
                      </a:solidFill>
                      <a:prstDash val="solid"/>
                      <a:round/>
                      <a:headEnd type="none" w="med" len="med"/>
                      <a:tailEnd type="none" w="med" len="med"/>
                    </a:lnR>
                    <a:lnT cmpd="sng" algn="ctr" cap="flat" w="9525">
                      <a:solidFill>
                        <a:srgbClr val="363371"/>
                      </a:solidFill>
                      <a:prstDash val="solid"/>
                      <a:round/>
                      <a:headEnd type="none" w="med" len="med"/>
                      <a:tailEnd type="none" w="med" len="med"/>
                    </a:lnT>
                    <a:lnB cmpd="sng" algn="ctr" cap="flat" w="9525">
                      <a:solidFill>
                        <a:srgbClr val="363371"/>
                      </a:solidFill>
                      <a:prstDash val="solid"/>
                      <a:round/>
                      <a:headEnd type="none" w="med" len="med"/>
                      <a:tailEnd type="none" w="med" len="med"/>
                    </a:lnB>
                  </a:tcPr>
                </a:tc>
                <a:tc>
                  <a:txBody>
                    <a:bodyPr anchor="t" rtlCol="false"/>
                    <a:lstStyle/>
                    <a:p>
                      <a:pPr algn="l">
                        <a:lnSpc>
                          <a:spcPts val="2099"/>
                        </a:lnSpc>
                        <a:defRPr/>
                      </a:pPr>
                      <a:r>
                        <a:rPr lang="en-US" sz="1499">
                          <a:solidFill>
                            <a:srgbClr val="000000"/>
                          </a:solidFill>
                          <a:latin typeface="Arial"/>
                          <a:ea typeface="Arial"/>
                          <a:cs typeface="Arial"/>
                          <a:sym typeface="Arial"/>
                        </a:rPr>
                        <a:t>70</a:t>
                      </a:r>
                      <a:endParaRPr lang="en-US" sz="1100"/>
                    </a:p>
                  </a:txBody>
                  <a:tcPr marL="57150" marR="57150" marT="57150" marB="57150" anchor="ctr">
                    <a:lnL cmpd="sng" algn="ctr" cap="flat" w="9525">
                      <a:solidFill>
                        <a:srgbClr val="363371"/>
                      </a:solidFill>
                      <a:prstDash val="solid"/>
                      <a:round/>
                      <a:headEnd type="none" w="med" len="med"/>
                      <a:tailEnd type="none" w="med" len="med"/>
                    </a:lnL>
                    <a:lnR cmpd="sng" algn="ctr" cap="flat" w="9525">
                      <a:solidFill>
                        <a:srgbClr val="363371"/>
                      </a:solidFill>
                      <a:prstDash val="solid"/>
                      <a:round/>
                      <a:headEnd type="none" w="med" len="med"/>
                      <a:tailEnd type="none" w="med" len="med"/>
                    </a:lnR>
                    <a:lnT cmpd="sng" algn="ctr" cap="flat" w="9525">
                      <a:solidFill>
                        <a:srgbClr val="363371"/>
                      </a:solidFill>
                      <a:prstDash val="solid"/>
                      <a:round/>
                      <a:headEnd type="none" w="med" len="med"/>
                      <a:tailEnd type="none" w="med" len="med"/>
                    </a:lnT>
                    <a:lnB cmpd="sng" algn="ctr" cap="flat" w="9525">
                      <a:solidFill>
                        <a:srgbClr val="363371"/>
                      </a:solidFill>
                      <a:prstDash val="solid"/>
                      <a:round/>
                      <a:headEnd type="none" w="med" len="med"/>
                      <a:tailEnd type="none" w="med" len="med"/>
                    </a:lnB>
                  </a:tcPr>
                </a:tc>
                <a:tc>
                  <a:txBody>
                    <a:bodyPr anchor="t" rtlCol="false"/>
                    <a:lstStyle/>
                    <a:p>
                      <a:pPr algn="l">
                        <a:lnSpc>
                          <a:spcPts val="2099"/>
                        </a:lnSpc>
                        <a:defRPr/>
                      </a:pPr>
                      <a:r>
                        <a:rPr lang="en-US" sz="1499">
                          <a:solidFill>
                            <a:srgbClr val="000000"/>
                          </a:solidFill>
                          <a:latin typeface="Arial"/>
                          <a:ea typeface="Arial"/>
                          <a:cs typeface="Arial"/>
                          <a:sym typeface="Arial"/>
                        </a:rPr>
                        <a:t>-</a:t>
                      </a:r>
                      <a:endParaRPr lang="en-US" sz="1100"/>
                    </a:p>
                  </a:txBody>
                  <a:tcPr marL="57150" marR="57150" marT="57150" marB="57150" anchor="ctr">
                    <a:lnL cmpd="sng" algn="ctr" cap="flat" w="9525">
                      <a:solidFill>
                        <a:srgbClr val="363371"/>
                      </a:solidFill>
                      <a:prstDash val="solid"/>
                      <a:round/>
                      <a:headEnd type="none" w="med" len="med"/>
                      <a:tailEnd type="none" w="med" len="med"/>
                    </a:lnL>
                    <a:lnR cmpd="sng" algn="ctr" cap="flat" w="9525">
                      <a:solidFill>
                        <a:srgbClr val="363371"/>
                      </a:solidFill>
                      <a:prstDash val="solid"/>
                      <a:round/>
                      <a:headEnd type="none" w="med" len="med"/>
                      <a:tailEnd type="none" w="med" len="med"/>
                    </a:lnR>
                    <a:lnT cmpd="sng" algn="ctr" cap="flat" w="9525">
                      <a:solidFill>
                        <a:srgbClr val="363371"/>
                      </a:solidFill>
                      <a:prstDash val="solid"/>
                      <a:round/>
                      <a:headEnd type="none" w="med" len="med"/>
                      <a:tailEnd type="none" w="med" len="med"/>
                    </a:lnT>
                    <a:lnB cmpd="sng" algn="ctr" cap="flat" w="9525">
                      <a:solidFill>
                        <a:srgbClr val="363371"/>
                      </a:solidFill>
                      <a:prstDash val="solid"/>
                      <a:round/>
                      <a:headEnd type="none" w="med" len="med"/>
                      <a:tailEnd type="none" w="med" len="med"/>
                    </a:lnB>
                  </a:tcPr>
                </a:tc>
              </a:tr>
              <a:tr h="658016">
                <a:tc>
                  <a:txBody>
                    <a:bodyPr anchor="t" rtlCol="false"/>
                    <a:lstStyle/>
                    <a:p>
                      <a:pPr algn="l">
                        <a:lnSpc>
                          <a:spcPts val="2099"/>
                        </a:lnSpc>
                        <a:defRPr/>
                      </a:pPr>
                      <a:r>
                        <a:rPr lang="en-US" sz="1499">
                          <a:solidFill>
                            <a:srgbClr val="000000"/>
                          </a:solidFill>
                          <a:latin typeface="Arial"/>
                          <a:ea typeface="Arial"/>
                          <a:cs typeface="Arial"/>
                          <a:sym typeface="Arial"/>
                        </a:rPr>
                        <a:t>Croatian War</a:t>
                      </a:r>
                      <a:endParaRPr lang="en-US" sz="1100"/>
                    </a:p>
                  </a:txBody>
                  <a:tcPr marL="57150" marR="57150" marT="57150" marB="57150" anchor="ctr">
                    <a:lnL cmpd="sng" algn="ctr" cap="flat" w="9525">
                      <a:solidFill>
                        <a:srgbClr val="363371"/>
                      </a:solidFill>
                      <a:prstDash val="solid"/>
                      <a:round/>
                      <a:headEnd type="none" w="med" len="med"/>
                      <a:tailEnd type="none" w="med" len="med"/>
                    </a:lnL>
                    <a:lnR cmpd="sng" algn="ctr" cap="flat" w="9525">
                      <a:solidFill>
                        <a:srgbClr val="363371"/>
                      </a:solidFill>
                      <a:prstDash val="solid"/>
                      <a:round/>
                      <a:headEnd type="none" w="med" len="med"/>
                      <a:tailEnd type="none" w="med" len="med"/>
                    </a:lnR>
                    <a:lnT cmpd="sng" algn="ctr" cap="flat" w="9525">
                      <a:solidFill>
                        <a:srgbClr val="363371"/>
                      </a:solidFill>
                      <a:prstDash val="solid"/>
                      <a:round/>
                      <a:headEnd type="none" w="med" len="med"/>
                      <a:tailEnd type="none" w="med" len="med"/>
                    </a:lnT>
                    <a:lnB cmpd="sng" algn="ctr" cap="flat" w="9525">
                      <a:solidFill>
                        <a:srgbClr val="363371"/>
                      </a:solidFill>
                      <a:prstDash val="solid"/>
                      <a:round/>
                      <a:headEnd type="none" w="med" len="med"/>
                      <a:tailEnd type="none" w="med" len="med"/>
                    </a:lnB>
                  </a:tcPr>
                </a:tc>
                <a:tc>
                  <a:txBody>
                    <a:bodyPr anchor="t" rtlCol="false"/>
                    <a:lstStyle/>
                    <a:p>
                      <a:pPr algn="l">
                        <a:lnSpc>
                          <a:spcPts val="2099"/>
                        </a:lnSpc>
                        <a:defRPr/>
                      </a:pPr>
                      <a:r>
                        <a:rPr lang="en-US" sz="1499">
                          <a:solidFill>
                            <a:srgbClr val="000000"/>
                          </a:solidFill>
                          <a:latin typeface="Arial"/>
                          <a:ea typeface="Arial"/>
                          <a:cs typeface="Arial"/>
                          <a:sym typeface="Arial"/>
                        </a:rPr>
                        <a:t>22,000</a:t>
                      </a:r>
                      <a:endParaRPr lang="en-US" sz="1100"/>
                    </a:p>
                  </a:txBody>
                  <a:tcPr marL="57150" marR="57150" marT="57150" marB="57150" anchor="ctr">
                    <a:lnL cmpd="sng" algn="ctr" cap="flat" w="9525">
                      <a:solidFill>
                        <a:srgbClr val="363371"/>
                      </a:solidFill>
                      <a:prstDash val="solid"/>
                      <a:round/>
                      <a:headEnd type="none" w="med" len="med"/>
                      <a:tailEnd type="none" w="med" len="med"/>
                    </a:lnL>
                    <a:lnR cmpd="sng" algn="ctr" cap="flat" w="9525">
                      <a:solidFill>
                        <a:srgbClr val="363371"/>
                      </a:solidFill>
                      <a:prstDash val="solid"/>
                      <a:round/>
                      <a:headEnd type="none" w="med" len="med"/>
                      <a:tailEnd type="none" w="med" len="med"/>
                    </a:lnR>
                    <a:lnT cmpd="sng" algn="ctr" cap="flat" w="9525">
                      <a:solidFill>
                        <a:srgbClr val="363371"/>
                      </a:solidFill>
                      <a:prstDash val="solid"/>
                      <a:round/>
                      <a:headEnd type="none" w="med" len="med"/>
                      <a:tailEnd type="none" w="med" len="med"/>
                    </a:lnT>
                    <a:lnB cmpd="sng" algn="ctr" cap="flat" w="9525">
                      <a:solidFill>
                        <a:srgbClr val="363371"/>
                      </a:solidFill>
                      <a:prstDash val="solid"/>
                      <a:round/>
                      <a:headEnd type="none" w="med" len="med"/>
                      <a:tailEnd type="none" w="med" len="med"/>
                    </a:lnB>
                  </a:tcPr>
                </a:tc>
                <a:tc>
                  <a:txBody>
                    <a:bodyPr anchor="t" rtlCol="false"/>
                    <a:lstStyle/>
                    <a:p>
                      <a:pPr algn="l">
                        <a:lnSpc>
                          <a:spcPts val="2099"/>
                        </a:lnSpc>
                        <a:defRPr/>
                      </a:pPr>
                      <a:r>
                        <a:rPr lang="en-US" sz="1499">
                          <a:solidFill>
                            <a:srgbClr val="000000"/>
                          </a:solidFill>
                          <a:latin typeface="Arial"/>
                          <a:ea typeface="Arial"/>
                          <a:cs typeface="Arial"/>
                          <a:sym typeface="Arial"/>
                        </a:rPr>
                        <a:t>15,000 Croats</a:t>
                      </a:r>
                      <a:endParaRPr lang="en-US" sz="1100"/>
                    </a:p>
                    <a:p>
                      <a:pPr algn="l">
                        <a:lnSpc>
                          <a:spcPts val="2099"/>
                        </a:lnSpc>
                      </a:pPr>
                      <a:r>
                        <a:rPr lang="en-US" sz="1499">
                          <a:solidFill>
                            <a:srgbClr val="000000"/>
                          </a:solidFill>
                          <a:latin typeface="Arial"/>
                          <a:ea typeface="Arial"/>
                          <a:cs typeface="Arial"/>
                          <a:sym typeface="Arial"/>
                        </a:rPr>
                        <a:t>7,000 Serbs</a:t>
                      </a:r>
                    </a:p>
                  </a:txBody>
                  <a:tcPr marL="57150" marR="57150" marT="57150" marB="57150" anchor="ctr">
                    <a:lnL cmpd="sng" algn="ctr" cap="flat" w="9525">
                      <a:solidFill>
                        <a:srgbClr val="363371"/>
                      </a:solidFill>
                      <a:prstDash val="solid"/>
                      <a:round/>
                      <a:headEnd type="none" w="med" len="med"/>
                      <a:tailEnd type="none" w="med" len="med"/>
                    </a:lnL>
                    <a:lnR cmpd="sng" algn="ctr" cap="flat" w="9525">
                      <a:solidFill>
                        <a:srgbClr val="363371"/>
                      </a:solidFill>
                      <a:prstDash val="solid"/>
                      <a:round/>
                      <a:headEnd type="none" w="med" len="med"/>
                      <a:tailEnd type="none" w="med" len="med"/>
                    </a:lnR>
                    <a:lnT cmpd="sng" algn="ctr" cap="flat" w="9525">
                      <a:solidFill>
                        <a:srgbClr val="363371"/>
                      </a:solidFill>
                      <a:prstDash val="solid"/>
                      <a:round/>
                      <a:headEnd type="none" w="med" len="med"/>
                      <a:tailEnd type="none" w="med" len="med"/>
                    </a:lnT>
                    <a:lnB cmpd="sng" algn="ctr" cap="flat" w="9525">
                      <a:solidFill>
                        <a:srgbClr val="363371"/>
                      </a:solidFill>
                      <a:prstDash val="solid"/>
                      <a:round/>
                      <a:headEnd type="none" w="med" len="med"/>
                      <a:tailEnd type="none" w="med" len="med"/>
                    </a:lnB>
                  </a:tcPr>
                </a:tc>
              </a:tr>
              <a:tr h="915500">
                <a:tc>
                  <a:txBody>
                    <a:bodyPr anchor="t" rtlCol="false"/>
                    <a:lstStyle/>
                    <a:p>
                      <a:pPr algn="l">
                        <a:lnSpc>
                          <a:spcPts val="2099"/>
                        </a:lnSpc>
                        <a:defRPr/>
                      </a:pPr>
                      <a:r>
                        <a:rPr lang="en-US" sz="1499">
                          <a:solidFill>
                            <a:srgbClr val="000000"/>
                          </a:solidFill>
                          <a:latin typeface="Arial"/>
                          <a:ea typeface="Arial"/>
                          <a:cs typeface="Arial"/>
                          <a:sym typeface="Arial"/>
                        </a:rPr>
                        <a:t>Bosnian War</a:t>
                      </a:r>
                      <a:endParaRPr lang="en-US" sz="1100"/>
                    </a:p>
                  </a:txBody>
                  <a:tcPr marL="57150" marR="57150" marT="57150" marB="57150" anchor="ctr">
                    <a:lnL cmpd="sng" algn="ctr" cap="flat" w="9525">
                      <a:solidFill>
                        <a:srgbClr val="363371"/>
                      </a:solidFill>
                      <a:prstDash val="solid"/>
                      <a:round/>
                      <a:headEnd type="none" w="med" len="med"/>
                      <a:tailEnd type="none" w="med" len="med"/>
                    </a:lnL>
                    <a:lnR cmpd="sng" algn="ctr" cap="flat" w="9525">
                      <a:solidFill>
                        <a:srgbClr val="363371"/>
                      </a:solidFill>
                      <a:prstDash val="solid"/>
                      <a:round/>
                      <a:headEnd type="none" w="med" len="med"/>
                      <a:tailEnd type="none" w="med" len="med"/>
                    </a:lnR>
                    <a:lnT cmpd="sng" algn="ctr" cap="flat" w="9525">
                      <a:solidFill>
                        <a:srgbClr val="363371"/>
                      </a:solidFill>
                      <a:prstDash val="solid"/>
                      <a:round/>
                      <a:headEnd type="none" w="med" len="med"/>
                      <a:tailEnd type="none" w="med" len="med"/>
                    </a:lnT>
                    <a:lnB cmpd="sng" algn="ctr" cap="flat" w="9525">
                      <a:solidFill>
                        <a:srgbClr val="363371"/>
                      </a:solidFill>
                      <a:prstDash val="solid"/>
                      <a:round/>
                      <a:headEnd type="none" w="med" len="med"/>
                      <a:tailEnd type="none" w="med" len="med"/>
                    </a:lnB>
                  </a:tcPr>
                </a:tc>
                <a:tc>
                  <a:txBody>
                    <a:bodyPr anchor="t" rtlCol="false"/>
                    <a:lstStyle/>
                    <a:p>
                      <a:pPr algn="l">
                        <a:lnSpc>
                          <a:spcPts val="2099"/>
                        </a:lnSpc>
                        <a:defRPr/>
                      </a:pPr>
                      <a:r>
                        <a:rPr lang="en-US" sz="1499">
                          <a:solidFill>
                            <a:srgbClr val="000000"/>
                          </a:solidFill>
                          <a:latin typeface="Arial"/>
                          <a:ea typeface="Arial"/>
                          <a:cs typeface="Arial"/>
                          <a:sym typeface="Arial"/>
                        </a:rPr>
                        <a:t>97,207 - 102,622</a:t>
                      </a:r>
                      <a:endParaRPr lang="en-US" sz="1100"/>
                    </a:p>
                  </a:txBody>
                  <a:tcPr marL="57150" marR="57150" marT="57150" marB="57150" anchor="ctr">
                    <a:lnL cmpd="sng" algn="ctr" cap="flat" w="9525">
                      <a:solidFill>
                        <a:srgbClr val="363371"/>
                      </a:solidFill>
                      <a:prstDash val="solid"/>
                      <a:round/>
                      <a:headEnd type="none" w="med" len="med"/>
                      <a:tailEnd type="none" w="med" len="med"/>
                    </a:lnL>
                    <a:lnR cmpd="sng" algn="ctr" cap="flat" w="9525">
                      <a:solidFill>
                        <a:srgbClr val="363371"/>
                      </a:solidFill>
                      <a:prstDash val="solid"/>
                      <a:round/>
                      <a:headEnd type="none" w="med" len="med"/>
                      <a:tailEnd type="none" w="med" len="med"/>
                    </a:lnR>
                    <a:lnT cmpd="sng" algn="ctr" cap="flat" w="9525">
                      <a:solidFill>
                        <a:srgbClr val="363371"/>
                      </a:solidFill>
                      <a:prstDash val="solid"/>
                      <a:round/>
                      <a:headEnd type="none" w="med" len="med"/>
                      <a:tailEnd type="none" w="med" len="med"/>
                    </a:lnT>
                    <a:lnB cmpd="sng" algn="ctr" cap="flat" w="9525">
                      <a:solidFill>
                        <a:srgbClr val="363371"/>
                      </a:solidFill>
                      <a:prstDash val="solid"/>
                      <a:round/>
                      <a:headEnd type="none" w="med" len="med"/>
                      <a:tailEnd type="none" w="med" len="med"/>
                    </a:lnB>
                  </a:tcPr>
                </a:tc>
                <a:tc>
                  <a:txBody>
                    <a:bodyPr anchor="t" rtlCol="false"/>
                    <a:lstStyle/>
                    <a:p>
                      <a:pPr algn="l">
                        <a:lnSpc>
                          <a:spcPts val="2099"/>
                        </a:lnSpc>
                        <a:defRPr/>
                      </a:pPr>
                      <a:r>
                        <a:rPr lang="en-US" sz="1499">
                          <a:solidFill>
                            <a:srgbClr val="000000"/>
                          </a:solidFill>
                          <a:latin typeface="Arial"/>
                          <a:ea typeface="Arial"/>
                          <a:cs typeface="Arial"/>
                          <a:sym typeface="Arial"/>
                        </a:rPr>
                        <a:t>64,036 Bosniaks (65%)</a:t>
                      </a:r>
                      <a:endParaRPr lang="en-US" sz="1100"/>
                    </a:p>
                    <a:p>
                      <a:pPr algn="l">
                        <a:lnSpc>
                          <a:spcPts val="2099"/>
                        </a:lnSpc>
                      </a:pPr>
                      <a:r>
                        <a:rPr lang="en-US" sz="1499">
                          <a:solidFill>
                            <a:srgbClr val="000000"/>
                          </a:solidFill>
                          <a:latin typeface="Arial"/>
                          <a:ea typeface="Arial"/>
                          <a:cs typeface="Arial"/>
                          <a:sym typeface="Arial"/>
                        </a:rPr>
                        <a:t>24,905 Serbs (25%)</a:t>
                      </a:r>
                    </a:p>
                    <a:p>
                      <a:pPr algn="l">
                        <a:lnSpc>
                          <a:spcPts val="2099"/>
                        </a:lnSpc>
                      </a:pPr>
                      <a:r>
                        <a:rPr lang="en-US" sz="1499">
                          <a:solidFill>
                            <a:srgbClr val="000000"/>
                          </a:solidFill>
                          <a:latin typeface="Arial"/>
                          <a:ea typeface="Arial"/>
                          <a:cs typeface="Arial"/>
                          <a:sym typeface="Arial"/>
                        </a:rPr>
                        <a:t>7,788 Croats (8%)</a:t>
                      </a:r>
                    </a:p>
                  </a:txBody>
                  <a:tcPr marL="57150" marR="57150" marT="57150" marB="57150" anchor="ctr">
                    <a:lnL cmpd="sng" algn="ctr" cap="flat" w="9525">
                      <a:solidFill>
                        <a:srgbClr val="363371"/>
                      </a:solidFill>
                      <a:prstDash val="solid"/>
                      <a:round/>
                      <a:headEnd type="none" w="med" len="med"/>
                      <a:tailEnd type="none" w="med" len="med"/>
                    </a:lnL>
                    <a:lnR cmpd="sng" algn="ctr" cap="flat" w="9525">
                      <a:solidFill>
                        <a:srgbClr val="363371"/>
                      </a:solidFill>
                      <a:prstDash val="solid"/>
                      <a:round/>
                      <a:headEnd type="none" w="med" len="med"/>
                      <a:tailEnd type="none" w="med" len="med"/>
                    </a:lnR>
                    <a:lnT cmpd="sng" algn="ctr" cap="flat" w="9525">
                      <a:solidFill>
                        <a:srgbClr val="363371"/>
                      </a:solidFill>
                      <a:prstDash val="solid"/>
                      <a:round/>
                      <a:headEnd type="none" w="med" len="med"/>
                      <a:tailEnd type="none" w="med" len="med"/>
                    </a:lnT>
                    <a:lnB cmpd="sng" algn="ctr" cap="flat" w="9525">
                      <a:solidFill>
                        <a:srgbClr val="363371"/>
                      </a:solidFill>
                      <a:prstDash val="solid"/>
                      <a:round/>
                      <a:headEnd type="none" w="med" len="med"/>
                      <a:tailEnd type="none" w="med" len="med"/>
                    </a:lnB>
                  </a:tcPr>
                </a:tc>
              </a:tr>
              <a:tr h="400531">
                <a:tc>
                  <a:txBody>
                    <a:bodyPr anchor="t" rtlCol="false"/>
                    <a:lstStyle/>
                    <a:p>
                      <a:pPr algn="l">
                        <a:lnSpc>
                          <a:spcPts val="2099"/>
                        </a:lnSpc>
                        <a:defRPr/>
                      </a:pPr>
                      <a:r>
                        <a:rPr lang="en-US" sz="1499">
                          <a:solidFill>
                            <a:srgbClr val="000000"/>
                          </a:solidFill>
                          <a:latin typeface="Arial"/>
                          <a:ea typeface="Arial"/>
                          <a:cs typeface="Arial"/>
                          <a:sym typeface="Arial"/>
                        </a:rPr>
                        <a:t>Siege of Sarajevo</a:t>
                      </a:r>
                      <a:endParaRPr lang="en-US" sz="1100"/>
                    </a:p>
                  </a:txBody>
                  <a:tcPr marL="57150" marR="57150" marT="57150" marB="57150" anchor="ctr">
                    <a:lnL cmpd="sng" algn="ctr" cap="flat" w="9525">
                      <a:solidFill>
                        <a:srgbClr val="363371"/>
                      </a:solidFill>
                      <a:prstDash val="solid"/>
                      <a:round/>
                      <a:headEnd type="none" w="med" len="med"/>
                      <a:tailEnd type="none" w="med" len="med"/>
                    </a:lnL>
                    <a:lnR cmpd="sng" algn="ctr" cap="flat" w="9525">
                      <a:solidFill>
                        <a:srgbClr val="363371"/>
                      </a:solidFill>
                      <a:prstDash val="solid"/>
                      <a:round/>
                      <a:headEnd type="none" w="med" len="med"/>
                      <a:tailEnd type="none" w="med" len="med"/>
                    </a:lnR>
                    <a:lnT cmpd="sng" algn="ctr" cap="flat" w="9525">
                      <a:solidFill>
                        <a:srgbClr val="363371"/>
                      </a:solidFill>
                      <a:prstDash val="solid"/>
                      <a:round/>
                      <a:headEnd type="none" w="med" len="med"/>
                      <a:tailEnd type="none" w="med" len="med"/>
                    </a:lnT>
                    <a:lnB cmpd="sng" algn="ctr" cap="flat" w="9525">
                      <a:solidFill>
                        <a:srgbClr val="363371"/>
                      </a:solidFill>
                      <a:prstDash val="solid"/>
                      <a:round/>
                      <a:headEnd type="none" w="med" len="med"/>
                      <a:tailEnd type="none" w="med" len="med"/>
                    </a:lnB>
                  </a:tcPr>
                </a:tc>
                <a:tc>
                  <a:txBody>
                    <a:bodyPr anchor="t" rtlCol="false"/>
                    <a:lstStyle/>
                    <a:p>
                      <a:pPr algn="l">
                        <a:lnSpc>
                          <a:spcPts val="2099"/>
                        </a:lnSpc>
                        <a:defRPr/>
                      </a:pPr>
                      <a:r>
                        <a:rPr lang="en-US" sz="1499">
                          <a:solidFill>
                            <a:srgbClr val="000000"/>
                          </a:solidFill>
                          <a:latin typeface="Arial"/>
                          <a:ea typeface="Arial"/>
                          <a:cs typeface="Arial"/>
                          <a:sym typeface="Arial"/>
                        </a:rPr>
                        <a:t>14,000</a:t>
                      </a:r>
                      <a:endParaRPr lang="en-US" sz="1100"/>
                    </a:p>
                  </a:txBody>
                  <a:tcPr marL="57150" marR="57150" marT="57150" marB="57150" anchor="ctr">
                    <a:lnL cmpd="sng" algn="ctr" cap="flat" w="9525">
                      <a:solidFill>
                        <a:srgbClr val="363371"/>
                      </a:solidFill>
                      <a:prstDash val="solid"/>
                      <a:round/>
                      <a:headEnd type="none" w="med" len="med"/>
                      <a:tailEnd type="none" w="med" len="med"/>
                    </a:lnL>
                    <a:lnR cmpd="sng" algn="ctr" cap="flat" w="9525">
                      <a:solidFill>
                        <a:srgbClr val="363371"/>
                      </a:solidFill>
                      <a:prstDash val="solid"/>
                      <a:round/>
                      <a:headEnd type="none" w="med" len="med"/>
                      <a:tailEnd type="none" w="med" len="med"/>
                    </a:lnR>
                    <a:lnT cmpd="sng" algn="ctr" cap="flat" w="9525">
                      <a:solidFill>
                        <a:srgbClr val="363371"/>
                      </a:solidFill>
                      <a:prstDash val="solid"/>
                      <a:round/>
                      <a:headEnd type="none" w="med" len="med"/>
                      <a:tailEnd type="none" w="med" len="med"/>
                    </a:lnT>
                    <a:lnB cmpd="sng" algn="ctr" cap="flat" w="9525">
                      <a:solidFill>
                        <a:srgbClr val="363371"/>
                      </a:solidFill>
                      <a:prstDash val="solid"/>
                      <a:round/>
                      <a:headEnd type="none" w="med" len="med"/>
                      <a:tailEnd type="none" w="med" len="med"/>
                    </a:lnB>
                  </a:tcPr>
                </a:tc>
                <a:tc>
                  <a:txBody>
                    <a:bodyPr anchor="t" rtlCol="false"/>
                    <a:lstStyle/>
                    <a:p>
                      <a:pPr algn="l">
                        <a:lnSpc>
                          <a:spcPts val="2099"/>
                        </a:lnSpc>
                        <a:defRPr/>
                      </a:pPr>
                      <a:r>
                        <a:rPr lang="en-US" sz="1499">
                          <a:solidFill>
                            <a:srgbClr val="000000"/>
                          </a:solidFill>
                          <a:latin typeface="Arial"/>
                          <a:ea typeface="Arial"/>
                          <a:cs typeface="Arial"/>
                          <a:sym typeface="Arial"/>
                        </a:rPr>
                        <a:t>-</a:t>
                      </a:r>
                      <a:endParaRPr lang="en-US" sz="1100"/>
                    </a:p>
                  </a:txBody>
                  <a:tcPr marL="57150" marR="57150" marT="57150" marB="57150" anchor="ctr">
                    <a:lnL cmpd="sng" algn="ctr" cap="flat" w="9525">
                      <a:solidFill>
                        <a:srgbClr val="363371"/>
                      </a:solidFill>
                      <a:prstDash val="solid"/>
                      <a:round/>
                      <a:headEnd type="none" w="med" len="med"/>
                      <a:tailEnd type="none" w="med" len="med"/>
                    </a:lnL>
                    <a:lnR cmpd="sng" algn="ctr" cap="flat" w="9525">
                      <a:solidFill>
                        <a:srgbClr val="363371"/>
                      </a:solidFill>
                      <a:prstDash val="solid"/>
                      <a:round/>
                      <a:headEnd type="none" w="med" len="med"/>
                      <a:tailEnd type="none" w="med" len="med"/>
                    </a:lnR>
                    <a:lnT cmpd="sng" algn="ctr" cap="flat" w="9525">
                      <a:solidFill>
                        <a:srgbClr val="363371"/>
                      </a:solidFill>
                      <a:prstDash val="solid"/>
                      <a:round/>
                      <a:headEnd type="none" w="med" len="med"/>
                      <a:tailEnd type="none" w="med" len="med"/>
                    </a:lnT>
                    <a:lnB cmpd="sng" algn="ctr" cap="flat" w="9525">
                      <a:solidFill>
                        <a:srgbClr val="363371"/>
                      </a:solidFill>
                      <a:prstDash val="solid"/>
                      <a:round/>
                      <a:headEnd type="none" w="med" len="med"/>
                      <a:tailEnd type="none" w="med" len="med"/>
                    </a:lnB>
                  </a:tcPr>
                </a:tc>
              </a:tr>
              <a:tr h="658016">
                <a:tc>
                  <a:txBody>
                    <a:bodyPr anchor="t" rtlCol="false"/>
                    <a:lstStyle/>
                    <a:p>
                      <a:pPr algn="l">
                        <a:lnSpc>
                          <a:spcPts val="2099"/>
                        </a:lnSpc>
                        <a:defRPr/>
                      </a:pPr>
                      <a:r>
                        <a:rPr lang="en-US" sz="1499">
                          <a:solidFill>
                            <a:srgbClr val="000000"/>
                          </a:solidFill>
                          <a:latin typeface="Arial"/>
                          <a:ea typeface="Arial"/>
                          <a:cs typeface="Arial"/>
                          <a:sym typeface="Arial"/>
                        </a:rPr>
                        <a:t>Kosovo Conflict</a:t>
                      </a:r>
                      <a:endParaRPr lang="en-US" sz="1100"/>
                    </a:p>
                  </a:txBody>
                  <a:tcPr marL="57150" marR="57150" marT="57150" marB="57150" anchor="ctr">
                    <a:lnL cmpd="sng" algn="ctr" cap="flat" w="9525">
                      <a:solidFill>
                        <a:srgbClr val="363371"/>
                      </a:solidFill>
                      <a:prstDash val="solid"/>
                      <a:round/>
                      <a:headEnd type="none" w="med" len="med"/>
                      <a:tailEnd type="none" w="med" len="med"/>
                    </a:lnL>
                    <a:lnR cmpd="sng" algn="ctr" cap="flat" w="9525">
                      <a:solidFill>
                        <a:srgbClr val="363371"/>
                      </a:solidFill>
                      <a:prstDash val="solid"/>
                      <a:round/>
                      <a:headEnd type="none" w="med" len="med"/>
                      <a:tailEnd type="none" w="med" len="med"/>
                    </a:lnR>
                    <a:lnT cmpd="sng" algn="ctr" cap="flat" w="9525">
                      <a:solidFill>
                        <a:srgbClr val="363371"/>
                      </a:solidFill>
                      <a:prstDash val="solid"/>
                      <a:round/>
                      <a:headEnd type="none" w="med" len="med"/>
                      <a:tailEnd type="none" w="med" len="med"/>
                    </a:lnT>
                    <a:lnB cmpd="sng" algn="ctr" cap="flat" w="9525">
                      <a:solidFill>
                        <a:srgbClr val="363371"/>
                      </a:solidFill>
                      <a:prstDash val="solid"/>
                      <a:round/>
                      <a:headEnd type="none" w="med" len="med"/>
                      <a:tailEnd type="none" w="med" len="med"/>
                    </a:lnB>
                  </a:tcPr>
                </a:tc>
                <a:tc>
                  <a:txBody>
                    <a:bodyPr anchor="t" rtlCol="false"/>
                    <a:lstStyle/>
                    <a:p>
                      <a:pPr algn="l">
                        <a:lnSpc>
                          <a:spcPts val="2099"/>
                        </a:lnSpc>
                        <a:defRPr/>
                      </a:pPr>
                      <a:r>
                        <a:rPr lang="en-US" sz="1499">
                          <a:solidFill>
                            <a:srgbClr val="000000"/>
                          </a:solidFill>
                          <a:latin typeface="Arial"/>
                          <a:ea typeface="Arial"/>
                          <a:cs typeface="Arial"/>
                          <a:sym typeface="Arial"/>
                        </a:rPr>
                        <a:t>13,535</a:t>
                      </a:r>
                      <a:endParaRPr lang="en-US" sz="1100"/>
                    </a:p>
                  </a:txBody>
                  <a:tcPr marL="57150" marR="57150" marT="57150" marB="57150" anchor="ctr">
                    <a:lnL cmpd="sng" algn="ctr" cap="flat" w="9525">
                      <a:solidFill>
                        <a:srgbClr val="363371"/>
                      </a:solidFill>
                      <a:prstDash val="solid"/>
                      <a:round/>
                      <a:headEnd type="none" w="med" len="med"/>
                      <a:tailEnd type="none" w="med" len="med"/>
                    </a:lnL>
                    <a:lnR cmpd="sng" algn="ctr" cap="flat" w="9525">
                      <a:solidFill>
                        <a:srgbClr val="363371"/>
                      </a:solidFill>
                      <a:prstDash val="solid"/>
                      <a:round/>
                      <a:headEnd type="none" w="med" len="med"/>
                      <a:tailEnd type="none" w="med" len="med"/>
                    </a:lnR>
                    <a:lnT cmpd="sng" algn="ctr" cap="flat" w="9525">
                      <a:solidFill>
                        <a:srgbClr val="363371"/>
                      </a:solidFill>
                      <a:prstDash val="solid"/>
                      <a:round/>
                      <a:headEnd type="none" w="med" len="med"/>
                      <a:tailEnd type="none" w="med" len="med"/>
                    </a:lnT>
                    <a:lnB cmpd="sng" algn="ctr" cap="flat" w="9525">
                      <a:solidFill>
                        <a:srgbClr val="363371"/>
                      </a:solidFill>
                      <a:prstDash val="solid"/>
                      <a:round/>
                      <a:headEnd type="none" w="med" len="med"/>
                      <a:tailEnd type="none" w="med" len="med"/>
                    </a:lnB>
                  </a:tcPr>
                </a:tc>
                <a:tc>
                  <a:txBody>
                    <a:bodyPr anchor="t" rtlCol="false"/>
                    <a:lstStyle/>
                    <a:p>
                      <a:pPr algn="l">
                        <a:lnSpc>
                          <a:spcPts val="2099"/>
                        </a:lnSpc>
                        <a:defRPr/>
                      </a:pPr>
                      <a:r>
                        <a:rPr lang="en-US" sz="1499">
                          <a:solidFill>
                            <a:srgbClr val="000000"/>
                          </a:solidFill>
                          <a:latin typeface="Arial"/>
                          <a:ea typeface="Arial"/>
                          <a:cs typeface="Arial"/>
                          <a:sym typeface="Arial"/>
                        </a:rPr>
                        <a:t>10,812 Albanians (80%)</a:t>
                      </a:r>
                      <a:endParaRPr lang="en-US" sz="1100"/>
                    </a:p>
                    <a:p>
                      <a:pPr algn="l">
                        <a:lnSpc>
                          <a:spcPts val="2099"/>
                        </a:lnSpc>
                      </a:pPr>
                      <a:r>
                        <a:rPr lang="en-US" sz="1499">
                          <a:solidFill>
                            <a:srgbClr val="000000"/>
                          </a:solidFill>
                          <a:latin typeface="Arial"/>
                          <a:ea typeface="Arial"/>
                          <a:cs typeface="Arial"/>
                          <a:sym typeface="Arial"/>
                        </a:rPr>
                        <a:t>2,197 Serbs (16%)</a:t>
                      </a:r>
                    </a:p>
                  </a:txBody>
                  <a:tcPr marL="57150" marR="57150" marT="57150" marB="57150" anchor="ctr">
                    <a:lnL cmpd="sng" algn="ctr" cap="flat" w="9525">
                      <a:solidFill>
                        <a:srgbClr val="363371"/>
                      </a:solidFill>
                      <a:prstDash val="solid"/>
                      <a:round/>
                      <a:headEnd type="none" w="med" len="med"/>
                      <a:tailEnd type="none" w="med" len="med"/>
                    </a:lnL>
                    <a:lnR cmpd="sng" algn="ctr" cap="flat" w="9525">
                      <a:solidFill>
                        <a:srgbClr val="363371"/>
                      </a:solidFill>
                      <a:prstDash val="solid"/>
                      <a:round/>
                      <a:headEnd type="none" w="med" len="med"/>
                      <a:tailEnd type="none" w="med" len="med"/>
                    </a:lnR>
                    <a:lnT cmpd="sng" algn="ctr" cap="flat" w="9525">
                      <a:solidFill>
                        <a:srgbClr val="363371"/>
                      </a:solidFill>
                      <a:prstDash val="solid"/>
                      <a:round/>
                      <a:headEnd type="none" w="med" len="med"/>
                      <a:tailEnd type="none" w="med" len="med"/>
                    </a:lnT>
                    <a:lnB cmpd="sng" algn="ctr" cap="flat" w="9525">
                      <a:solidFill>
                        <a:srgbClr val="363371"/>
                      </a:solidFill>
                      <a:prstDash val="solid"/>
                      <a:round/>
                      <a:headEnd type="none" w="med" len="med"/>
                      <a:tailEnd type="none" w="med" len="med"/>
                    </a:lnB>
                  </a:tcPr>
                </a:tc>
              </a:tr>
              <a:tr h="400531">
                <a:tc gridSpan="3">
                  <a:txBody>
                    <a:bodyPr anchor="t" rtlCol="false"/>
                    <a:lstStyle/>
                    <a:p>
                      <a:pPr algn="ctr">
                        <a:lnSpc>
                          <a:spcPts val="2099"/>
                        </a:lnSpc>
                        <a:defRPr/>
                      </a:pPr>
                      <a:r>
                        <a:rPr lang="en-US" sz="1499" b="true">
                          <a:solidFill>
                            <a:srgbClr val="000000"/>
                          </a:solidFill>
                          <a:latin typeface="Arial Bold"/>
                          <a:ea typeface="Arial Bold"/>
                          <a:cs typeface="Arial Bold"/>
                          <a:sym typeface="Arial Bold"/>
                        </a:rPr>
                        <a:t>Specific Groups &amp; Incidents</a:t>
                      </a:r>
                      <a:endParaRPr lang="en-US" sz="1100"/>
                    </a:p>
                  </a:txBody>
                  <a:tcPr marL="57150" marR="57150" marT="57150" marB="57150" anchor="ctr">
                    <a:lnL cmpd="sng" algn="ctr" cap="flat" w="9525">
                      <a:solidFill>
                        <a:srgbClr val="363371"/>
                      </a:solidFill>
                      <a:prstDash val="solid"/>
                      <a:round/>
                      <a:headEnd type="none" w="med" len="med"/>
                      <a:tailEnd type="none" w="med" len="med"/>
                    </a:lnL>
                    <a:lnR cmpd="sng" algn="ctr" cap="flat" w="9525">
                      <a:solidFill>
                        <a:srgbClr val="363371"/>
                      </a:solidFill>
                      <a:prstDash val="solid"/>
                      <a:round/>
                      <a:headEnd type="none" w="med" len="med"/>
                      <a:tailEnd type="none" w="med" len="med"/>
                    </a:lnR>
                    <a:lnT cmpd="sng" algn="ctr" cap="flat" w="9525">
                      <a:solidFill>
                        <a:srgbClr val="363371"/>
                      </a:solidFill>
                      <a:prstDash val="solid"/>
                      <a:round/>
                      <a:headEnd type="none" w="med" len="med"/>
                      <a:tailEnd type="none" w="med" len="med"/>
                    </a:lnT>
                    <a:lnB cmpd="sng" algn="ctr" cap="flat" w="9525">
                      <a:solidFill>
                        <a:srgbClr val="363371"/>
                      </a:solidFill>
                      <a:prstDash val="solid"/>
                      <a:round/>
                      <a:headEnd type="none" w="med" len="med"/>
                      <a:tailEnd type="none" w="med" len="med"/>
                    </a:lnB>
                  </a:tcPr>
                </a:tc>
                <a:tc hMerge="true">
                  <a:txBody>
                    <a:bodyPr anchor="t" rtlCol="false"/>
                    <a:lstStyle/>
                    <a:p>
                      <a:pPr algn="ctr">
                        <a:lnSpc>
                          <a:spcPts val="2099"/>
                        </a:lnSpc>
                        <a:defRPr/>
                      </a:pPr>
                      <a:r>
                        <a:rPr lang="en-US" sz="1499" b="true">
                          <a:solidFill>
                            <a:srgbClr val="000000"/>
                          </a:solidFill>
                          <a:latin typeface="Arial Bold"/>
                          <a:ea typeface="Arial Bold"/>
                          <a:cs typeface="Arial Bold"/>
                          <a:sym typeface="Arial Bold"/>
                        </a:rPr>
                        <a:t>Specific Groups &amp; Incidents</a:t>
                      </a:r>
                      <a:endParaRPr lang="en-US" sz="1100"/>
                    </a:p>
                  </a:txBody>
                  <a:tcPr marL="57150" marR="57150" marT="57150" marB="57150" anchor="ctr">
                    <a:lnL cmpd="sng" algn="ctr" cap="flat" w="9525">
                      <a:solidFill>
                        <a:srgbClr val="363371"/>
                      </a:solidFill>
                      <a:prstDash val="solid"/>
                      <a:round/>
                      <a:headEnd type="none" w="med" len="med"/>
                      <a:tailEnd type="none" w="med" len="med"/>
                    </a:lnL>
                    <a:lnR cmpd="sng" algn="ctr" cap="flat" w="9525">
                      <a:solidFill>
                        <a:srgbClr val="363371"/>
                      </a:solidFill>
                      <a:prstDash val="solid"/>
                      <a:round/>
                      <a:headEnd type="none" w="med" len="med"/>
                      <a:tailEnd type="none" w="med" len="med"/>
                    </a:lnR>
                    <a:lnT cmpd="sng" algn="ctr" cap="flat" w="9525">
                      <a:solidFill>
                        <a:srgbClr val="363371"/>
                      </a:solidFill>
                      <a:prstDash val="solid"/>
                      <a:round/>
                      <a:headEnd type="none" w="med" len="med"/>
                      <a:tailEnd type="none" w="med" len="med"/>
                    </a:lnT>
                    <a:lnB cmpd="sng" algn="ctr" cap="flat" w="9525">
                      <a:solidFill>
                        <a:srgbClr val="363371"/>
                      </a:solidFill>
                      <a:prstDash val="solid"/>
                      <a:round/>
                      <a:headEnd type="none" w="med" len="med"/>
                      <a:tailEnd type="none" w="med" len="med"/>
                    </a:lnB>
                  </a:tcPr>
                </a:tc>
                <a:tc hMerge="true">
                  <a:txBody>
                    <a:bodyPr anchor="t" rtlCol="false"/>
                    <a:lstStyle/>
                    <a:p>
                      <a:pPr algn="ctr">
                        <a:lnSpc>
                          <a:spcPts val="2099"/>
                        </a:lnSpc>
                        <a:defRPr/>
                      </a:pPr>
                      <a:r>
                        <a:rPr lang="en-US" sz="1499" b="true">
                          <a:solidFill>
                            <a:srgbClr val="000000"/>
                          </a:solidFill>
                          <a:latin typeface="Arial Bold"/>
                          <a:ea typeface="Arial Bold"/>
                          <a:cs typeface="Arial Bold"/>
                          <a:sym typeface="Arial Bold"/>
                        </a:rPr>
                        <a:t>Specific Groups &amp; Incidents</a:t>
                      </a:r>
                      <a:endParaRPr lang="en-US" sz="1100"/>
                    </a:p>
                  </a:txBody>
                  <a:tcPr marL="57150" marR="57150" marT="57150" marB="57150" anchor="ctr">
                    <a:lnL cmpd="sng" algn="ctr" cap="flat" w="9525">
                      <a:solidFill>
                        <a:srgbClr val="363371"/>
                      </a:solidFill>
                      <a:prstDash val="solid"/>
                      <a:round/>
                      <a:headEnd type="none" w="med" len="med"/>
                      <a:tailEnd type="none" w="med" len="med"/>
                    </a:lnL>
                    <a:lnR cmpd="sng" algn="ctr" cap="flat" w="9525">
                      <a:solidFill>
                        <a:srgbClr val="363371"/>
                      </a:solidFill>
                      <a:prstDash val="solid"/>
                      <a:round/>
                      <a:headEnd type="none" w="med" len="med"/>
                      <a:tailEnd type="none" w="med" len="med"/>
                    </a:lnR>
                    <a:lnT cmpd="sng" algn="ctr" cap="flat" w="9525">
                      <a:solidFill>
                        <a:srgbClr val="363371"/>
                      </a:solidFill>
                      <a:prstDash val="solid"/>
                      <a:round/>
                      <a:headEnd type="none" w="med" len="med"/>
                      <a:tailEnd type="none" w="med" len="med"/>
                    </a:lnT>
                    <a:lnB cmpd="sng" algn="ctr" cap="flat" w="9525">
                      <a:solidFill>
                        <a:srgbClr val="363371"/>
                      </a:solidFill>
                      <a:prstDash val="solid"/>
                      <a:round/>
                      <a:headEnd type="none" w="med" len="med"/>
                      <a:tailEnd type="none" w="med" len="med"/>
                    </a:lnB>
                  </a:tcPr>
                </a:tc>
              </a:tr>
              <a:tr h="400531">
                <a:tc>
                  <a:txBody>
                    <a:bodyPr anchor="t" rtlCol="false"/>
                    <a:lstStyle/>
                    <a:p>
                      <a:pPr algn="l">
                        <a:lnSpc>
                          <a:spcPts val="2099"/>
                        </a:lnSpc>
                        <a:defRPr/>
                      </a:pPr>
                      <a:r>
                        <a:rPr lang="en-US" sz="1499">
                          <a:solidFill>
                            <a:srgbClr val="000000"/>
                          </a:solidFill>
                          <a:latin typeface="Arial"/>
                          <a:ea typeface="Arial"/>
                          <a:cs typeface="Arial"/>
                          <a:sym typeface="Arial"/>
                        </a:rPr>
                        <a:t>Bosniaks Total Deaths (Bosnian War)</a:t>
                      </a:r>
                      <a:endParaRPr lang="en-US" sz="1100"/>
                    </a:p>
                  </a:txBody>
                  <a:tcPr marL="57150" marR="57150" marT="57150" marB="57150" anchor="ctr">
                    <a:lnL cmpd="sng" algn="ctr" cap="flat" w="9525">
                      <a:solidFill>
                        <a:srgbClr val="363371"/>
                      </a:solidFill>
                      <a:prstDash val="solid"/>
                      <a:round/>
                      <a:headEnd type="none" w="med" len="med"/>
                      <a:tailEnd type="none" w="med" len="med"/>
                    </a:lnL>
                    <a:lnR cmpd="sng" algn="ctr" cap="flat" w="9525">
                      <a:solidFill>
                        <a:srgbClr val="363371"/>
                      </a:solidFill>
                      <a:prstDash val="solid"/>
                      <a:round/>
                      <a:headEnd type="none" w="med" len="med"/>
                      <a:tailEnd type="none" w="med" len="med"/>
                    </a:lnR>
                    <a:lnT cmpd="sng" algn="ctr" cap="flat" w="9525">
                      <a:solidFill>
                        <a:srgbClr val="363371"/>
                      </a:solidFill>
                      <a:prstDash val="solid"/>
                      <a:round/>
                      <a:headEnd type="none" w="med" len="med"/>
                      <a:tailEnd type="none" w="med" len="med"/>
                    </a:lnT>
                    <a:lnB cmpd="sng" algn="ctr" cap="flat" w="9525">
                      <a:solidFill>
                        <a:srgbClr val="363371"/>
                      </a:solidFill>
                      <a:prstDash val="solid"/>
                      <a:round/>
                      <a:headEnd type="none" w="med" len="med"/>
                      <a:tailEnd type="none" w="med" len="med"/>
                    </a:lnB>
                  </a:tcPr>
                </a:tc>
                <a:tc>
                  <a:txBody>
                    <a:bodyPr anchor="t" rtlCol="false"/>
                    <a:lstStyle/>
                    <a:p>
                      <a:pPr algn="l">
                        <a:lnSpc>
                          <a:spcPts val="2099"/>
                        </a:lnSpc>
                        <a:defRPr/>
                      </a:pPr>
                      <a:r>
                        <a:rPr lang="en-US" sz="1499">
                          <a:solidFill>
                            <a:srgbClr val="000000"/>
                          </a:solidFill>
                          <a:latin typeface="Arial"/>
                          <a:ea typeface="Arial"/>
                          <a:cs typeface="Arial"/>
                          <a:sym typeface="Arial"/>
                        </a:rPr>
                        <a:t>64,036</a:t>
                      </a:r>
                      <a:endParaRPr lang="en-US" sz="1100"/>
                    </a:p>
                  </a:txBody>
                  <a:tcPr marL="57150" marR="57150" marT="57150" marB="57150" anchor="ctr">
                    <a:lnL cmpd="sng" algn="ctr" cap="flat" w="9525">
                      <a:solidFill>
                        <a:srgbClr val="363371"/>
                      </a:solidFill>
                      <a:prstDash val="solid"/>
                      <a:round/>
                      <a:headEnd type="none" w="med" len="med"/>
                      <a:tailEnd type="none" w="med" len="med"/>
                    </a:lnL>
                    <a:lnR cmpd="sng" algn="ctr" cap="flat" w="9525">
                      <a:solidFill>
                        <a:srgbClr val="363371"/>
                      </a:solidFill>
                      <a:prstDash val="solid"/>
                      <a:round/>
                      <a:headEnd type="none" w="med" len="med"/>
                      <a:tailEnd type="none" w="med" len="med"/>
                    </a:lnR>
                    <a:lnT cmpd="sng" algn="ctr" cap="flat" w="9525">
                      <a:solidFill>
                        <a:srgbClr val="363371"/>
                      </a:solidFill>
                      <a:prstDash val="solid"/>
                      <a:round/>
                      <a:headEnd type="none" w="med" len="med"/>
                      <a:tailEnd type="none" w="med" len="med"/>
                    </a:lnT>
                    <a:lnB cmpd="sng" algn="ctr" cap="flat" w="9525">
                      <a:solidFill>
                        <a:srgbClr val="363371"/>
                      </a:solidFill>
                      <a:prstDash val="solid"/>
                      <a:round/>
                      <a:headEnd type="none" w="med" len="med"/>
                      <a:tailEnd type="none" w="med" len="med"/>
                    </a:lnB>
                  </a:tcPr>
                </a:tc>
                <a:tc>
                  <a:txBody>
                    <a:bodyPr anchor="t" rtlCol="false"/>
                    <a:lstStyle/>
                    <a:p>
                      <a:pPr algn="l">
                        <a:lnSpc>
                          <a:spcPts val="2099"/>
                        </a:lnSpc>
                        <a:defRPr/>
                      </a:pPr>
                      <a:r>
                        <a:rPr lang="en-US" sz="1499">
                          <a:solidFill>
                            <a:srgbClr val="000000"/>
                          </a:solidFill>
                          <a:latin typeface="Arial"/>
                          <a:ea typeface="Arial"/>
                          <a:cs typeface="Arial"/>
                          <a:sym typeface="Arial"/>
                        </a:rPr>
                        <a:t>Represents over 3% of the entire Bosniak ethnic group</a:t>
                      </a:r>
                      <a:endParaRPr lang="en-US" sz="1100"/>
                    </a:p>
                  </a:txBody>
                  <a:tcPr marL="57150" marR="57150" marT="57150" marB="57150" anchor="ctr">
                    <a:lnL cmpd="sng" algn="ctr" cap="flat" w="9525">
                      <a:solidFill>
                        <a:srgbClr val="363371"/>
                      </a:solidFill>
                      <a:prstDash val="solid"/>
                      <a:round/>
                      <a:headEnd type="none" w="med" len="med"/>
                      <a:tailEnd type="none" w="med" len="med"/>
                    </a:lnL>
                    <a:lnR cmpd="sng" algn="ctr" cap="flat" w="9525">
                      <a:solidFill>
                        <a:srgbClr val="363371"/>
                      </a:solidFill>
                      <a:prstDash val="solid"/>
                      <a:round/>
                      <a:headEnd type="none" w="med" len="med"/>
                      <a:tailEnd type="none" w="med" len="med"/>
                    </a:lnR>
                    <a:lnT cmpd="sng" algn="ctr" cap="flat" w="9525">
                      <a:solidFill>
                        <a:srgbClr val="363371"/>
                      </a:solidFill>
                      <a:prstDash val="solid"/>
                      <a:round/>
                      <a:headEnd type="none" w="med" len="med"/>
                      <a:tailEnd type="none" w="med" len="med"/>
                    </a:lnT>
                    <a:lnB cmpd="sng" algn="ctr" cap="flat" w="9525">
                      <a:solidFill>
                        <a:srgbClr val="363371"/>
                      </a:solidFill>
                      <a:prstDash val="solid"/>
                      <a:round/>
                      <a:headEnd type="none" w="med" len="med"/>
                      <a:tailEnd type="none" w="med" len="med"/>
                    </a:lnB>
                  </a:tcPr>
                </a:tc>
              </a:tr>
              <a:tr h="400531">
                <a:tc>
                  <a:txBody>
                    <a:bodyPr anchor="t" rtlCol="false"/>
                    <a:lstStyle/>
                    <a:p>
                      <a:pPr algn="l">
                        <a:lnSpc>
                          <a:spcPts val="2099"/>
                        </a:lnSpc>
                        <a:defRPr/>
                      </a:pPr>
                      <a:r>
                        <a:rPr lang="en-US" sz="1499">
                          <a:solidFill>
                            <a:srgbClr val="000000"/>
                          </a:solidFill>
                          <a:latin typeface="Arial"/>
                          <a:ea typeface="Arial"/>
                          <a:cs typeface="Arial"/>
                          <a:sym typeface="Arial"/>
                        </a:rPr>
                        <a:t>Srebrenica Massacre (July 1995)</a:t>
                      </a:r>
                      <a:endParaRPr lang="en-US" sz="1100"/>
                    </a:p>
                  </a:txBody>
                  <a:tcPr marL="57150" marR="57150" marT="57150" marB="57150" anchor="ctr">
                    <a:lnL cmpd="sng" algn="ctr" cap="flat" w="9525">
                      <a:solidFill>
                        <a:srgbClr val="363371"/>
                      </a:solidFill>
                      <a:prstDash val="solid"/>
                      <a:round/>
                      <a:headEnd type="none" w="med" len="med"/>
                      <a:tailEnd type="none" w="med" len="med"/>
                    </a:lnL>
                    <a:lnR cmpd="sng" algn="ctr" cap="flat" w="9525">
                      <a:solidFill>
                        <a:srgbClr val="363371"/>
                      </a:solidFill>
                      <a:prstDash val="solid"/>
                      <a:round/>
                      <a:headEnd type="none" w="med" len="med"/>
                      <a:tailEnd type="none" w="med" len="med"/>
                    </a:lnR>
                    <a:lnT cmpd="sng" algn="ctr" cap="flat" w="9525">
                      <a:solidFill>
                        <a:srgbClr val="363371"/>
                      </a:solidFill>
                      <a:prstDash val="solid"/>
                      <a:round/>
                      <a:headEnd type="none" w="med" len="med"/>
                      <a:tailEnd type="none" w="med" len="med"/>
                    </a:lnT>
                    <a:lnB cmpd="sng" algn="ctr" cap="flat" w="9525">
                      <a:solidFill>
                        <a:srgbClr val="363371"/>
                      </a:solidFill>
                      <a:prstDash val="solid"/>
                      <a:round/>
                      <a:headEnd type="none" w="med" len="med"/>
                      <a:tailEnd type="none" w="med" len="med"/>
                    </a:lnB>
                  </a:tcPr>
                </a:tc>
                <a:tc>
                  <a:txBody>
                    <a:bodyPr anchor="t" rtlCol="false"/>
                    <a:lstStyle/>
                    <a:p>
                      <a:pPr algn="l">
                        <a:lnSpc>
                          <a:spcPts val="2099"/>
                        </a:lnSpc>
                        <a:defRPr/>
                      </a:pPr>
                      <a:r>
                        <a:rPr lang="en-US" sz="1499">
                          <a:solidFill>
                            <a:srgbClr val="000000"/>
                          </a:solidFill>
                          <a:latin typeface="Arial"/>
                          <a:ea typeface="Arial"/>
                          <a:cs typeface="Arial"/>
                          <a:sym typeface="Arial"/>
                        </a:rPr>
                        <a:t>7,000-8,000</a:t>
                      </a:r>
                      <a:endParaRPr lang="en-US" sz="1100"/>
                    </a:p>
                  </a:txBody>
                  <a:tcPr marL="57150" marR="57150" marT="57150" marB="57150" anchor="ctr">
                    <a:lnL cmpd="sng" algn="ctr" cap="flat" w="9525">
                      <a:solidFill>
                        <a:srgbClr val="363371"/>
                      </a:solidFill>
                      <a:prstDash val="solid"/>
                      <a:round/>
                      <a:headEnd type="none" w="med" len="med"/>
                      <a:tailEnd type="none" w="med" len="med"/>
                    </a:lnL>
                    <a:lnR cmpd="sng" algn="ctr" cap="flat" w="9525">
                      <a:solidFill>
                        <a:srgbClr val="363371"/>
                      </a:solidFill>
                      <a:prstDash val="solid"/>
                      <a:round/>
                      <a:headEnd type="none" w="med" len="med"/>
                      <a:tailEnd type="none" w="med" len="med"/>
                    </a:lnR>
                    <a:lnT cmpd="sng" algn="ctr" cap="flat" w="9525">
                      <a:solidFill>
                        <a:srgbClr val="363371"/>
                      </a:solidFill>
                      <a:prstDash val="solid"/>
                      <a:round/>
                      <a:headEnd type="none" w="med" len="med"/>
                      <a:tailEnd type="none" w="med" len="med"/>
                    </a:lnT>
                    <a:lnB cmpd="sng" algn="ctr" cap="flat" w="9525">
                      <a:solidFill>
                        <a:srgbClr val="363371"/>
                      </a:solidFill>
                      <a:prstDash val="solid"/>
                      <a:round/>
                      <a:headEnd type="none" w="med" len="med"/>
                      <a:tailEnd type="none" w="med" len="med"/>
                    </a:lnB>
                  </a:tcPr>
                </a:tc>
                <a:tc>
                  <a:txBody>
                    <a:bodyPr anchor="t" rtlCol="false"/>
                    <a:lstStyle/>
                    <a:p>
                      <a:pPr algn="l">
                        <a:lnSpc>
                          <a:spcPts val="2099"/>
                        </a:lnSpc>
                        <a:defRPr/>
                      </a:pPr>
                      <a:r>
                        <a:rPr lang="en-US" sz="1499">
                          <a:solidFill>
                            <a:srgbClr val="000000"/>
                          </a:solidFill>
                          <a:latin typeface="Arial"/>
                          <a:ea typeface="Arial"/>
                          <a:cs typeface="Arial"/>
                          <a:sym typeface="Arial"/>
                        </a:rPr>
                        <a:t>Bosniak male mortality rate reached 33%</a:t>
                      </a:r>
                      <a:endParaRPr lang="en-US" sz="1100"/>
                    </a:p>
                  </a:txBody>
                  <a:tcPr marL="57150" marR="57150" marT="57150" marB="57150" anchor="ctr">
                    <a:lnL cmpd="sng" algn="ctr" cap="flat" w="9525">
                      <a:solidFill>
                        <a:srgbClr val="363371"/>
                      </a:solidFill>
                      <a:prstDash val="solid"/>
                      <a:round/>
                      <a:headEnd type="none" w="med" len="med"/>
                      <a:tailEnd type="none" w="med" len="med"/>
                    </a:lnL>
                    <a:lnR cmpd="sng" algn="ctr" cap="flat" w="9525">
                      <a:solidFill>
                        <a:srgbClr val="363371"/>
                      </a:solidFill>
                      <a:prstDash val="solid"/>
                      <a:round/>
                      <a:headEnd type="none" w="med" len="med"/>
                      <a:tailEnd type="none" w="med" len="med"/>
                    </a:lnR>
                    <a:lnT cmpd="sng" algn="ctr" cap="flat" w="9525">
                      <a:solidFill>
                        <a:srgbClr val="363371"/>
                      </a:solidFill>
                      <a:prstDash val="solid"/>
                      <a:round/>
                      <a:headEnd type="none" w="med" len="med"/>
                      <a:tailEnd type="none" w="med" len="med"/>
                    </a:lnT>
                    <a:lnB cmpd="sng" algn="ctr" cap="flat" w="9525">
                      <a:solidFill>
                        <a:srgbClr val="363371"/>
                      </a:solidFill>
                      <a:prstDash val="solid"/>
                      <a:round/>
                      <a:headEnd type="none" w="med" len="med"/>
                      <a:tailEnd type="none" w="med" len="med"/>
                    </a:lnB>
                  </a:tcPr>
                </a:tc>
              </a:tr>
              <a:tr h="400531">
                <a:tc>
                  <a:txBody>
                    <a:bodyPr anchor="t" rtlCol="false"/>
                    <a:lstStyle/>
                    <a:p>
                      <a:pPr algn="l">
                        <a:lnSpc>
                          <a:spcPts val="2099"/>
                        </a:lnSpc>
                        <a:defRPr/>
                      </a:pPr>
                      <a:r>
                        <a:rPr lang="en-US" sz="1499">
                          <a:solidFill>
                            <a:srgbClr val="000000"/>
                          </a:solidFill>
                          <a:latin typeface="Arial"/>
                          <a:ea typeface="Arial"/>
                          <a:cs typeface="Arial"/>
                          <a:sym typeface="Arial"/>
                        </a:rPr>
                        <a:t>Bosniak Civilian Fatalities (Bosnian War)</a:t>
                      </a:r>
                      <a:endParaRPr lang="en-US" sz="1100"/>
                    </a:p>
                  </a:txBody>
                  <a:tcPr marL="57150" marR="57150" marT="57150" marB="57150" anchor="ctr">
                    <a:lnL cmpd="sng" algn="ctr" cap="flat" w="9525">
                      <a:solidFill>
                        <a:srgbClr val="363371"/>
                      </a:solidFill>
                      <a:prstDash val="solid"/>
                      <a:round/>
                      <a:headEnd type="none" w="med" len="med"/>
                      <a:tailEnd type="none" w="med" len="med"/>
                    </a:lnL>
                    <a:lnR cmpd="sng" algn="ctr" cap="flat" w="9525">
                      <a:solidFill>
                        <a:srgbClr val="363371"/>
                      </a:solidFill>
                      <a:prstDash val="solid"/>
                      <a:round/>
                      <a:headEnd type="none" w="med" len="med"/>
                      <a:tailEnd type="none" w="med" len="med"/>
                    </a:lnR>
                    <a:lnT cmpd="sng" algn="ctr" cap="flat" w="9525">
                      <a:solidFill>
                        <a:srgbClr val="363371"/>
                      </a:solidFill>
                      <a:prstDash val="solid"/>
                      <a:round/>
                      <a:headEnd type="none" w="med" len="med"/>
                      <a:tailEnd type="none" w="med" len="med"/>
                    </a:lnT>
                    <a:lnB cmpd="sng" algn="ctr" cap="flat" w="9525">
                      <a:solidFill>
                        <a:srgbClr val="363371"/>
                      </a:solidFill>
                      <a:prstDash val="solid"/>
                      <a:round/>
                      <a:headEnd type="none" w="med" len="med"/>
                      <a:tailEnd type="none" w="med" len="med"/>
                    </a:lnB>
                  </a:tcPr>
                </a:tc>
                <a:tc>
                  <a:txBody>
                    <a:bodyPr anchor="t" rtlCol="false"/>
                    <a:lstStyle/>
                    <a:p>
                      <a:pPr algn="l">
                        <a:lnSpc>
                          <a:spcPts val="2099"/>
                        </a:lnSpc>
                        <a:defRPr/>
                      </a:pPr>
                      <a:r>
                        <a:rPr lang="en-US" sz="1499">
                          <a:solidFill>
                            <a:srgbClr val="000000"/>
                          </a:solidFill>
                          <a:latin typeface="Arial"/>
                          <a:ea typeface="Arial"/>
                          <a:cs typeface="Arial"/>
                          <a:sym typeface="Arial"/>
                        </a:rPr>
                        <a:t>Not specified</a:t>
                      </a:r>
                      <a:endParaRPr lang="en-US" sz="1100"/>
                    </a:p>
                  </a:txBody>
                  <a:tcPr marL="57150" marR="57150" marT="57150" marB="57150" anchor="ctr">
                    <a:lnL cmpd="sng" algn="ctr" cap="flat" w="9525">
                      <a:solidFill>
                        <a:srgbClr val="363371"/>
                      </a:solidFill>
                      <a:prstDash val="solid"/>
                      <a:round/>
                      <a:headEnd type="none" w="med" len="med"/>
                      <a:tailEnd type="none" w="med" len="med"/>
                    </a:lnL>
                    <a:lnR cmpd="sng" algn="ctr" cap="flat" w="9525">
                      <a:solidFill>
                        <a:srgbClr val="363371"/>
                      </a:solidFill>
                      <a:prstDash val="solid"/>
                      <a:round/>
                      <a:headEnd type="none" w="med" len="med"/>
                      <a:tailEnd type="none" w="med" len="med"/>
                    </a:lnR>
                    <a:lnT cmpd="sng" algn="ctr" cap="flat" w="9525">
                      <a:solidFill>
                        <a:srgbClr val="363371"/>
                      </a:solidFill>
                      <a:prstDash val="solid"/>
                      <a:round/>
                      <a:headEnd type="none" w="med" len="med"/>
                      <a:tailEnd type="none" w="med" len="med"/>
                    </a:lnT>
                    <a:lnB cmpd="sng" algn="ctr" cap="flat" w="9525">
                      <a:solidFill>
                        <a:srgbClr val="363371"/>
                      </a:solidFill>
                      <a:prstDash val="solid"/>
                      <a:round/>
                      <a:headEnd type="none" w="med" len="med"/>
                      <a:tailEnd type="none" w="med" len="med"/>
                    </a:lnB>
                  </a:tcPr>
                </a:tc>
                <a:tc>
                  <a:txBody>
                    <a:bodyPr anchor="t" rtlCol="false"/>
                    <a:lstStyle/>
                    <a:p>
                      <a:pPr algn="l">
                        <a:lnSpc>
                          <a:spcPts val="2099"/>
                        </a:lnSpc>
                        <a:defRPr/>
                      </a:pPr>
                      <a:r>
                        <a:rPr lang="en-US" sz="1499">
                          <a:solidFill>
                            <a:srgbClr val="000000"/>
                          </a:solidFill>
                          <a:latin typeface="Arial"/>
                          <a:ea typeface="Arial"/>
                          <a:cs typeface="Arial"/>
                          <a:sym typeface="Arial"/>
                        </a:rPr>
                        <a:t>Share among all civilian fatalities: ~83%, rising to almost 95% in Eastern Bosnia</a:t>
                      </a:r>
                      <a:endParaRPr lang="en-US" sz="1100"/>
                    </a:p>
                  </a:txBody>
                  <a:tcPr marL="57150" marR="57150" marT="57150" marB="57150" anchor="ctr">
                    <a:lnL cmpd="sng" algn="ctr" cap="flat" w="9525">
                      <a:solidFill>
                        <a:srgbClr val="363371"/>
                      </a:solidFill>
                      <a:prstDash val="solid"/>
                      <a:round/>
                      <a:headEnd type="none" w="med" len="med"/>
                      <a:tailEnd type="none" w="med" len="med"/>
                    </a:lnL>
                    <a:lnR cmpd="sng" algn="ctr" cap="flat" w="9525">
                      <a:solidFill>
                        <a:srgbClr val="363371"/>
                      </a:solidFill>
                      <a:prstDash val="solid"/>
                      <a:round/>
                      <a:headEnd type="none" w="med" len="med"/>
                      <a:tailEnd type="none" w="med" len="med"/>
                    </a:lnR>
                    <a:lnT cmpd="sng" algn="ctr" cap="flat" w="9525">
                      <a:solidFill>
                        <a:srgbClr val="363371"/>
                      </a:solidFill>
                      <a:prstDash val="solid"/>
                      <a:round/>
                      <a:headEnd type="none" w="med" len="med"/>
                      <a:tailEnd type="none" w="med" len="med"/>
                    </a:lnT>
                    <a:lnB cmpd="sng" algn="ctr" cap="flat" w="9525">
                      <a:solidFill>
                        <a:srgbClr val="363371"/>
                      </a:solidFill>
                      <a:prstDash val="solid"/>
                      <a:round/>
                      <a:headEnd type="none" w="med" len="med"/>
                      <a:tailEnd type="none" w="med" len="med"/>
                    </a:lnB>
                  </a:tcPr>
                </a:tc>
              </a:tr>
              <a:tr h="400531">
                <a:tc>
                  <a:txBody>
                    <a:bodyPr anchor="t" rtlCol="false"/>
                    <a:lstStyle/>
                    <a:p>
                      <a:pPr algn="l">
                        <a:lnSpc>
                          <a:spcPts val="2099"/>
                        </a:lnSpc>
                        <a:defRPr/>
                      </a:pPr>
                      <a:r>
                        <a:rPr lang="en-US" sz="1499">
                          <a:solidFill>
                            <a:srgbClr val="000000"/>
                          </a:solidFill>
                          <a:latin typeface="Arial"/>
                          <a:ea typeface="Arial"/>
                          <a:cs typeface="Arial"/>
                          <a:sym typeface="Arial"/>
                        </a:rPr>
                        <a:t>Croatian Civilian Fatalities (Croatian War)</a:t>
                      </a:r>
                      <a:endParaRPr lang="en-US" sz="1100"/>
                    </a:p>
                  </a:txBody>
                  <a:tcPr marL="57150" marR="57150" marT="57150" marB="57150" anchor="ctr">
                    <a:lnL cmpd="sng" algn="ctr" cap="flat" w="9525">
                      <a:solidFill>
                        <a:srgbClr val="363371"/>
                      </a:solidFill>
                      <a:prstDash val="solid"/>
                      <a:round/>
                      <a:headEnd type="none" w="med" len="med"/>
                      <a:tailEnd type="none" w="med" len="med"/>
                    </a:lnL>
                    <a:lnR cmpd="sng" algn="ctr" cap="flat" w="9525">
                      <a:solidFill>
                        <a:srgbClr val="363371"/>
                      </a:solidFill>
                      <a:prstDash val="solid"/>
                      <a:round/>
                      <a:headEnd type="none" w="med" len="med"/>
                      <a:tailEnd type="none" w="med" len="med"/>
                    </a:lnR>
                    <a:lnT cmpd="sng" algn="ctr" cap="flat" w="9525">
                      <a:solidFill>
                        <a:srgbClr val="363371"/>
                      </a:solidFill>
                      <a:prstDash val="solid"/>
                      <a:round/>
                      <a:headEnd type="none" w="med" len="med"/>
                      <a:tailEnd type="none" w="med" len="med"/>
                    </a:lnT>
                    <a:lnB cmpd="sng" algn="ctr" cap="flat" w="9525">
                      <a:solidFill>
                        <a:srgbClr val="363371"/>
                      </a:solidFill>
                      <a:prstDash val="solid"/>
                      <a:round/>
                      <a:headEnd type="none" w="med" len="med"/>
                      <a:tailEnd type="none" w="med" len="med"/>
                    </a:lnB>
                  </a:tcPr>
                </a:tc>
                <a:tc>
                  <a:txBody>
                    <a:bodyPr anchor="t" rtlCol="false"/>
                    <a:lstStyle/>
                    <a:p>
                      <a:pPr algn="l">
                        <a:lnSpc>
                          <a:spcPts val="2099"/>
                        </a:lnSpc>
                        <a:defRPr/>
                      </a:pPr>
                      <a:r>
                        <a:rPr lang="en-US" sz="1499">
                          <a:solidFill>
                            <a:srgbClr val="000000"/>
                          </a:solidFill>
                          <a:latin typeface="Arial"/>
                          <a:ea typeface="Arial"/>
                          <a:cs typeface="Arial"/>
                          <a:sym typeface="Arial"/>
                        </a:rPr>
                        <a:t>Not specified</a:t>
                      </a:r>
                      <a:endParaRPr lang="en-US" sz="1100"/>
                    </a:p>
                  </a:txBody>
                  <a:tcPr marL="57150" marR="57150" marT="57150" marB="57150" anchor="ctr">
                    <a:lnL cmpd="sng" algn="ctr" cap="flat" w="9525">
                      <a:solidFill>
                        <a:srgbClr val="363371"/>
                      </a:solidFill>
                      <a:prstDash val="solid"/>
                      <a:round/>
                      <a:headEnd type="none" w="med" len="med"/>
                      <a:tailEnd type="none" w="med" len="med"/>
                    </a:lnL>
                    <a:lnR cmpd="sng" algn="ctr" cap="flat" w="9525">
                      <a:solidFill>
                        <a:srgbClr val="363371"/>
                      </a:solidFill>
                      <a:prstDash val="solid"/>
                      <a:round/>
                      <a:headEnd type="none" w="med" len="med"/>
                      <a:tailEnd type="none" w="med" len="med"/>
                    </a:lnR>
                    <a:lnT cmpd="sng" algn="ctr" cap="flat" w="9525">
                      <a:solidFill>
                        <a:srgbClr val="363371"/>
                      </a:solidFill>
                      <a:prstDash val="solid"/>
                      <a:round/>
                      <a:headEnd type="none" w="med" len="med"/>
                      <a:tailEnd type="none" w="med" len="med"/>
                    </a:lnT>
                    <a:lnB cmpd="sng" algn="ctr" cap="flat" w="9525">
                      <a:solidFill>
                        <a:srgbClr val="363371"/>
                      </a:solidFill>
                      <a:prstDash val="solid"/>
                      <a:round/>
                      <a:headEnd type="none" w="med" len="med"/>
                      <a:tailEnd type="none" w="med" len="med"/>
                    </a:lnB>
                  </a:tcPr>
                </a:tc>
                <a:tc>
                  <a:txBody>
                    <a:bodyPr anchor="t" rtlCol="false"/>
                    <a:lstStyle/>
                    <a:p>
                      <a:pPr algn="l">
                        <a:lnSpc>
                          <a:spcPts val="2099"/>
                        </a:lnSpc>
                        <a:defRPr/>
                      </a:pPr>
                      <a:r>
                        <a:rPr lang="en-US" sz="1499">
                          <a:solidFill>
                            <a:srgbClr val="000000"/>
                          </a:solidFill>
                          <a:latin typeface="Arial"/>
                          <a:ea typeface="Arial"/>
                          <a:cs typeface="Arial"/>
                          <a:sym typeface="Arial"/>
                        </a:rPr>
                        <a:t>43.4% of the total Croatian casualties were civilians</a:t>
                      </a:r>
                      <a:endParaRPr lang="en-US" sz="1100"/>
                    </a:p>
                  </a:txBody>
                  <a:tcPr marL="57150" marR="57150" marT="57150" marB="57150" anchor="ctr">
                    <a:lnL cmpd="sng" algn="ctr" cap="flat" w="9525">
                      <a:solidFill>
                        <a:srgbClr val="363371"/>
                      </a:solidFill>
                      <a:prstDash val="solid"/>
                      <a:round/>
                      <a:headEnd type="none" w="med" len="med"/>
                      <a:tailEnd type="none" w="med" len="med"/>
                    </a:lnL>
                    <a:lnR cmpd="sng" algn="ctr" cap="flat" w="9525">
                      <a:solidFill>
                        <a:srgbClr val="363371"/>
                      </a:solidFill>
                      <a:prstDash val="solid"/>
                      <a:round/>
                      <a:headEnd type="none" w="med" len="med"/>
                      <a:tailEnd type="none" w="med" len="med"/>
                    </a:lnR>
                    <a:lnT cmpd="sng" algn="ctr" cap="flat" w="9525">
                      <a:solidFill>
                        <a:srgbClr val="363371"/>
                      </a:solidFill>
                      <a:prstDash val="solid"/>
                      <a:round/>
                      <a:headEnd type="none" w="med" len="med"/>
                      <a:tailEnd type="none" w="med" len="med"/>
                    </a:lnT>
                    <a:lnB cmpd="sng" algn="ctr" cap="flat" w="9525">
                      <a:solidFill>
                        <a:srgbClr val="363371"/>
                      </a:solidFill>
                      <a:prstDash val="solid"/>
                      <a:round/>
                      <a:headEnd type="none" w="med" len="med"/>
                      <a:tailEnd type="none" w="med" len="med"/>
                    </a:lnB>
                  </a:tcPr>
                </a:tc>
              </a:tr>
              <a:tr h="1687954">
                <a:tc>
                  <a:txBody>
                    <a:bodyPr anchor="t" rtlCol="false"/>
                    <a:lstStyle/>
                    <a:p>
                      <a:pPr algn="l">
                        <a:lnSpc>
                          <a:spcPts val="2099"/>
                        </a:lnSpc>
                        <a:defRPr/>
                      </a:pPr>
                      <a:r>
                        <a:rPr lang="en-US" sz="1499">
                          <a:solidFill>
                            <a:srgbClr val="000000"/>
                          </a:solidFill>
                          <a:latin typeface="Arial"/>
                          <a:ea typeface="Arial"/>
                          <a:cs typeface="Arial"/>
                          <a:sym typeface="Arial"/>
                        </a:rPr>
                        <a:t>NATO's Operation Allied Force (1999)</a:t>
                      </a:r>
                      <a:endParaRPr lang="en-US" sz="1100"/>
                    </a:p>
                  </a:txBody>
                  <a:tcPr marL="57150" marR="57150" marT="57150" marB="57150" anchor="ctr">
                    <a:lnL cmpd="sng" algn="ctr" cap="flat" w="9525">
                      <a:solidFill>
                        <a:srgbClr val="363371"/>
                      </a:solidFill>
                      <a:prstDash val="solid"/>
                      <a:round/>
                      <a:headEnd type="none" w="med" len="med"/>
                      <a:tailEnd type="none" w="med" len="med"/>
                    </a:lnL>
                    <a:lnR cmpd="sng" algn="ctr" cap="flat" w="9525">
                      <a:solidFill>
                        <a:srgbClr val="363371"/>
                      </a:solidFill>
                      <a:prstDash val="solid"/>
                      <a:round/>
                      <a:headEnd type="none" w="med" len="med"/>
                      <a:tailEnd type="none" w="med" len="med"/>
                    </a:lnR>
                    <a:lnT cmpd="sng" algn="ctr" cap="flat" w="9525">
                      <a:solidFill>
                        <a:srgbClr val="363371"/>
                      </a:solidFill>
                      <a:prstDash val="solid"/>
                      <a:round/>
                      <a:headEnd type="none" w="med" len="med"/>
                      <a:tailEnd type="none" w="med" len="med"/>
                    </a:lnT>
                    <a:lnB cmpd="sng" algn="ctr" cap="flat" w="9525">
                      <a:solidFill>
                        <a:srgbClr val="363371"/>
                      </a:solidFill>
                      <a:prstDash val="solid"/>
                      <a:round/>
                      <a:headEnd type="none" w="med" len="med"/>
                      <a:tailEnd type="none" w="med" len="med"/>
                    </a:lnB>
                  </a:tcPr>
                </a:tc>
                <a:tc>
                  <a:txBody>
                    <a:bodyPr anchor="t" rtlCol="false"/>
                    <a:lstStyle/>
                    <a:p>
                      <a:pPr algn="l">
                        <a:lnSpc>
                          <a:spcPts val="2099"/>
                        </a:lnSpc>
                        <a:defRPr/>
                      </a:pPr>
                      <a:r>
                        <a:rPr lang="en-US" sz="1499">
                          <a:solidFill>
                            <a:srgbClr val="000000"/>
                          </a:solidFill>
                          <a:latin typeface="Arial"/>
                          <a:ea typeface="Arial"/>
                          <a:cs typeface="Arial"/>
                          <a:sym typeface="Arial"/>
                        </a:rPr>
                        <a:t>Debated numbers </a:t>
                      </a:r>
                      <a:endParaRPr lang="en-US" sz="1100"/>
                    </a:p>
                    <a:p>
                      <a:pPr algn="l">
                        <a:lnSpc>
                          <a:spcPts val="2099"/>
                        </a:lnSpc>
                      </a:pPr>
                      <a:r>
                        <a:rPr lang="en-US" sz="1499">
                          <a:solidFill>
                            <a:srgbClr val="000000"/>
                          </a:solidFill>
                          <a:latin typeface="Arial"/>
                          <a:ea typeface="Arial"/>
                          <a:cs typeface="Arial"/>
                          <a:sym typeface="Arial"/>
                        </a:rPr>
                        <a:t>Yugoslav official figures: 3,500</a:t>
                      </a:r>
                    </a:p>
                    <a:p>
                      <a:pPr algn="l">
                        <a:lnSpc>
                          <a:spcPts val="2099"/>
                        </a:lnSpc>
                      </a:pPr>
                      <a:r>
                        <a:rPr lang="en-US" sz="1499">
                          <a:solidFill>
                            <a:srgbClr val="000000"/>
                          </a:solidFill>
                          <a:latin typeface="Arial"/>
                          <a:ea typeface="Arial"/>
                          <a:cs typeface="Arial"/>
                          <a:sym typeface="Arial"/>
                        </a:rPr>
                        <a:t>Human Rights Watch: 1,600 approx.</a:t>
                      </a:r>
                    </a:p>
                  </a:txBody>
                  <a:tcPr marL="57150" marR="57150" marT="57150" marB="57150" anchor="ctr">
                    <a:lnL cmpd="sng" algn="ctr" cap="flat" w="9525">
                      <a:solidFill>
                        <a:srgbClr val="363371"/>
                      </a:solidFill>
                      <a:prstDash val="solid"/>
                      <a:round/>
                      <a:headEnd type="none" w="med" len="med"/>
                      <a:tailEnd type="none" w="med" len="med"/>
                    </a:lnL>
                    <a:lnR cmpd="sng" algn="ctr" cap="flat" w="9525">
                      <a:solidFill>
                        <a:srgbClr val="363371"/>
                      </a:solidFill>
                      <a:prstDash val="solid"/>
                      <a:round/>
                      <a:headEnd type="none" w="med" len="med"/>
                      <a:tailEnd type="none" w="med" len="med"/>
                    </a:lnR>
                    <a:lnT cmpd="sng" algn="ctr" cap="flat" w="9525">
                      <a:solidFill>
                        <a:srgbClr val="363371"/>
                      </a:solidFill>
                      <a:prstDash val="solid"/>
                      <a:round/>
                      <a:headEnd type="none" w="med" len="med"/>
                      <a:tailEnd type="none" w="med" len="med"/>
                    </a:lnT>
                    <a:lnB cmpd="sng" algn="ctr" cap="flat" w="9525">
                      <a:solidFill>
                        <a:srgbClr val="363371"/>
                      </a:solidFill>
                      <a:prstDash val="solid"/>
                      <a:round/>
                      <a:headEnd type="none" w="med" len="med"/>
                      <a:tailEnd type="none" w="med" len="med"/>
                    </a:lnB>
                  </a:tcPr>
                </a:tc>
                <a:tc>
                  <a:txBody>
                    <a:bodyPr anchor="t" rtlCol="false"/>
                    <a:lstStyle/>
                    <a:p>
                      <a:pPr algn="ctr">
                        <a:lnSpc>
                          <a:spcPts val="2099"/>
                        </a:lnSpc>
                        <a:defRPr/>
                      </a:pPr>
                      <a:r>
                        <a:rPr lang="en-US" sz="1499">
                          <a:solidFill>
                            <a:srgbClr val="000000"/>
                          </a:solidFill>
                          <a:latin typeface="Arial"/>
                          <a:ea typeface="Arial"/>
                          <a:cs typeface="Arial"/>
                          <a:sym typeface="Arial"/>
                        </a:rPr>
                        <a:t>Yugoslav Figures</a:t>
                      </a:r>
                      <a:endParaRPr lang="en-US" sz="1100"/>
                    </a:p>
                    <a:p>
                      <a:pPr algn="l">
                        <a:lnSpc>
                          <a:spcPts val="2099"/>
                        </a:lnSpc>
                      </a:pPr>
                      <a:r>
                        <a:rPr lang="en-US" sz="1499">
                          <a:solidFill>
                            <a:srgbClr val="000000"/>
                          </a:solidFill>
                          <a:latin typeface="Arial"/>
                          <a:ea typeface="Arial"/>
                          <a:cs typeface="Arial"/>
                          <a:sym typeface="Arial"/>
                        </a:rPr>
                        <a:t>1,000 soldiers</a:t>
                      </a:r>
                    </a:p>
                    <a:p>
                      <a:pPr algn="l">
                        <a:lnSpc>
                          <a:spcPts val="2099"/>
                        </a:lnSpc>
                      </a:pPr>
                      <a:r>
                        <a:rPr lang="en-US" sz="1499">
                          <a:solidFill>
                            <a:srgbClr val="000000"/>
                          </a:solidFill>
                          <a:latin typeface="Arial"/>
                          <a:ea typeface="Arial"/>
                          <a:cs typeface="Arial"/>
                          <a:sym typeface="Arial"/>
                        </a:rPr>
                        <a:t>1,200-2,500 civilians</a:t>
                      </a:r>
                    </a:p>
                    <a:p>
                      <a:pPr algn="ctr">
                        <a:lnSpc>
                          <a:spcPts val="2099"/>
                        </a:lnSpc>
                      </a:pPr>
                      <a:r>
                        <a:rPr lang="en-US" sz="1499">
                          <a:solidFill>
                            <a:srgbClr val="000000"/>
                          </a:solidFill>
                          <a:latin typeface="Arial"/>
                          <a:ea typeface="Arial"/>
                          <a:cs typeface="Arial"/>
                          <a:sym typeface="Arial"/>
                        </a:rPr>
                        <a:t>Human Rights Watch Figures</a:t>
                      </a:r>
                    </a:p>
                    <a:p>
                      <a:pPr algn="l">
                        <a:lnSpc>
                          <a:spcPts val="2099"/>
                        </a:lnSpc>
                      </a:pPr>
                      <a:r>
                        <a:rPr lang="en-US" sz="1499">
                          <a:solidFill>
                            <a:srgbClr val="000000"/>
                          </a:solidFill>
                          <a:latin typeface="Arial"/>
                          <a:ea typeface="Arial"/>
                          <a:cs typeface="Arial"/>
                          <a:sym typeface="Arial"/>
                        </a:rPr>
                        <a:t>Less than 1,000 soldiers</a:t>
                      </a:r>
                    </a:p>
                    <a:p>
                      <a:pPr algn="l">
                        <a:lnSpc>
                          <a:spcPts val="2099"/>
                        </a:lnSpc>
                      </a:pPr>
                      <a:r>
                        <a:rPr lang="en-US" sz="1499">
                          <a:solidFill>
                            <a:srgbClr val="000000"/>
                          </a:solidFill>
                          <a:latin typeface="Arial"/>
                          <a:ea typeface="Arial"/>
                          <a:cs typeface="Arial"/>
                          <a:sym typeface="Arial"/>
                        </a:rPr>
                        <a:t>500-600 civilians</a:t>
                      </a:r>
                    </a:p>
                  </a:txBody>
                  <a:tcPr marL="57150" marR="57150" marT="57150" marB="57150" anchor="ctr">
                    <a:lnL cmpd="sng" algn="ctr" cap="flat" w="9525">
                      <a:solidFill>
                        <a:srgbClr val="363371"/>
                      </a:solidFill>
                      <a:prstDash val="solid"/>
                      <a:round/>
                      <a:headEnd type="none" w="med" len="med"/>
                      <a:tailEnd type="none" w="med" len="med"/>
                    </a:lnL>
                    <a:lnR cmpd="sng" algn="ctr" cap="flat" w="9525">
                      <a:solidFill>
                        <a:srgbClr val="363371"/>
                      </a:solidFill>
                      <a:prstDash val="solid"/>
                      <a:round/>
                      <a:headEnd type="none" w="med" len="med"/>
                      <a:tailEnd type="none" w="med" len="med"/>
                    </a:lnR>
                    <a:lnT cmpd="sng" algn="ctr" cap="flat" w="9525">
                      <a:solidFill>
                        <a:srgbClr val="363371"/>
                      </a:solidFill>
                      <a:prstDash val="solid"/>
                      <a:round/>
                      <a:headEnd type="none" w="med" len="med"/>
                      <a:tailEnd type="none" w="med" len="med"/>
                    </a:lnT>
                    <a:lnB cmpd="sng" algn="ctr" cap="flat" w="9525">
                      <a:solidFill>
                        <a:srgbClr val="363371"/>
                      </a:solidFill>
                      <a:prstDash val="solid"/>
                      <a:round/>
                      <a:headEnd type="none" w="med" len="med"/>
                      <a:tailEnd type="none" w="med" len="med"/>
                    </a:lnB>
                  </a:tcPr>
                </a:tc>
              </a:tr>
            </a:tbl>
          </a:graphicData>
        </a:graphic>
      </p:graphicFrame>
      <p:sp>
        <p:nvSpPr>
          <p:cNvPr name="TextBox 7" id="7"/>
          <p:cNvSpPr txBox="true"/>
          <p:nvPr/>
        </p:nvSpPr>
        <p:spPr>
          <a:xfrm rot="5400000">
            <a:off x="12498388" y="4760912"/>
            <a:ext cx="102870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Thirty-Five: The United Nations</a:t>
            </a:r>
          </a:p>
        </p:txBody>
      </p:sp>
      <p:sp>
        <p:nvSpPr>
          <p:cNvPr name="TextBox 8" id="8"/>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&amp; Three: The History of the World</a:t>
            </a:r>
          </a:p>
        </p:txBody>
      </p:sp>
      <p:sp>
        <p:nvSpPr>
          <p:cNvPr name="TextBox 9" id="9"/>
          <p:cNvSpPr txBox="true"/>
          <p:nvPr/>
        </p:nvSpPr>
        <p:spPr>
          <a:xfrm rot="0">
            <a:off x="1018126" y="260636"/>
            <a:ext cx="15609955" cy="1244600"/>
          </a:xfrm>
          <a:prstGeom prst="rect">
            <a:avLst/>
          </a:prstGeom>
        </p:spPr>
        <p:txBody>
          <a:bodyPr anchor="t" rtlCol="false" tIns="0" lIns="0" bIns="0" rIns="0">
            <a:spAutoFit/>
          </a:bodyPr>
          <a:lstStyle/>
          <a:p>
            <a:pPr algn="l">
              <a:lnSpc>
                <a:spcPts val="9100"/>
              </a:lnSpc>
            </a:pPr>
            <a:r>
              <a:rPr lang="en-US" sz="6500" b="true">
                <a:solidFill>
                  <a:srgbClr val="363371"/>
                </a:solidFill>
                <a:latin typeface="Arial Bold"/>
                <a:ea typeface="Arial Bold"/>
                <a:cs typeface="Arial Bold"/>
                <a:sym typeface="Arial Bold"/>
              </a:rPr>
              <a:t>Timeline of the Yugoslavian Wars</a:t>
            </a:r>
          </a:p>
        </p:txBody>
      </p:sp>
      <p:grpSp>
        <p:nvGrpSpPr>
          <p:cNvPr name="Group 10" id="10"/>
          <p:cNvGrpSpPr/>
          <p:nvPr/>
        </p:nvGrpSpPr>
        <p:grpSpPr>
          <a:xfrm rot="0">
            <a:off x="11383909" y="9756776"/>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363371"/>
                  </a:solidFill>
                  <a:latin typeface="Arial"/>
                  <a:ea typeface="Arial"/>
                  <a:cs typeface="Arial"/>
                  <a:sym typeface="Arial"/>
                </a:rPr>
                <a:t>@MsDoorley</a:t>
              </a:r>
            </a:p>
          </p:txBody>
        </p:sp>
      </p:grpSp>
    </p:spTree>
  </p:cSld>
  <p:clrMapOvr>
    <a:masterClrMapping/>
  </p:clrMapOvr>
</p:sld>
</file>

<file path=ppt/slides/slide3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sp>
        <p:nvSpPr>
          <p:cNvPr name="TextBox 6" id="6"/>
          <p:cNvSpPr txBox="true"/>
          <p:nvPr/>
        </p:nvSpPr>
        <p:spPr>
          <a:xfrm rot="0">
            <a:off x="1028700" y="1911350"/>
            <a:ext cx="15609955" cy="7051674"/>
          </a:xfrm>
          <a:prstGeom prst="rect">
            <a:avLst/>
          </a:prstGeom>
        </p:spPr>
        <p:txBody>
          <a:bodyPr anchor="t" rtlCol="false" tIns="0" lIns="0" bIns="0" rIns="0">
            <a:spAutoFit/>
          </a:bodyPr>
          <a:lstStyle/>
          <a:p>
            <a:pPr algn="just">
              <a:lnSpc>
                <a:spcPts val="3500"/>
              </a:lnSpc>
            </a:pPr>
            <a:r>
              <a:rPr lang="en-US" sz="2500">
                <a:solidFill>
                  <a:srgbClr val="000000"/>
                </a:solidFill>
                <a:latin typeface="Arial"/>
                <a:ea typeface="Arial"/>
                <a:cs typeface="Arial"/>
                <a:sym typeface="Arial"/>
              </a:rPr>
              <a:t>The </a:t>
            </a:r>
            <a:r>
              <a:rPr lang="en-US" sz="2500" b="true">
                <a:solidFill>
                  <a:srgbClr val="000000"/>
                </a:solidFill>
                <a:latin typeface="Arial Bold"/>
                <a:ea typeface="Arial Bold"/>
                <a:cs typeface="Arial Bold"/>
                <a:sym typeface="Arial Bold"/>
              </a:rPr>
              <a:t>International Criminal Tribunal for Rwanda (ICTR)</a:t>
            </a:r>
            <a:r>
              <a:rPr lang="en-US" sz="2500">
                <a:solidFill>
                  <a:srgbClr val="000000"/>
                </a:solidFill>
                <a:latin typeface="Arial"/>
                <a:ea typeface="Arial"/>
                <a:cs typeface="Arial"/>
                <a:sym typeface="Arial"/>
              </a:rPr>
              <a:t> was a groundbreaking judicial body instituted by the </a:t>
            </a:r>
            <a:r>
              <a:rPr lang="en-US" sz="2500" b="true">
                <a:solidFill>
                  <a:srgbClr val="000000"/>
                </a:solidFill>
                <a:latin typeface="Arial Bold"/>
                <a:ea typeface="Arial Bold"/>
                <a:cs typeface="Arial Bold"/>
                <a:sym typeface="Arial Bold"/>
              </a:rPr>
              <a:t>United Nations</a:t>
            </a:r>
            <a:r>
              <a:rPr lang="en-US" sz="2500">
                <a:solidFill>
                  <a:srgbClr val="000000"/>
                </a:solidFill>
                <a:latin typeface="Arial"/>
                <a:ea typeface="Arial"/>
                <a:cs typeface="Arial"/>
                <a:sym typeface="Arial"/>
              </a:rPr>
              <a:t> in 1994. Its establishment was in response to the heinous crimes committed during the Rwandan genocide, which saw the systematic extermination of the Tutsi population by the ethnic Hutu majority.</a:t>
            </a:r>
          </a:p>
          <a:p>
            <a:pPr algn="just">
              <a:lnSpc>
                <a:spcPts val="3500"/>
              </a:lnSpc>
            </a:pPr>
            <a:r>
              <a:rPr lang="en-US" sz="2500">
                <a:solidFill>
                  <a:srgbClr val="000000"/>
                </a:solidFill>
                <a:latin typeface="Arial"/>
                <a:ea typeface="Arial"/>
                <a:cs typeface="Arial"/>
                <a:sym typeface="Arial"/>
              </a:rPr>
              <a:t>The </a:t>
            </a:r>
            <a:r>
              <a:rPr lang="en-US" sz="2500" b="true">
                <a:solidFill>
                  <a:srgbClr val="000000"/>
                </a:solidFill>
                <a:latin typeface="Arial Bold"/>
                <a:ea typeface="Arial Bold"/>
                <a:cs typeface="Arial Bold"/>
                <a:sym typeface="Arial Bold"/>
              </a:rPr>
              <a:t>Rwandan genocide</a:t>
            </a:r>
            <a:r>
              <a:rPr lang="en-US" sz="2500">
                <a:solidFill>
                  <a:srgbClr val="000000"/>
                </a:solidFill>
                <a:latin typeface="Arial"/>
                <a:ea typeface="Arial"/>
                <a:cs typeface="Arial"/>
                <a:sym typeface="Arial"/>
              </a:rPr>
              <a:t> began in April 1994 and lasted roughly 100 days. Triggered by the assassination of the Rwandan President Juvénal Habyarimana, a Hutu, the violence escalated rapidly, leading to widespread slaughter. In this period, it's estimated that between 500,000 and 1,000,000 Tutsis and moderate Hutus were brutally killed, largely at the hands of organised gangs and local militias known as the "Interahamwe."</a:t>
            </a:r>
          </a:p>
          <a:p>
            <a:pPr algn="just">
              <a:lnSpc>
                <a:spcPts val="3500"/>
              </a:lnSpc>
            </a:pPr>
            <a:r>
              <a:rPr lang="en-US" sz="2500">
                <a:solidFill>
                  <a:srgbClr val="000000"/>
                </a:solidFill>
                <a:latin typeface="Arial"/>
                <a:ea typeface="Arial"/>
                <a:cs typeface="Arial"/>
                <a:sym typeface="Arial"/>
              </a:rPr>
              <a:t>The primary objective of the ICTR was to prosecute individuals responsible for heinous acts, such as </a:t>
            </a:r>
            <a:r>
              <a:rPr lang="en-US" sz="2500" b="true">
                <a:solidFill>
                  <a:srgbClr val="000000"/>
                </a:solidFill>
                <a:latin typeface="Arial Bold"/>
                <a:ea typeface="Arial Bold"/>
                <a:cs typeface="Arial Bold"/>
                <a:sym typeface="Arial Bold"/>
              </a:rPr>
              <a:t>genocide</a:t>
            </a:r>
            <a:r>
              <a:rPr lang="en-US" sz="2500">
                <a:solidFill>
                  <a:srgbClr val="000000"/>
                </a:solidFill>
                <a:latin typeface="Arial"/>
                <a:ea typeface="Arial"/>
                <a:cs typeface="Arial"/>
                <a:sym typeface="Arial"/>
              </a:rPr>
              <a:t>, </a:t>
            </a:r>
            <a:r>
              <a:rPr lang="en-US" sz="2500" b="true">
                <a:solidFill>
                  <a:srgbClr val="000000"/>
                </a:solidFill>
                <a:latin typeface="Arial Bold"/>
                <a:ea typeface="Arial Bold"/>
                <a:cs typeface="Arial Bold"/>
                <a:sym typeface="Arial Bold"/>
              </a:rPr>
              <a:t>crimes against humanity</a:t>
            </a:r>
            <a:r>
              <a:rPr lang="en-US" sz="2500">
                <a:solidFill>
                  <a:srgbClr val="000000"/>
                </a:solidFill>
                <a:latin typeface="Arial"/>
                <a:ea typeface="Arial"/>
                <a:cs typeface="Arial"/>
                <a:sym typeface="Arial"/>
              </a:rPr>
              <a:t>, and violations of international humanitarian law. The Tribunal was not restricted only to the genocide but also looked into crimes committed by the Rwandan Patriotic Front (RPF), the Tutsi-led rebel group.</a:t>
            </a:r>
          </a:p>
          <a:p>
            <a:pPr algn="just">
              <a:lnSpc>
                <a:spcPts val="3500"/>
              </a:lnSpc>
            </a:pPr>
            <a:r>
              <a:rPr lang="en-US" sz="2500">
                <a:solidFill>
                  <a:srgbClr val="000000"/>
                </a:solidFill>
                <a:latin typeface="Arial"/>
                <a:ea typeface="Arial"/>
                <a:cs typeface="Arial"/>
                <a:sym typeface="Arial"/>
              </a:rPr>
              <a:t>Over its operation, the ICTR indicted 93 individuals, of which notable figures include Jean Kambanda, Rwanda's Prime Minister during the genocide, who became the first head of government to be convicted of genocide. Another significant figure is Colonel Théoneste Bagosora, deemed to be the mastermind behind much of the killing.</a:t>
            </a:r>
          </a:p>
        </p:txBody>
      </p:sp>
      <p:sp>
        <p:nvSpPr>
          <p:cNvPr name="TextBox 7" id="7"/>
          <p:cNvSpPr txBox="true"/>
          <p:nvPr/>
        </p:nvSpPr>
        <p:spPr>
          <a:xfrm rot="5400000">
            <a:off x="12498388" y="4760912"/>
            <a:ext cx="102870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Thirty-Five: The United Nations</a:t>
            </a:r>
          </a:p>
        </p:txBody>
      </p:sp>
      <p:sp>
        <p:nvSpPr>
          <p:cNvPr name="TextBox 8" id="8"/>
          <p:cNvSpPr txBox="true"/>
          <p:nvPr/>
        </p:nvSpPr>
        <p:spPr>
          <a:xfrm rot="0">
            <a:off x="1028700" y="790575"/>
            <a:ext cx="15609955" cy="1152524"/>
          </a:xfrm>
          <a:prstGeom prst="rect">
            <a:avLst/>
          </a:prstGeom>
        </p:spPr>
        <p:txBody>
          <a:bodyPr anchor="t" rtlCol="false" tIns="0" lIns="0" bIns="0" rIns="0">
            <a:spAutoFit/>
          </a:bodyPr>
          <a:lstStyle/>
          <a:p>
            <a:pPr algn="l">
              <a:lnSpc>
                <a:spcPts val="8400"/>
              </a:lnSpc>
            </a:pPr>
            <a:r>
              <a:rPr lang="en-US" sz="6000" b="true">
                <a:solidFill>
                  <a:srgbClr val="363371"/>
                </a:solidFill>
                <a:latin typeface="Arial Bold"/>
                <a:ea typeface="Arial Bold"/>
                <a:cs typeface="Arial Bold"/>
                <a:sym typeface="Arial Bold"/>
              </a:rPr>
              <a:t>The International Criminal Tribunal: ICTR</a:t>
            </a:r>
          </a:p>
        </p:txBody>
      </p:sp>
      <p:sp>
        <p:nvSpPr>
          <p:cNvPr name="TextBox 9" id="9"/>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&amp; Three: The History of the World</a:t>
            </a:r>
          </a:p>
        </p:txBody>
      </p:sp>
      <p:grpSp>
        <p:nvGrpSpPr>
          <p:cNvPr name="Group 10" id="10"/>
          <p:cNvGrpSpPr/>
          <p:nvPr/>
        </p:nvGrpSpPr>
        <p:grpSpPr>
          <a:xfrm rot="0">
            <a:off x="11383909" y="9756776"/>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363371"/>
                  </a:solidFill>
                  <a:latin typeface="Arial"/>
                  <a:ea typeface="Arial"/>
                  <a:cs typeface="Arial"/>
                  <a:sym typeface="Arial"/>
                </a:rPr>
                <a:t>@MsDoorley</a:t>
              </a:r>
            </a:p>
          </p:txBody>
        </p:sp>
      </p:grpSp>
    </p:spTree>
  </p:cSld>
  <p:clrMapOvr>
    <a:masterClrMapping/>
  </p:clrMapOvr>
</p:sld>
</file>

<file path=ppt/slides/slide3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sp>
        <p:nvSpPr>
          <p:cNvPr name="Freeform 6" id="6"/>
          <p:cNvSpPr/>
          <p:nvPr/>
        </p:nvSpPr>
        <p:spPr>
          <a:xfrm flipH="false" flipV="false" rot="0">
            <a:off x="2626022" y="4657724"/>
            <a:ext cx="4892228" cy="4600576"/>
          </a:xfrm>
          <a:custGeom>
            <a:avLst/>
            <a:gdLst/>
            <a:ahLst/>
            <a:cxnLst/>
            <a:rect r="r" b="b" t="t" l="l"/>
            <a:pathLst>
              <a:path h="4600576" w="4892228">
                <a:moveTo>
                  <a:pt x="0" y="0"/>
                </a:moveTo>
                <a:lnTo>
                  <a:pt x="4892228" y="0"/>
                </a:lnTo>
                <a:lnTo>
                  <a:pt x="4892228" y="4600576"/>
                </a:lnTo>
                <a:lnTo>
                  <a:pt x="0" y="4600576"/>
                </a:lnTo>
                <a:lnTo>
                  <a:pt x="0" y="0"/>
                </a:lnTo>
                <a:close/>
              </a:path>
            </a:pathLst>
          </a:custGeom>
          <a:blipFill>
            <a:blip r:embed="rId2"/>
            <a:stretch>
              <a:fillRect l="0" t="0" r="0" b="0"/>
            </a:stretch>
          </a:blipFill>
        </p:spPr>
      </p:sp>
      <p:sp>
        <p:nvSpPr>
          <p:cNvPr name="TextBox 7" id="7"/>
          <p:cNvSpPr txBox="true"/>
          <p:nvPr/>
        </p:nvSpPr>
        <p:spPr>
          <a:xfrm rot="0">
            <a:off x="1028700" y="1911350"/>
            <a:ext cx="15609955" cy="2670174"/>
          </a:xfrm>
          <a:prstGeom prst="rect">
            <a:avLst/>
          </a:prstGeom>
        </p:spPr>
        <p:txBody>
          <a:bodyPr anchor="t" rtlCol="false" tIns="0" lIns="0" bIns="0" rIns="0">
            <a:spAutoFit/>
          </a:bodyPr>
          <a:lstStyle/>
          <a:p>
            <a:pPr algn="just">
              <a:lnSpc>
                <a:spcPts val="3500"/>
              </a:lnSpc>
            </a:pPr>
            <a:r>
              <a:rPr lang="en-US" sz="2500">
                <a:solidFill>
                  <a:srgbClr val="000000"/>
                </a:solidFill>
                <a:latin typeface="Arial"/>
                <a:ea typeface="Arial"/>
                <a:cs typeface="Arial"/>
                <a:sym typeface="Arial"/>
              </a:rPr>
              <a:t>The ICTR has had a profound impact on </a:t>
            </a:r>
            <a:r>
              <a:rPr lang="en-US" sz="2500" b="true">
                <a:solidFill>
                  <a:srgbClr val="000000"/>
                </a:solidFill>
                <a:latin typeface="Arial Bold"/>
                <a:ea typeface="Arial Bold"/>
                <a:cs typeface="Arial Bold"/>
                <a:sym typeface="Arial Bold"/>
              </a:rPr>
              <a:t>international criminal justice</a:t>
            </a:r>
            <a:r>
              <a:rPr lang="en-US" sz="2500">
                <a:solidFill>
                  <a:srgbClr val="000000"/>
                </a:solidFill>
                <a:latin typeface="Arial"/>
                <a:ea typeface="Arial"/>
                <a:cs typeface="Arial"/>
                <a:sym typeface="Arial"/>
              </a:rPr>
              <a:t>. As with its counterpart for the former Yugoslavia, the ICTR set important precedents. Notably, it was the first international tribunal to define rape in international criminal law and recognise rape as a means of perpetrating genocide.</a:t>
            </a:r>
          </a:p>
          <a:p>
            <a:pPr algn="just">
              <a:lnSpc>
                <a:spcPts val="3500"/>
              </a:lnSpc>
            </a:pPr>
            <a:r>
              <a:rPr lang="en-US" sz="2500">
                <a:solidFill>
                  <a:srgbClr val="000000"/>
                </a:solidFill>
                <a:latin typeface="Arial"/>
                <a:ea typeface="Arial"/>
                <a:cs typeface="Arial"/>
                <a:sym typeface="Arial"/>
              </a:rPr>
              <a:t>The Tribunal officially concluded its work in 2015, and its functions were taken over by the </a:t>
            </a:r>
            <a:r>
              <a:rPr lang="en-US" sz="2500" b="true">
                <a:solidFill>
                  <a:srgbClr val="000000"/>
                </a:solidFill>
                <a:latin typeface="Arial Bold"/>
                <a:ea typeface="Arial Bold"/>
                <a:cs typeface="Arial Bold"/>
                <a:sym typeface="Arial Bold"/>
              </a:rPr>
              <a:t>Mechanism for International Criminal Tribunals (MICT)</a:t>
            </a:r>
            <a:r>
              <a:rPr lang="en-US" sz="2500">
                <a:solidFill>
                  <a:srgbClr val="000000"/>
                </a:solidFill>
                <a:latin typeface="Arial"/>
                <a:ea typeface="Arial"/>
                <a:cs typeface="Arial"/>
                <a:sym typeface="Arial"/>
              </a:rPr>
              <a:t>, the same body that now oversees the residual functions of the ICTY.</a:t>
            </a:r>
          </a:p>
        </p:txBody>
      </p:sp>
      <p:sp>
        <p:nvSpPr>
          <p:cNvPr name="TextBox 8" id="8"/>
          <p:cNvSpPr txBox="true"/>
          <p:nvPr/>
        </p:nvSpPr>
        <p:spPr>
          <a:xfrm rot="5400000">
            <a:off x="12498388" y="4760912"/>
            <a:ext cx="102870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Thirty-Five: The United Nations</a:t>
            </a:r>
          </a:p>
        </p:txBody>
      </p:sp>
      <p:sp>
        <p:nvSpPr>
          <p:cNvPr name="TextBox 9" id="9"/>
          <p:cNvSpPr txBox="true"/>
          <p:nvPr/>
        </p:nvSpPr>
        <p:spPr>
          <a:xfrm rot="0">
            <a:off x="1028700" y="790575"/>
            <a:ext cx="15609955" cy="1152524"/>
          </a:xfrm>
          <a:prstGeom prst="rect">
            <a:avLst/>
          </a:prstGeom>
        </p:spPr>
        <p:txBody>
          <a:bodyPr anchor="t" rtlCol="false" tIns="0" lIns="0" bIns="0" rIns="0">
            <a:spAutoFit/>
          </a:bodyPr>
          <a:lstStyle/>
          <a:p>
            <a:pPr algn="l">
              <a:lnSpc>
                <a:spcPts val="8400"/>
              </a:lnSpc>
            </a:pPr>
            <a:r>
              <a:rPr lang="en-US" sz="6000" b="true">
                <a:solidFill>
                  <a:srgbClr val="363371"/>
                </a:solidFill>
                <a:latin typeface="Arial Bold"/>
                <a:ea typeface="Arial Bold"/>
                <a:cs typeface="Arial Bold"/>
                <a:sym typeface="Arial Bold"/>
              </a:rPr>
              <a:t>The International Criminal Tribunal: ICTR</a:t>
            </a:r>
          </a:p>
        </p:txBody>
      </p:sp>
      <p:sp>
        <p:nvSpPr>
          <p:cNvPr name="TextBox 10" id="10"/>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&amp; Three: The History of the World</a:t>
            </a:r>
          </a:p>
        </p:txBody>
      </p:sp>
      <p:sp>
        <p:nvSpPr>
          <p:cNvPr name="Freeform 11" id="11"/>
          <p:cNvSpPr/>
          <p:nvPr/>
        </p:nvSpPr>
        <p:spPr>
          <a:xfrm flipH="false" flipV="false" rot="0">
            <a:off x="9536261" y="4657724"/>
            <a:ext cx="6905179" cy="4600576"/>
          </a:xfrm>
          <a:custGeom>
            <a:avLst/>
            <a:gdLst/>
            <a:ahLst/>
            <a:cxnLst/>
            <a:rect r="r" b="b" t="t" l="l"/>
            <a:pathLst>
              <a:path h="4600576" w="6905179">
                <a:moveTo>
                  <a:pt x="0" y="0"/>
                </a:moveTo>
                <a:lnTo>
                  <a:pt x="6905179" y="0"/>
                </a:lnTo>
                <a:lnTo>
                  <a:pt x="6905179" y="4600576"/>
                </a:lnTo>
                <a:lnTo>
                  <a:pt x="0" y="4600576"/>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grpSp>
        <p:nvGrpSpPr>
          <p:cNvPr name="Group 12" id="12"/>
          <p:cNvGrpSpPr/>
          <p:nvPr/>
        </p:nvGrpSpPr>
        <p:grpSpPr>
          <a:xfrm rot="0">
            <a:off x="11383909" y="9756776"/>
            <a:ext cx="5555351" cy="530224"/>
            <a:chOff x="0" y="0"/>
            <a:chExt cx="7407135" cy="706965"/>
          </a:xfrm>
        </p:grpSpPr>
        <p:sp>
          <p:nvSpPr>
            <p:cNvPr name="Freeform 13" id="13"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4" id="14"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5" id="15"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16" id="16"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17" id="17"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sp>
          <p:nvSpPr>
            <p:cNvPr name="TextBox 18" id="18"/>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363371"/>
                  </a:solidFill>
                  <a:latin typeface="Arial"/>
                  <a:ea typeface="Arial"/>
                  <a:cs typeface="Arial"/>
                  <a:sym typeface="Arial"/>
                </a:rPr>
                <a:t>@MsDoorley</a:t>
              </a:r>
            </a:p>
          </p:txBody>
        </p:sp>
      </p:grpSp>
    </p:spTree>
  </p:cSld>
  <p:clrMapOvr>
    <a:masterClrMapping/>
  </p:clrMapOvr>
</p:sld>
</file>

<file path=ppt/slides/slide3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graphicFrame>
        <p:nvGraphicFramePr>
          <p:cNvPr name="Table 6" id="6"/>
          <p:cNvGraphicFramePr>
            <a:graphicFrameLocks noGrp="true"/>
          </p:cNvGraphicFramePr>
          <p:nvPr/>
        </p:nvGraphicFramePr>
        <p:xfrm>
          <a:off x="685800" y="220442"/>
          <a:ext cx="16253460" cy="3701415"/>
        </p:xfrm>
        <a:graphic>
          <a:graphicData uri="http://schemas.openxmlformats.org/drawingml/2006/table">
            <a:tbl>
              <a:tblPr/>
              <a:tblGrid>
                <a:gridCol w="4992488"/>
                <a:gridCol w="11260972"/>
              </a:tblGrid>
              <a:tr h="923910">
                <a:tc gridSpan="2">
                  <a:txBody>
                    <a:bodyPr anchor="t" rtlCol="false"/>
                    <a:lstStyle/>
                    <a:p>
                      <a:pPr algn="ctr">
                        <a:lnSpc>
                          <a:spcPts val="6300"/>
                        </a:lnSpc>
                        <a:defRPr/>
                      </a:pPr>
                      <a:r>
                        <a:rPr lang="en-US" sz="4500" b="true">
                          <a:solidFill>
                            <a:srgbClr val="FFFFFF"/>
                          </a:solidFill>
                          <a:latin typeface="Arial Bold"/>
                          <a:ea typeface="Arial Bold"/>
                          <a:cs typeface="Arial Bold"/>
                          <a:sym typeface="Arial Bold"/>
                        </a:rPr>
                        <a:t>Other ways the UN Promotes Justice</a:t>
                      </a:r>
                      <a:endParaRPr lang="en-US" sz="1100"/>
                    </a:p>
                  </a:txBody>
                  <a:tcPr marL="19050" marR="19050" marT="19050" marB="19050" anchor="ctr">
                    <a:lnL cmpd="sng" algn="ctr" cap="flat" w="38100">
                      <a:solidFill>
                        <a:srgbClr val="363371"/>
                      </a:solidFill>
                      <a:prstDash val="solid"/>
                      <a:round/>
                      <a:headEnd type="none" w="med" len="med"/>
                      <a:tailEnd type="none" w="med" len="med"/>
                    </a:lnL>
                    <a:lnR cmpd="sng" algn="ctr" cap="flat" w="38100">
                      <a:solidFill>
                        <a:srgbClr val="363371"/>
                      </a:solidFill>
                      <a:prstDash val="solid"/>
                      <a:round/>
                      <a:headEnd type="none" w="med" len="med"/>
                      <a:tailEnd type="none" w="med" len="med"/>
                    </a:lnR>
                    <a:lnT cmpd="sng" algn="ctr" cap="flat" w="38100">
                      <a:solidFill>
                        <a:srgbClr val="363371"/>
                      </a:solidFill>
                      <a:prstDash val="solid"/>
                      <a:round/>
                      <a:headEnd type="none" w="med" len="med"/>
                      <a:tailEnd type="none" w="med" len="med"/>
                    </a:lnT>
                    <a:lnB cmpd="sng" algn="ctr" cap="flat" w="38100">
                      <a:solidFill>
                        <a:srgbClr val="363371"/>
                      </a:solidFill>
                      <a:prstDash val="solid"/>
                      <a:round/>
                      <a:headEnd type="none" w="med" len="med"/>
                      <a:tailEnd type="none" w="med" len="med"/>
                    </a:lnB>
                    <a:solidFill>
                      <a:srgbClr val="5B55C8"/>
                    </a:solidFill>
                  </a:tcPr>
                </a:tc>
                <a:tc hMerge="true">
                  <a:txBody>
                    <a:bodyPr anchor="t" rtlCol="false"/>
                    <a:lstStyle/>
                    <a:p>
                      <a:pPr algn="ctr">
                        <a:lnSpc>
                          <a:spcPts val="6300"/>
                        </a:lnSpc>
                        <a:defRPr/>
                      </a:pPr>
                      <a:r>
                        <a:rPr lang="en-US" sz="4500" b="true">
                          <a:solidFill>
                            <a:srgbClr val="FFFFFF"/>
                          </a:solidFill>
                          <a:latin typeface="Arial Bold"/>
                          <a:ea typeface="Arial Bold"/>
                          <a:cs typeface="Arial Bold"/>
                          <a:sym typeface="Arial Bold"/>
                        </a:rPr>
                        <a:t>Other ways the UN Promotes Justice</a:t>
                      </a:r>
                      <a:endParaRPr lang="en-US" sz="1100"/>
                    </a:p>
                  </a:txBody>
                  <a:tcPr marL="19050" marR="19050" marT="19050" marB="19050" anchor="ctr">
                    <a:lnL cmpd="sng" algn="ctr" cap="flat" w="38100">
                      <a:solidFill>
                        <a:srgbClr val="363371"/>
                      </a:solidFill>
                      <a:prstDash val="solid"/>
                      <a:round/>
                      <a:headEnd type="none" w="med" len="med"/>
                      <a:tailEnd type="none" w="med" len="med"/>
                    </a:lnL>
                    <a:lnR cmpd="sng" algn="ctr" cap="flat" w="38100">
                      <a:solidFill>
                        <a:srgbClr val="363371"/>
                      </a:solidFill>
                      <a:prstDash val="solid"/>
                      <a:round/>
                      <a:headEnd type="none" w="med" len="med"/>
                      <a:tailEnd type="none" w="med" len="med"/>
                    </a:lnR>
                    <a:lnT cmpd="sng" algn="ctr" cap="flat" w="38100">
                      <a:solidFill>
                        <a:srgbClr val="363371"/>
                      </a:solidFill>
                      <a:prstDash val="solid"/>
                      <a:round/>
                      <a:headEnd type="none" w="med" len="med"/>
                      <a:tailEnd type="none" w="med" len="med"/>
                    </a:lnT>
                    <a:lnB cmpd="sng" algn="ctr" cap="flat" w="38100">
                      <a:solidFill>
                        <a:srgbClr val="363371"/>
                      </a:solidFill>
                      <a:prstDash val="solid"/>
                      <a:round/>
                      <a:headEnd type="none" w="med" len="med"/>
                      <a:tailEnd type="none" w="med" len="med"/>
                    </a:lnB>
                    <a:solidFill>
                      <a:srgbClr val="5B55C8"/>
                    </a:solidFill>
                  </a:tcPr>
                </a:tc>
              </a:tr>
              <a:tr h="808421">
                <a:tc>
                  <a:txBody>
                    <a:bodyPr anchor="t" rtlCol="false"/>
                    <a:lstStyle/>
                    <a:p>
                      <a:pPr algn="just">
                        <a:lnSpc>
                          <a:spcPts val="2800"/>
                        </a:lnSpc>
                        <a:defRPr/>
                      </a:pPr>
                      <a:r>
                        <a:rPr lang="en-US" sz="2000" b="true">
                          <a:solidFill>
                            <a:srgbClr val="000000"/>
                          </a:solidFill>
                          <a:latin typeface="Arial Bold"/>
                          <a:ea typeface="Arial Bold"/>
                          <a:cs typeface="Arial Bold"/>
                          <a:sym typeface="Arial Bold"/>
                        </a:rPr>
                        <a:t>General Assembly</a:t>
                      </a:r>
                      <a:endParaRPr lang="en-US" sz="1100"/>
                    </a:p>
                  </a:txBody>
                  <a:tcPr marL="19050" marR="19050" marT="19050" marB="19050" anchor="ctr">
                    <a:lnL cmpd="sng" algn="ctr" cap="flat" w="38100">
                      <a:solidFill>
                        <a:srgbClr val="363371"/>
                      </a:solidFill>
                      <a:prstDash val="solid"/>
                      <a:round/>
                      <a:headEnd type="none" w="med" len="med"/>
                      <a:tailEnd type="none" w="med" len="med"/>
                    </a:lnL>
                    <a:lnR cmpd="sng" algn="ctr" cap="flat" w="38100">
                      <a:solidFill>
                        <a:srgbClr val="363371"/>
                      </a:solidFill>
                      <a:prstDash val="solid"/>
                      <a:round/>
                      <a:headEnd type="none" w="med" len="med"/>
                      <a:tailEnd type="none" w="med" len="med"/>
                    </a:lnR>
                    <a:lnT cmpd="sng" algn="ctr" cap="flat" w="38100">
                      <a:solidFill>
                        <a:srgbClr val="363371"/>
                      </a:solidFill>
                      <a:prstDash val="solid"/>
                      <a:round/>
                      <a:headEnd type="none" w="med" len="med"/>
                      <a:tailEnd type="none" w="med" len="med"/>
                    </a:lnT>
                    <a:lnB cmpd="sng" algn="ctr" cap="flat" w="38100">
                      <a:solidFill>
                        <a:srgbClr val="363371"/>
                      </a:solidFill>
                      <a:prstDash val="solid"/>
                      <a:round/>
                      <a:headEnd type="none" w="med" len="med"/>
                      <a:tailEnd type="none" w="med" len="med"/>
                    </a:lnB>
                  </a:tcPr>
                </a:tc>
                <a:tc>
                  <a:txBody>
                    <a:bodyPr anchor="t" rtlCol="false"/>
                    <a:lstStyle/>
                    <a:p>
                      <a:pPr algn="just">
                        <a:lnSpc>
                          <a:spcPts val="2800"/>
                        </a:lnSpc>
                        <a:defRPr/>
                      </a:pPr>
                      <a:r>
                        <a:rPr lang="en-US" sz="2000">
                          <a:solidFill>
                            <a:srgbClr val="000000"/>
                          </a:solidFill>
                          <a:latin typeface="Arial"/>
                          <a:ea typeface="Arial"/>
                          <a:cs typeface="Arial"/>
                          <a:sym typeface="Arial"/>
                        </a:rPr>
                        <a:t>In the 1960s, the assembly suspended the South African delegation for violating Security Council resolutions and international laws.</a:t>
                      </a:r>
                      <a:endParaRPr lang="en-US" sz="1100"/>
                    </a:p>
                  </a:txBody>
                  <a:tcPr marL="19050" marR="19050" marT="19050" marB="19050" anchor="ctr">
                    <a:lnL cmpd="sng" algn="ctr" cap="flat" w="38100">
                      <a:solidFill>
                        <a:srgbClr val="363371"/>
                      </a:solidFill>
                      <a:prstDash val="solid"/>
                      <a:round/>
                      <a:headEnd type="none" w="med" len="med"/>
                      <a:tailEnd type="none" w="med" len="med"/>
                    </a:lnL>
                    <a:lnR cmpd="sng" algn="ctr" cap="flat" w="38100">
                      <a:solidFill>
                        <a:srgbClr val="363371"/>
                      </a:solidFill>
                      <a:prstDash val="solid"/>
                      <a:round/>
                      <a:headEnd type="none" w="med" len="med"/>
                      <a:tailEnd type="none" w="med" len="med"/>
                    </a:lnR>
                    <a:lnT cmpd="sng" algn="ctr" cap="flat" w="38100">
                      <a:solidFill>
                        <a:srgbClr val="363371"/>
                      </a:solidFill>
                      <a:prstDash val="solid"/>
                      <a:round/>
                      <a:headEnd type="none" w="med" len="med"/>
                      <a:tailEnd type="none" w="med" len="med"/>
                    </a:lnT>
                    <a:lnB cmpd="sng" algn="ctr" cap="flat" w="38100">
                      <a:solidFill>
                        <a:srgbClr val="363371"/>
                      </a:solidFill>
                      <a:prstDash val="solid"/>
                      <a:round/>
                      <a:headEnd type="none" w="med" len="med"/>
                      <a:tailEnd type="none" w="med" len="med"/>
                    </a:lnB>
                  </a:tcPr>
                </a:tc>
              </a:tr>
              <a:tr h="1164512">
                <a:tc>
                  <a:txBody>
                    <a:bodyPr anchor="t" rtlCol="false"/>
                    <a:lstStyle/>
                    <a:p>
                      <a:pPr algn="just">
                        <a:lnSpc>
                          <a:spcPts val="2800"/>
                        </a:lnSpc>
                        <a:defRPr/>
                      </a:pPr>
                      <a:r>
                        <a:rPr lang="en-US" sz="2000" b="true">
                          <a:solidFill>
                            <a:srgbClr val="000000"/>
                          </a:solidFill>
                          <a:latin typeface="Arial Bold"/>
                          <a:ea typeface="Arial Bold"/>
                          <a:cs typeface="Arial Bold"/>
                          <a:sym typeface="Arial Bold"/>
                        </a:rPr>
                        <a:t>UN Security Council</a:t>
                      </a:r>
                      <a:endParaRPr lang="en-US" sz="1100"/>
                    </a:p>
                  </a:txBody>
                  <a:tcPr marL="19050" marR="19050" marT="19050" marB="19050" anchor="ctr">
                    <a:lnL cmpd="sng" algn="ctr" cap="flat" w="38100">
                      <a:solidFill>
                        <a:srgbClr val="363371"/>
                      </a:solidFill>
                      <a:prstDash val="solid"/>
                      <a:round/>
                      <a:headEnd type="none" w="med" len="med"/>
                      <a:tailEnd type="none" w="med" len="med"/>
                    </a:lnL>
                    <a:lnR cmpd="sng" algn="ctr" cap="flat" w="38100">
                      <a:solidFill>
                        <a:srgbClr val="363371"/>
                      </a:solidFill>
                      <a:prstDash val="solid"/>
                      <a:round/>
                      <a:headEnd type="none" w="med" len="med"/>
                      <a:tailEnd type="none" w="med" len="med"/>
                    </a:lnR>
                    <a:lnT cmpd="sng" algn="ctr" cap="flat" w="38100">
                      <a:solidFill>
                        <a:srgbClr val="363371"/>
                      </a:solidFill>
                      <a:prstDash val="solid"/>
                      <a:round/>
                      <a:headEnd type="none" w="med" len="med"/>
                      <a:tailEnd type="none" w="med" len="med"/>
                    </a:lnT>
                    <a:lnB cmpd="sng" algn="ctr" cap="flat" w="38100">
                      <a:solidFill>
                        <a:srgbClr val="363371"/>
                      </a:solidFill>
                      <a:prstDash val="solid"/>
                      <a:round/>
                      <a:headEnd type="none" w="med" len="med"/>
                      <a:tailEnd type="none" w="med" len="med"/>
                    </a:lnB>
                  </a:tcPr>
                </a:tc>
                <a:tc>
                  <a:txBody>
                    <a:bodyPr anchor="t" rtlCol="false"/>
                    <a:lstStyle/>
                    <a:p>
                      <a:pPr algn="just">
                        <a:lnSpc>
                          <a:spcPts val="2800"/>
                        </a:lnSpc>
                        <a:defRPr/>
                      </a:pPr>
                      <a:r>
                        <a:rPr lang="en-US" sz="2000">
                          <a:solidFill>
                            <a:srgbClr val="000000"/>
                          </a:solidFill>
                          <a:latin typeface="Arial"/>
                          <a:ea typeface="Arial"/>
                          <a:cs typeface="Arial"/>
                          <a:sym typeface="Arial"/>
                        </a:rPr>
                        <a:t>Many Security Council missions include strengthening the rule of law.</a:t>
                      </a:r>
                      <a:endParaRPr lang="en-US" sz="1100"/>
                    </a:p>
                    <a:p>
                      <a:pPr algn="just">
                        <a:lnSpc>
                          <a:spcPts val="2800"/>
                        </a:lnSpc>
                      </a:pPr>
                      <a:r>
                        <a:rPr lang="en-US" sz="2000">
                          <a:solidFill>
                            <a:srgbClr val="000000"/>
                          </a:solidFill>
                          <a:latin typeface="Arial"/>
                          <a:ea typeface="Arial"/>
                          <a:cs typeface="Arial"/>
                          <a:sym typeface="Arial"/>
                        </a:rPr>
                        <a:t>The Security Council can decide when and where Peacekeepers should be deployed. Many peacekeeping missioning promote justice. </a:t>
                      </a:r>
                    </a:p>
                  </a:txBody>
                  <a:tcPr marL="19050" marR="19050" marT="19050" marB="19050" anchor="ctr">
                    <a:lnL cmpd="sng" algn="ctr" cap="flat" w="38100">
                      <a:solidFill>
                        <a:srgbClr val="363371"/>
                      </a:solidFill>
                      <a:prstDash val="solid"/>
                      <a:round/>
                      <a:headEnd type="none" w="med" len="med"/>
                      <a:tailEnd type="none" w="med" len="med"/>
                    </a:lnL>
                    <a:lnR cmpd="sng" algn="ctr" cap="flat" w="38100">
                      <a:solidFill>
                        <a:srgbClr val="363371"/>
                      </a:solidFill>
                      <a:prstDash val="solid"/>
                      <a:round/>
                      <a:headEnd type="none" w="med" len="med"/>
                      <a:tailEnd type="none" w="med" len="med"/>
                    </a:lnR>
                    <a:lnT cmpd="sng" algn="ctr" cap="flat" w="38100">
                      <a:solidFill>
                        <a:srgbClr val="363371"/>
                      </a:solidFill>
                      <a:prstDash val="solid"/>
                      <a:round/>
                      <a:headEnd type="none" w="med" len="med"/>
                      <a:tailEnd type="none" w="med" len="med"/>
                    </a:lnT>
                    <a:lnB cmpd="sng" algn="ctr" cap="flat" w="38100">
                      <a:solidFill>
                        <a:srgbClr val="363371"/>
                      </a:solidFill>
                      <a:prstDash val="solid"/>
                      <a:round/>
                      <a:headEnd type="none" w="med" len="med"/>
                      <a:tailEnd type="none" w="med" len="med"/>
                    </a:lnB>
                  </a:tcPr>
                </a:tc>
              </a:tr>
              <a:tr h="804572">
                <a:tc>
                  <a:txBody>
                    <a:bodyPr anchor="t" rtlCol="false"/>
                    <a:lstStyle/>
                    <a:p>
                      <a:pPr algn="just">
                        <a:lnSpc>
                          <a:spcPts val="2800"/>
                        </a:lnSpc>
                        <a:defRPr/>
                      </a:pPr>
                      <a:r>
                        <a:rPr lang="en-US" sz="2000" b="true">
                          <a:solidFill>
                            <a:srgbClr val="000000"/>
                          </a:solidFill>
                          <a:latin typeface="Arial Bold"/>
                          <a:ea typeface="Arial Bold"/>
                          <a:cs typeface="Arial Bold"/>
                          <a:sym typeface="Arial Bold"/>
                        </a:rPr>
                        <a:t>Peacekeepers</a:t>
                      </a:r>
                      <a:endParaRPr lang="en-US" sz="1100"/>
                    </a:p>
                  </a:txBody>
                  <a:tcPr marL="19050" marR="19050" marT="19050" marB="19050" anchor="ctr">
                    <a:lnL cmpd="sng" algn="ctr" cap="flat" w="38100">
                      <a:solidFill>
                        <a:srgbClr val="363371"/>
                      </a:solidFill>
                      <a:prstDash val="solid"/>
                      <a:round/>
                      <a:headEnd type="none" w="med" len="med"/>
                      <a:tailEnd type="none" w="med" len="med"/>
                    </a:lnL>
                    <a:lnR cmpd="sng" algn="ctr" cap="flat" w="38100">
                      <a:solidFill>
                        <a:srgbClr val="363371"/>
                      </a:solidFill>
                      <a:prstDash val="solid"/>
                      <a:round/>
                      <a:headEnd type="none" w="med" len="med"/>
                      <a:tailEnd type="none" w="med" len="med"/>
                    </a:lnR>
                    <a:lnT cmpd="sng" algn="ctr" cap="flat" w="38100">
                      <a:solidFill>
                        <a:srgbClr val="363371"/>
                      </a:solidFill>
                      <a:prstDash val="solid"/>
                      <a:round/>
                      <a:headEnd type="none" w="med" len="med"/>
                      <a:tailEnd type="none" w="med" len="med"/>
                    </a:lnT>
                    <a:lnB cmpd="sng" algn="ctr" cap="flat" w="38100">
                      <a:solidFill>
                        <a:srgbClr val="363371"/>
                      </a:solidFill>
                      <a:prstDash val="solid"/>
                      <a:round/>
                      <a:headEnd type="none" w="med" len="med"/>
                      <a:tailEnd type="none" w="med" len="med"/>
                    </a:lnB>
                  </a:tcPr>
                </a:tc>
                <a:tc>
                  <a:txBody>
                    <a:bodyPr anchor="t" rtlCol="false"/>
                    <a:lstStyle/>
                    <a:p>
                      <a:pPr algn="just">
                        <a:lnSpc>
                          <a:spcPts val="2800"/>
                        </a:lnSpc>
                        <a:defRPr/>
                      </a:pPr>
                      <a:r>
                        <a:rPr lang="en-US" sz="2000">
                          <a:solidFill>
                            <a:srgbClr val="000000"/>
                          </a:solidFill>
                          <a:latin typeface="Arial"/>
                          <a:ea typeface="Arial"/>
                          <a:cs typeface="Arial"/>
                          <a:sym typeface="Arial"/>
                        </a:rPr>
                        <a:t>Most peacekeeping operations work to support the national police and promote justice. </a:t>
                      </a:r>
                      <a:endParaRPr lang="en-US" sz="1100"/>
                    </a:p>
                  </a:txBody>
                  <a:tcPr marL="19050" marR="19050" marT="19050" marB="19050" anchor="ctr">
                    <a:lnL cmpd="sng" algn="ctr" cap="flat" w="38100">
                      <a:solidFill>
                        <a:srgbClr val="363371"/>
                      </a:solidFill>
                      <a:prstDash val="solid"/>
                      <a:round/>
                      <a:headEnd type="none" w="med" len="med"/>
                      <a:tailEnd type="none" w="med" len="med"/>
                    </a:lnL>
                    <a:lnR cmpd="sng" algn="ctr" cap="flat" w="38100">
                      <a:solidFill>
                        <a:srgbClr val="363371"/>
                      </a:solidFill>
                      <a:prstDash val="solid"/>
                      <a:round/>
                      <a:headEnd type="none" w="med" len="med"/>
                      <a:tailEnd type="none" w="med" len="med"/>
                    </a:lnR>
                    <a:lnT cmpd="sng" algn="ctr" cap="flat" w="38100">
                      <a:solidFill>
                        <a:srgbClr val="363371"/>
                      </a:solidFill>
                      <a:prstDash val="solid"/>
                      <a:round/>
                      <a:headEnd type="none" w="med" len="med"/>
                      <a:tailEnd type="none" w="med" len="med"/>
                    </a:lnT>
                    <a:lnB cmpd="sng" algn="ctr" cap="flat" w="38100">
                      <a:solidFill>
                        <a:srgbClr val="363371"/>
                      </a:solidFill>
                      <a:prstDash val="solid"/>
                      <a:round/>
                      <a:headEnd type="none" w="med" len="med"/>
                      <a:tailEnd type="none" w="med" len="med"/>
                    </a:lnB>
                  </a:tcPr>
                </a:tc>
              </a:tr>
            </a:tbl>
          </a:graphicData>
        </a:graphic>
      </p:graphicFrame>
      <p:sp>
        <p:nvSpPr>
          <p:cNvPr name="Freeform 7" id="7"/>
          <p:cNvSpPr/>
          <p:nvPr/>
        </p:nvSpPr>
        <p:spPr>
          <a:xfrm flipH="false" flipV="false" rot="0">
            <a:off x="3312866" y="3921857"/>
            <a:ext cx="3741039" cy="4114800"/>
          </a:xfrm>
          <a:custGeom>
            <a:avLst/>
            <a:gdLst/>
            <a:ahLst/>
            <a:cxnLst/>
            <a:rect r="r" b="b" t="t" l="l"/>
            <a:pathLst>
              <a:path h="4114800" w="3741039">
                <a:moveTo>
                  <a:pt x="0" y="0"/>
                </a:moveTo>
                <a:lnTo>
                  <a:pt x="3741039" y="0"/>
                </a:lnTo>
                <a:lnTo>
                  <a:pt x="3741039"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7053905" y="3921857"/>
            <a:ext cx="9885355" cy="5725268"/>
          </a:xfrm>
          <a:custGeom>
            <a:avLst/>
            <a:gdLst/>
            <a:ahLst/>
            <a:cxnLst/>
            <a:rect r="r" b="b" t="t" l="l"/>
            <a:pathLst>
              <a:path h="5725268" w="9885355">
                <a:moveTo>
                  <a:pt x="0" y="0"/>
                </a:moveTo>
                <a:lnTo>
                  <a:pt x="9885355" y="0"/>
                </a:lnTo>
                <a:lnTo>
                  <a:pt x="9885355" y="5725268"/>
                </a:lnTo>
                <a:lnTo>
                  <a:pt x="0" y="5725268"/>
                </a:lnTo>
                <a:lnTo>
                  <a:pt x="0" y="0"/>
                </a:lnTo>
                <a:close/>
              </a:path>
            </a:pathLst>
          </a:custGeom>
          <a:blipFill>
            <a:blip r:embed="rId4"/>
            <a:stretch>
              <a:fillRect l="0" t="0" r="0" b="0"/>
            </a:stretch>
          </a:blipFill>
        </p:spPr>
      </p:sp>
      <p:sp>
        <p:nvSpPr>
          <p:cNvPr name="Freeform 9" id="9"/>
          <p:cNvSpPr/>
          <p:nvPr/>
        </p:nvSpPr>
        <p:spPr>
          <a:xfrm flipH="false" flipV="false" rot="0">
            <a:off x="685800" y="7322171"/>
            <a:ext cx="2627066" cy="2324954"/>
          </a:xfrm>
          <a:custGeom>
            <a:avLst/>
            <a:gdLst/>
            <a:ahLst/>
            <a:cxnLst/>
            <a:rect r="r" b="b" t="t" l="l"/>
            <a:pathLst>
              <a:path h="2324954" w="2627066">
                <a:moveTo>
                  <a:pt x="0" y="0"/>
                </a:moveTo>
                <a:lnTo>
                  <a:pt x="2627066" y="0"/>
                </a:lnTo>
                <a:lnTo>
                  <a:pt x="2627066" y="2324954"/>
                </a:lnTo>
                <a:lnTo>
                  <a:pt x="0" y="2324954"/>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10" id="10"/>
          <p:cNvSpPr txBox="true"/>
          <p:nvPr/>
        </p:nvSpPr>
        <p:spPr>
          <a:xfrm rot="5400000">
            <a:off x="12498388" y="4760912"/>
            <a:ext cx="102870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Thirty-Five: The United Nations</a:t>
            </a:r>
          </a:p>
        </p:txBody>
      </p:sp>
      <p:sp>
        <p:nvSpPr>
          <p:cNvPr name="TextBox 11" id="11"/>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&amp; Three: The History of the World</a:t>
            </a:r>
          </a:p>
        </p:txBody>
      </p:sp>
      <p:grpSp>
        <p:nvGrpSpPr>
          <p:cNvPr name="Group 12" id="12"/>
          <p:cNvGrpSpPr/>
          <p:nvPr/>
        </p:nvGrpSpPr>
        <p:grpSpPr>
          <a:xfrm rot="0">
            <a:off x="11383909" y="9756776"/>
            <a:ext cx="5555351" cy="530224"/>
            <a:chOff x="0" y="0"/>
            <a:chExt cx="7407135" cy="706965"/>
          </a:xfrm>
        </p:grpSpPr>
        <p:sp>
          <p:nvSpPr>
            <p:cNvPr name="Freeform 13" id="13"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4" id="14"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15" id="15"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16" id="16"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sp>
          <p:nvSpPr>
            <p:cNvPr name="Freeform 17" id="17"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5">
                <a:extLst>
                  <a:ext uri="{96DAC541-7B7A-43D3-8B79-37D633B846F1}">
                    <asvg:svgBlip xmlns:asvg="http://schemas.microsoft.com/office/drawing/2016/SVG/main" r:embed="rId16"/>
                  </a:ext>
                </a:extLst>
              </a:blip>
              <a:stretch>
                <a:fillRect l="0" t="0" r="0" b="0"/>
              </a:stretch>
            </a:blipFill>
          </p:spPr>
        </p:sp>
        <p:sp>
          <p:nvSpPr>
            <p:cNvPr name="TextBox 18" id="18"/>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363371"/>
                  </a:solidFill>
                  <a:latin typeface="Arial"/>
                  <a:ea typeface="Arial"/>
                  <a:cs typeface="Arial"/>
                  <a:sym typeface="Arial"/>
                </a:rPr>
                <a:t>@MsDoorley</a:t>
              </a:r>
            </a:p>
          </p:txBody>
        </p:sp>
      </p:grpSp>
    </p:spTree>
  </p:cSld>
  <p:clrMapOvr>
    <a:masterClrMapping/>
  </p:clrMapOvr>
</p:sld>
</file>

<file path=ppt/slides/slide3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sp>
        <p:nvSpPr>
          <p:cNvPr name="TextBox 4" id="4"/>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b="true">
                <a:solidFill>
                  <a:srgbClr val="FFFFFF"/>
                </a:solidFill>
                <a:latin typeface="Arial Bold"/>
                <a:ea typeface="Arial Bold"/>
                <a:cs typeface="Arial Bold"/>
                <a:sym typeface="Arial Bold"/>
              </a:rPr>
              <a:t>Strand Two &amp; Three: The History of the World</a:t>
            </a:r>
          </a:p>
        </p:txBody>
      </p:sp>
      <p:grpSp>
        <p:nvGrpSpPr>
          <p:cNvPr name="Group 5" id="5"/>
          <p:cNvGrpSpPr/>
          <p:nvPr/>
        </p:nvGrpSpPr>
        <p:grpSpPr>
          <a:xfrm rot="0">
            <a:off x="16939260" y="0"/>
            <a:ext cx="1371600" cy="10287000"/>
            <a:chOff x="0" y="0"/>
            <a:chExt cx="1828800" cy="13716000"/>
          </a:xfrm>
        </p:grpSpPr>
        <p:sp>
          <p:nvSpPr>
            <p:cNvPr name="Freeform 6" id="6"/>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sp>
        <p:nvSpPr>
          <p:cNvPr name="TextBox 7" id="7"/>
          <p:cNvSpPr txBox="true"/>
          <p:nvPr/>
        </p:nvSpPr>
        <p:spPr>
          <a:xfrm rot="5400000">
            <a:off x="12498388" y="4760912"/>
            <a:ext cx="102870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Thirty-Five: The United Nations</a:t>
            </a:r>
          </a:p>
        </p:txBody>
      </p:sp>
      <p:sp>
        <p:nvSpPr>
          <p:cNvPr name="TextBox 8" id="8"/>
          <p:cNvSpPr txBox="true"/>
          <p:nvPr/>
        </p:nvSpPr>
        <p:spPr>
          <a:xfrm rot="0">
            <a:off x="1028700" y="828675"/>
            <a:ext cx="15609955" cy="958850"/>
          </a:xfrm>
          <a:prstGeom prst="rect">
            <a:avLst/>
          </a:prstGeom>
        </p:spPr>
        <p:txBody>
          <a:bodyPr anchor="t" rtlCol="false" tIns="0" lIns="0" bIns="0" rIns="0">
            <a:spAutoFit/>
          </a:bodyPr>
          <a:lstStyle/>
          <a:p>
            <a:pPr algn="l" marL="0" indent="0" lvl="0">
              <a:lnSpc>
                <a:spcPts val="7000"/>
              </a:lnSpc>
              <a:spcBef>
                <a:spcPct val="0"/>
              </a:spcBef>
            </a:pPr>
            <a:r>
              <a:rPr lang="en-US" b="true" sz="5000">
                <a:solidFill>
                  <a:srgbClr val="363371"/>
                </a:solidFill>
                <a:latin typeface="Arial Bold"/>
                <a:ea typeface="Arial Bold"/>
                <a:cs typeface="Arial Bold"/>
                <a:sym typeface="Arial Bold"/>
              </a:rPr>
              <a:t>Questions pg. 27B9 (Making History, 2nd Edition)</a:t>
            </a:r>
          </a:p>
        </p:txBody>
      </p:sp>
      <p:sp>
        <p:nvSpPr>
          <p:cNvPr name="TextBox 9" id="9"/>
          <p:cNvSpPr txBox="true"/>
          <p:nvPr/>
        </p:nvSpPr>
        <p:spPr>
          <a:xfrm rot="0">
            <a:off x="1028700" y="2120899"/>
            <a:ext cx="15609955" cy="2714625"/>
          </a:xfrm>
          <a:prstGeom prst="rect">
            <a:avLst/>
          </a:prstGeom>
        </p:spPr>
        <p:txBody>
          <a:bodyPr anchor="t" rtlCol="false" tIns="0" lIns="0" bIns="0" rIns="0">
            <a:spAutoFit/>
          </a:bodyPr>
          <a:lstStyle/>
          <a:p>
            <a:pPr algn="l" marL="647702" indent="-323851" lvl="1">
              <a:lnSpc>
                <a:spcPts val="4200"/>
              </a:lnSpc>
              <a:buAutoNum type="arabicPeriod" startAt="1"/>
            </a:pPr>
            <a:r>
              <a:rPr lang="en-US" sz="3000">
                <a:solidFill>
                  <a:srgbClr val="0DA33B"/>
                </a:solidFill>
                <a:latin typeface="Arial"/>
                <a:ea typeface="Arial"/>
                <a:cs typeface="Arial"/>
                <a:sym typeface="Arial"/>
              </a:rPr>
              <a:t>When was the International Court of Justice established?</a:t>
            </a:r>
          </a:p>
          <a:p>
            <a:pPr algn="l" marL="647702" indent="-323851" lvl="1">
              <a:lnSpc>
                <a:spcPts val="4200"/>
              </a:lnSpc>
              <a:buAutoNum type="arabicPeriod" startAt="1"/>
            </a:pPr>
            <a:r>
              <a:rPr lang="en-US" sz="3000">
                <a:solidFill>
                  <a:srgbClr val="0DA33B"/>
                </a:solidFill>
                <a:latin typeface="Arial"/>
                <a:ea typeface="Arial"/>
                <a:cs typeface="Arial"/>
                <a:sym typeface="Arial"/>
              </a:rPr>
              <a:t>Identify two things the International Court of Justice does.</a:t>
            </a:r>
          </a:p>
          <a:p>
            <a:pPr algn="l" marL="647702" indent="-323851" lvl="1">
              <a:lnSpc>
                <a:spcPts val="4200"/>
              </a:lnSpc>
              <a:buAutoNum type="arabicPeriod" startAt="1"/>
            </a:pPr>
            <a:r>
              <a:rPr lang="en-US" sz="3000">
                <a:solidFill>
                  <a:srgbClr val="0DA33B"/>
                </a:solidFill>
                <a:latin typeface="Arial"/>
                <a:ea typeface="Arial"/>
                <a:cs typeface="Arial"/>
                <a:sym typeface="Arial"/>
              </a:rPr>
              <a:t>Why was the ICTY set up?</a:t>
            </a:r>
          </a:p>
          <a:p>
            <a:pPr algn="l" marL="647702" indent="-323851" lvl="1">
              <a:lnSpc>
                <a:spcPts val="4200"/>
              </a:lnSpc>
              <a:buAutoNum type="arabicPeriod" startAt="1"/>
            </a:pPr>
            <a:r>
              <a:rPr lang="en-US" sz="3000">
                <a:solidFill>
                  <a:srgbClr val="0DA33B"/>
                </a:solidFill>
                <a:latin typeface="Arial"/>
                <a:ea typeface="Arial"/>
                <a:cs typeface="Arial"/>
                <a:sym typeface="Arial"/>
              </a:rPr>
              <a:t>Name one person sentenced by the ICTY.</a:t>
            </a:r>
          </a:p>
          <a:p>
            <a:pPr algn="l" marL="647702" indent="-323851" lvl="1">
              <a:lnSpc>
                <a:spcPts val="4200"/>
              </a:lnSpc>
              <a:buAutoNum type="arabicPeriod" startAt="1"/>
            </a:pPr>
            <a:r>
              <a:rPr lang="en-US" sz="3000">
                <a:solidFill>
                  <a:srgbClr val="0DA33B"/>
                </a:solidFill>
                <a:latin typeface="Arial"/>
                <a:ea typeface="Arial"/>
                <a:cs typeface="Arial"/>
                <a:sym typeface="Arial"/>
              </a:rPr>
              <a:t>Why was the ICTR established?</a:t>
            </a:r>
          </a:p>
        </p:txBody>
      </p:sp>
      <p:grpSp>
        <p:nvGrpSpPr>
          <p:cNvPr name="Group 10" id="10"/>
          <p:cNvGrpSpPr/>
          <p:nvPr/>
        </p:nvGrpSpPr>
        <p:grpSpPr>
          <a:xfrm rot="0">
            <a:off x="11383909" y="9756776"/>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363371"/>
                  </a:solidFill>
                  <a:latin typeface="Arial"/>
                  <a:ea typeface="Arial"/>
                  <a:cs typeface="Arial"/>
                  <a:sym typeface="Arial"/>
                </a:rPr>
                <a:t>@MsDoorley</a:t>
              </a:r>
            </a:p>
          </p:txBody>
        </p:sp>
      </p:grpSp>
    </p:spTree>
  </p:cSld>
  <p:clrMapOvr>
    <a:masterClrMapping/>
  </p:clrMapOvr>
</p:sld>
</file>

<file path=ppt/slides/slide3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299655" y="0"/>
            <a:ext cx="20887310" cy="10287000"/>
          </a:xfrm>
          <a:custGeom>
            <a:avLst/>
            <a:gdLst/>
            <a:ahLst/>
            <a:cxnLst/>
            <a:rect r="r" b="b" t="t" l="l"/>
            <a:pathLst>
              <a:path h="10287000" w="20887310">
                <a:moveTo>
                  <a:pt x="0" y="0"/>
                </a:moveTo>
                <a:lnTo>
                  <a:pt x="20887310" y="0"/>
                </a:lnTo>
                <a:lnTo>
                  <a:pt x="20887310"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3" id="3"/>
          <p:cNvSpPr txBox="true"/>
          <p:nvPr/>
        </p:nvSpPr>
        <p:spPr>
          <a:xfrm rot="0">
            <a:off x="0" y="3700772"/>
            <a:ext cx="18288000" cy="1152525"/>
          </a:xfrm>
          <a:prstGeom prst="rect">
            <a:avLst/>
          </a:prstGeom>
        </p:spPr>
        <p:txBody>
          <a:bodyPr anchor="t" rtlCol="false" tIns="0" lIns="0" bIns="0" rIns="0">
            <a:spAutoFit/>
          </a:bodyPr>
          <a:lstStyle/>
          <a:p>
            <a:pPr algn="ctr">
              <a:lnSpc>
                <a:spcPts val="8400"/>
              </a:lnSpc>
            </a:pPr>
            <a:r>
              <a:rPr lang="en-US" b="true" sz="6000" spc="270">
                <a:solidFill>
                  <a:srgbClr val="363371"/>
                </a:solidFill>
                <a:latin typeface="Arial Bold"/>
                <a:ea typeface="Arial Bold"/>
                <a:cs typeface="Arial Bold"/>
                <a:sym typeface="Arial Bold"/>
              </a:rPr>
              <a:t>35.4: THE UN AND HUMAN RIGHTS</a:t>
            </a:r>
          </a:p>
        </p:txBody>
      </p:sp>
      <p:sp>
        <p:nvSpPr>
          <p:cNvPr name="TextBox 4" id="4"/>
          <p:cNvSpPr txBox="true"/>
          <p:nvPr/>
        </p:nvSpPr>
        <p:spPr>
          <a:xfrm rot="0">
            <a:off x="2030239" y="3948422"/>
            <a:ext cx="14227522" cy="904876"/>
          </a:xfrm>
          <a:prstGeom prst="rect">
            <a:avLst/>
          </a:prstGeom>
        </p:spPr>
        <p:txBody>
          <a:bodyPr anchor="t" rtlCol="false" tIns="0" lIns="0" bIns="0" rIns="0">
            <a:spAutoFit/>
          </a:bodyPr>
          <a:lstStyle/>
          <a:p>
            <a:pPr algn="ctr">
              <a:lnSpc>
                <a:spcPts val="6900"/>
              </a:lnSpc>
            </a:pPr>
            <a:r>
              <a:rPr lang="en-US" sz="6000" spc="1800">
                <a:solidFill>
                  <a:srgbClr val="FFFFFF"/>
                </a:solidFill>
                <a:latin typeface="Daydream"/>
                <a:ea typeface="Daydream"/>
                <a:cs typeface="Daydream"/>
                <a:sym typeface="Daydream"/>
              </a:rPr>
              <a:t>35.4: the un and human rights</a:t>
            </a:r>
          </a:p>
        </p:txBody>
      </p:sp>
      <p:sp>
        <p:nvSpPr>
          <p:cNvPr name="TextBox 5" id="5"/>
          <p:cNvSpPr txBox="true"/>
          <p:nvPr/>
        </p:nvSpPr>
        <p:spPr>
          <a:xfrm rot="0">
            <a:off x="14963640" y="-14772"/>
            <a:ext cx="2878881" cy="591277"/>
          </a:xfrm>
          <a:prstGeom prst="rect">
            <a:avLst/>
          </a:prstGeom>
        </p:spPr>
        <p:txBody>
          <a:bodyPr anchor="t" rtlCol="false" tIns="0" lIns="0" bIns="0" rIns="0">
            <a:spAutoFit/>
          </a:bodyPr>
          <a:lstStyle/>
          <a:p>
            <a:pPr algn="r">
              <a:lnSpc>
                <a:spcPts val="4206"/>
              </a:lnSpc>
            </a:pPr>
            <a:r>
              <a:rPr lang="en-US" b="true" sz="3004">
                <a:solidFill>
                  <a:srgbClr val="FFFFFF"/>
                </a:solidFill>
                <a:latin typeface="Old Standard Bold"/>
                <a:ea typeface="Old Standard Bold"/>
                <a:cs typeface="Old Standard Bold"/>
                <a:sym typeface="Old Standard Bold"/>
              </a:rPr>
              <a:t>Chapter 35</a:t>
            </a:r>
          </a:p>
        </p:txBody>
      </p:sp>
      <p:sp>
        <p:nvSpPr>
          <p:cNvPr name="TextBox 6" id="6"/>
          <p:cNvSpPr txBox="true"/>
          <p:nvPr/>
        </p:nvSpPr>
        <p:spPr>
          <a:xfrm rot="0">
            <a:off x="612142" y="-14772"/>
            <a:ext cx="4125951" cy="591277"/>
          </a:xfrm>
          <a:prstGeom prst="rect">
            <a:avLst/>
          </a:prstGeom>
        </p:spPr>
        <p:txBody>
          <a:bodyPr anchor="t" rtlCol="false" tIns="0" lIns="0" bIns="0" rIns="0">
            <a:spAutoFit/>
          </a:bodyPr>
          <a:lstStyle/>
          <a:p>
            <a:pPr algn="l">
              <a:lnSpc>
                <a:spcPts val="4206"/>
              </a:lnSpc>
            </a:pPr>
            <a:r>
              <a:rPr lang="en-US" sz="3004" b="true">
                <a:solidFill>
                  <a:srgbClr val="FFFFFF"/>
                </a:solidFill>
                <a:latin typeface="Old Standard Bold"/>
                <a:ea typeface="Old Standard Bold"/>
                <a:cs typeface="Old Standard Bold"/>
                <a:sym typeface="Old Standard Bold"/>
              </a:rPr>
              <a:t>1945 to Present</a:t>
            </a:r>
          </a:p>
        </p:txBody>
      </p:sp>
      <p:sp>
        <p:nvSpPr>
          <p:cNvPr name="TextBox 7" id="7"/>
          <p:cNvSpPr txBox="true"/>
          <p:nvPr/>
        </p:nvSpPr>
        <p:spPr>
          <a:xfrm rot="0">
            <a:off x="0" y="9613901"/>
            <a:ext cx="9957994" cy="673099"/>
          </a:xfrm>
          <a:prstGeom prst="rect">
            <a:avLst/>
          </a:prstGeom>
        </p:spPr>
        <p:txBody>
          <a:bodyPr anchor="t" rtlCol="false" tIns="0" lIns="0" bIns="0" rIns="0">
            <a:spAutoFit/>
          </a:bodyPr>
          <a:lstStyle/>
          <a:p>
            <a:pPr algn="ctr">
              <a:lnSpc>
                <a:spcPts val="4900"/>
              </a:lnSpc>
            </a:pPr>
            <a:r>
              <a:rPr lang="en-US" sz="3500" b="true">
                <a:solidFill>
                  <a:srgbClr val="363371"/>
                </a:solidFill>
                <a:latin typeface="Arial Bold"/>
                <a:ea typeface="Arial Bold"/>
                <a:cs typeface="Arial Bold"/>
                <a:sym typeface="Arial Bold"/>
              </a:rPr>
              <a:t>Strand Two &amp; Three: The History of the World</a:t>
            </a:r>
          </a:p>
        </p:txBody>
      </p:sp>
      <p:grpSp>
        <p:nvGrpSpPr>
          <p:cNvPr name="Group 8" id="8"/>
          <p:cNvGrpSpPr/>
          <p:nvPr/>
        </p:nvGrpSpPr>
        <p:grpSpPr>
          <a:xfrm rot="0">
            <a:off x="12732649" y="9756776"/>
            <a:ext cx="5555351" cy="530224"/>
            <a:chOff x="0" y="0"/>
            <a:chExt cx="7407135" cy="706965"/>
          </a:xfrm>
        </p:grpSpPr>
        <p:sp>
          <p:nvSpPr>
            <p:cNvPr name="Freeform 9" id="9"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0" id="10"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1" id="11"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2" id="12"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3" id="13"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TextBox 14" id="14"/>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363371"/>
                  </a:solidFill>
                  <a:latin typeface="Arial"/>
                  <a:ea typeface="Arial"/>
                  <a:cs typeface="Arial"/>
                  <a:sym typeface="Arial"/>
                </a:rPr>
                <a:t>@MsDoorley</a:t>
              </a:r>
            </a:p>
          </p:txBody>
        </p:sp>
      </p:grpSp>
    </p:spTree>
  </p:cSld>
  <p:clrMapOvr>
    <a:masterClrMapping/>
  </p:clrMapOvr>
</p:sld>
</file>

<file path=ppt/slides/slide3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sp>
        <p:nvSpPr>
          <p:cNvPr name="TextBox 6" id="6"/>
          <p:cNvSpPr txBox="true"/>
          <p:nvPr/>
        </p:nvSpPr>
        <p:spPr>
          <a:xfrm rot="5400000">
            <a:off x="12498388" y="4760912"/>
            <a:ext cx="102870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Thirty-Five: The United Nations</a:t>
            </a:r>
          </a:p>
        </p:txBody>
      </p:sp>
      <p:sp>
        <p:nvSpPr>
          <p:cNvPr name="TextBox 7" id="7"/>
          <p:cNvSpPr txBox="true"/>
          <p:nvPr/>
        </p:nvSpPr>
        <p:spPr>
          <a:xfrm rot="0">
            <a:off x="1028700" y="828675"/>
            <a:ext cx="15609955" cy="958850"/>
          </a:xfrm>
          <a:prstGeom prst="rect">
            <a:avLst/>
          </a:prstGeom>
        </p:spPr>
        <p:txBody>
          <a:bodyPr anchor="t" rtlCol="false" tIns="0" lIns="0" bIns="0" rIns="0">
            <a:spAutoFit/>
          </a:bodyPr>
          <a:lstStyle/>
          <a:p>
            <a:pPr algn="l">
              <a:lnSpc>
                <a:spcPts val="7000"/>
              </a:lnSpc>
            </a:pPr>
            <a:r>
              <a:rPr lang="en-US" sz="5000" b="true">
                <a:solidFill>
                  <a:srgbClr val="363371"/>
                </a:solidFill>
                <a:latin typeface="Arial Bold"/>
                <a:ea typeface="Arial Bold"/>
                <a:cs typeface="Arial Bold"/>
                <a:sym typeface="Arial Bold"/>
              </a:rPr>
              <a:t>How the UN Promotes Justice</a:t>
            </a:r>
          </a:p>
        </p:txBody>
      </p:sp>
      <p:sp>
        <p:nvSpPr>
          <p:cNvPr name="TextBox 8" id="8"/>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&amp; Three: The History of the World</a:t>
            </a:r>
          </a:p>
        </p:txBody>
      </p:sp>
      <p:grpSp>
        <p:nvGrpSpPr>
          <p:cNvPr name="Group 9" id="9"/>
          <p:cNvGrpSpPr/>
          <p:nvPr/>
        </p:nvGrpSpPr>
        <p:grpSpPr>
          <a:xfrm rot="0">
            <a:off x="14095595" y="8596608"/>
            <a:ext cx="1886284" cy="476250"/>
            <a:chOff x="0" y="0"/>
            <a:chExt cx="496799" cy="125432"/>
          </a:xfrm>
        </p:grpSpPr>
        <p:sp>
          <p:nvSpPr>
            <p:cNvPr name="Freeform 10" id="10"/>
            <p:cNvSpPr/>
            <p:nvPr/>
          </p:nvSpPr>
          <p:spPr>
            <a:xfrm flipH="false" flipV="false" rot="0">
              <a:off x="0" y="0"/>
              <a:ext cx="496799" cy="125432"/>
            </a:xfrm>
            <a:custGeom>
              <a:avLst/>
              <a:gdLst/>
              <a:ahLst/>
              <a:cxnLst/>
              <a:rect r="r" b="b" t="t" l="l"/>
              <a:pathLst>
                <a:path h="125432" w="496799">
                  <a:moveTo>
                    <a:pt x="0" y="0"/>
                  </a:moveTo>
                  <a:lnTo>
                    <a:pt x="496799" y="0"/>
                  </a:lnTo>
                  <a:lnTo>
                    <a:pt x="496799" y="125432"/>
                  </a:lnTo>
                  <a:lnTo>
                    <a:pt x="0" y="125432"/>
                  </a:lnTo>
                  <a:close/>
                </a:path>
              </a:pathLst>
            </a:custGeom>
            <a:solidFill>
              <a:srgbClr val="5B55C8"/>
            </a:solidFill>
          </p:spPr>
        </p:sp>
        <p:sp>
          <p:nvSpPr>
            <p:cNvPr name="TextBox 11" id="11"/>
            <p:cNvSpPr txBox="true"/>
            <p:nvPr/>
          </p:nvSpPr>
          <p:spPr>
            <a:xfrm>
              <a:off x="0" y="-47625"/>
              <a:ext cx="496799" cy="173057"/>
            </a:xfrm>
            <a:prstGeom prst="rect">
              <a:avLst/>
            </a:prstGeom>
          </p:spPr>
          <p:txBody>
            <a:bodyPr anchor="ctr" rtlCol="false" tIns="50800" lIns="50800" bIns="50800" rIns="50800"/>
            <a:lstStyle/>
            <a:p>
              <a:pPr algn="ctr">
                <a:lnSpc>
                  <a:spcPts val="2800"/>
                </a:lnSpc>
              </a:pPr>
              <a:r>
                <a:rPr lang="en-US" b="true" sz="2000">
                  <a:solidFill>
                    <a:srgbClr val="FFFFFF"/>
                  </a:solidFill>
                  <a:latin typeface="Canva Sans Bold"/>
                  <a:ea typeface="Canva Sans Bold"/>
                  <a:cs typeface="Canva Sans Bold"/>
                  <a:sym typeface="Canva Sans Bold"/>
                </a:rPr>
                <a:t>Peacekeepers</a:t>
              </a:r>
            </a:p>
          </p:txBody>
        </p:sp>
      </p:grpSp>
      <p:grpSp>
        <p:nvGrpSpPr>
          <p:cNvPr name="Group 12" id="12"/>
          <p:cNvGrpSpPr/>
          <p:nvPr/>
        </p:nvGrpSpPr>
        <p:grpSpPr>
          <a:xfrm rot="0">
            <a:off x="8730046" y="8596608"/>
            <a:ext cx="2486025" cy="476250"/>
            <a:chOff x="0" y="0"/>
            <a:chExt cx="654756" cy="125432"/>
          </a:xfrm>
        </p:grpSpPr>
        <p:sp>
          <p:nvSpPr>
            <p:cNvPr name="Freeform 13" id="13"/>
            <p:cNvSpPr/>
            <p:nvPr/>
          </p:nvSpPr>
          <p:spPr>
            <a:xfrm flipH="false" flipV="false" rot="0">
              <a:off x="0" y="0"/>
              <a:ext cx="654756" cy="125432"/>
            </a:xfrm>
            <a:custGeom>
              <a:avLst/>
              <a:gdLst/>
              <a:ahLst/>
              <a:cxnLst/>
              <a:rect r="r" b="b" t="t" l="l"/>
              <a:pathLst>
                <a:path h="125432" w="654756">
                  <a:moveTo>
                    <a:pt x="0" y="0"/>
                  </a:moveTo>
                  <a:lnTo>
                    <a:pt x="654756" y="0"/>
                  </a:lnTo>
                  <a:lnTo>
                    <a:pt x="654756" y="125432"/>
                  </a:lnTo>
                  <a:lnTo>
                    <a:pt x="0" y="125432"/>
                  </a:lnTo>
                  <a:close/>
                </a:path>
              </a:pathLst>
            </a:custGeom>
            <a:solidFill>
              <a:srgbClr val="5B55C8"/>
            </a:solidFill>
          </p:spPr>
        </p:sp>
        <p:sp>
          <p:nvSpPr>
            <p:cNvPr name="TextBox 14" id="14"/>
            <p:cNvSpPr txBox="true"/>
            <p:nvPr/>
          </p:nvSpPr>
          <p:spPr>
            <a:xfrm>
              <a:off x="0" y="-47625"/>
              <a:ext cx="654756" cy="173057"/>
            </a:xfrm>
            <a:prstGeom prst="rect">
              <a:avLst/>
            </a:prstGeom>
          </p:spPr>
          <p:txBody>
            <a:bodyPr anchor="ctr" rtlCol="false" tIns="50800" lIns="50800" bIns="50800" rIns="50800"/>
            <a:lstStyle/>
            <a:p>
              <a:pPr algn="ctr">
                <a:lnSpc>
                  <a:spcPts val="2800"/>
                </a:lnSpc>
              </a:pPr>
              <a:r>
                <a:rPr lang="en-US" b="true" sz="2000">
                  <a:solidFill>
                    <a:srgbClr val="FFFFFF"/>
                  </a:solidFill>
                  <a:latin typeface="Canva Sans Bold"/>
                  <a:ea typeface="Canva Sans Bold"/>
                  <a:cs typeface="Canva Sans Bold"/>
                  <a:sym typeface="Canva Sans Bold"/>
                </a:rPr>
                <a:t>General Assembly</a:t>
              </a:r>
            </a:p>
          </p:txBody>
        </p:sp>
      </p:grpSp>
      <p:grpSp>
        <p:nvGrpSpPr>
          <p:cNvPr name="Group 15" id="15"/>
          <p:cNvGrpSpPr/>
          <p:nvPr/>
        </p:nvGrpSpPr>
        <p:grpSpPr>
          <a:xfrm rot="0">
            <a:off x="16305729" y="8596608"/>
            <a:ext cx="633531" cy="476250"/>
            <a:chOff x="0" y="0"/>
            <a:chExt cx="166856" cy="125432"/>
          </a:xfrm>
        </p:grpSpPr>
        <p:sp>
          <p:nvSpPr>
            <p:cNvPr name="Freeform 16" id="16"/>
            <p:cNvSpPr/>
            <p:nvPr/>
          </p:nvSpPr>
          <p:spPr>
            <a:xfrm flipH="false" flipV="false" rot="0">
              <a:off x="0" y="0"/>
              <a:ext cx="166856" cy="125432"/>
            </a:xfrm>
            <a:custGeom>
              <a:avLst/>
              <a:gdLst/>
              <a:ahLst/>
              <a:cxnLst/>
              <a:rect r="r" b="b" t="t" l="l"/>
              <a:pathLst>
                <a:path h="125432" w="166856">
                  <a:moveTo>
                    <a:pt x="0" y="0"/>
                  </a:moveTo>
                  <a:lnTo>
                    <a:pt x="166856" y="0"/>
                  </a:lnTo>
                  <a:lnTo>
                    <a:pt x="166856" y="125432"/>
                  </a:lnTo>
                  <a:lnTo>
                    <a:pt x="0" y="125432"/>
                  </a:lnTo>
                  <a:close/>
                </a:path>
              </a:pathLst>
            </a:custGeom>
            <a:solidFill>
              <a:srgbClr val="5B55C8"/>
            </a:solidFill>
          </p:spPr>
        </p:sp>
        <p:sp>
          <p:nvSpPr>
            <p:cNvPr name="TextBox 17" id="17"/>
            <p:cNvSpPr txBox="true"/>
            <p:nvPr/>
          </p:nvSpPr>
          <p:spPr>
            <a:xfrm>
              <a:off x="0" y="-47625"/>
              <a:ext cx="166856" cy="173057"/>
            </a:xfrm>
            <a:prstGeom prst="rect">
              <a:avLst/>
            </a:prstGeom>
          </p:spPr>
          <p:txBody>
            <a:bodyPr anchor="ctr" rtlCol="false" tIns="50800" lIns="50800" bIns="50800" rIns="50800"/>
            <a:lstStyle/>
            <a:p>
              <a:pPr algn="ctr">
                <a:lnSpc>
                  <a:spcPts val="2800"/>
                </a:lnSpc>
              </a:pPr>
              <a:r>
                <a:rPr lang="en-US" b="true" sz="2000">
                  <a:solidFill>
                    <a:srgbClr val="FFFFFF"/>
                  </a:solidFill>
                  <a:latin typeface="Canva Sans Bold"/>
                  <a:ea typeface="Canva Sans Bold"/>
                  <a:cs typeface="Canva Sans Bold"/>
                  <a:sym typeface="Canva Sans Bold"/>
                </a:rPr>
                <a:t>ILO</a:t>
              </a:r>
            </a:p>
          </p:txBody>
        </p:sp>
      </p:grpSp>
      <p:grpSp>
        <p:nvGrpSpPr>
          <p:cNvPr name="Group 18" id="18"/>
          <p:cNvGrpSpPr/>
          <p:nvPr/>
        </p:nvGrpSpPr>
        <p:grpSpPr>
          <a:xfrm rot="0">
            <a:off x="11730993" y="6814020"/>
            <a:ext cx="3333750" cy="952500"/>
            <a:chOff x="0" y="0"/>
            <a:chExt cx="856886" cy="244825"/>
          </a:xfrm>
        </p:grpSpPr>
        <p:sp>
          <p:nvSpPr>
            <p:cNvPr name="Freeform 19" id="19"/>
            <p:cNvSpPr/>
            <p:nvPr/>
          </p:nvSpPr>
          <p:spPr>
            <a:xfrm flipH="false" flipV="false" rot="0">
              <a:off x="0" y="0"/>
              <a:ext cx="856886" cy="244825"/>
            </a:xfrm>
            <a:custGeom>
              <a:avLst/>
              <a:gdLst/>
              <a:ahLst/>
              <a:cxnLst/>
              <a:rect r="r" b="b" t="t" l="l"/>
              <a:pathLst>
                <a:path h="244825" w="856886">
                  <a:moveTo>
                    <a:pt x="0" y="0"/>
                  </a:moveTo>
                  <a:lnTo>
                    <a:pt x="856886" y="0"/>
                  </a:lnTo>
                  <a:lnTo>
                    <a:pt x="856886" y="244825"/>
                  </a:lnTo>
                  <a:lnTo>
                    <a:pt x="0" y="244825"/>
                  </a:lnTo>
                  <a:close/>
                </a:path>
              </a:pathLst>
            </a:custGeom>
            <a:solidFill>
              <a:srgbClr val="7D14CF"/>
            </a:solidFill>
          </p:spPr>
        </p:sp>
        <p:sp>
          <p:nvSpPr>
            <p:cNvPr name="TextBox 20" id="20"/>
            <p:cNvSpPr txBox="true"/>
            <p:nvPr/>
          </p:nvSpPr>
          <p:spPr>
            <a:xfrm>
              <a:off x="0" y="-47625"/>
              <a:ext cx="856886" cy="292450"/>
            </a:xfrm>
            <a:prstGeom prst="rect">
              <a:avLst/>
            </a:prstGeom>
          </p:spPr>
          <p:txBody>
            <a:bodyPr anchor="ctr" rtlCol="false" tIns="50800" lIns="50800" bIns="50800" rIns="50800"/>
            <a:lstStyle/>
            <a:p>
              <a:pPr algn="ctr">
                <a:lnSpc>
                  <a:spcPts val="2800"/>
                </a:lnSpc>
              </a:pPr>
              <a:r>
                <a:rPr lang="en-US" b="true" sz="2000">
                  <a:solidFill>
                    <a:srgbClr val="FFFFFF"/>
                  </a:solidFill>
                  <a:latin typeface="Canva Sans Bold"/>
                  <a:ea typeface="Canva Sans Bold"/>
                  <a:cs typeface="Canva Sans Bold"/>
                  <a:sym typeface="Canva Sans Bold"/>
                </a:rPr>
                <a:t>Other ways the UN promotes justice:</a:t>
              </a:r>
            </a:p>
          </p:txBody>
        </p:sp>
      </p:grpSp>
      <p:sp>
        <p:nvSpPr>
          <p:cNvPr name="AutoShape 21" id="21"/>
          <p:cNvSpPr/>
          <p:nvPr/>
        </p:nvSpPr>
        <p:spPr>
          <a:xfrm>
            <a:off x="15064743" y="7290270"/>
            <a:ext cx="1557752" cy="1306338"/>
          </a:xfrm>
          <a:prstGeom prst="line">
            <a:avLst/>
          </a:prstGeom>
          <a:ln cap="flat" w="38100">
            <a:solidFill>
              <a:srgbClr val="7D14CF"/>
            </a:solidFill>
            <a:prstDash val="solid"/>
            <a:headEnd type="none" len="sm" w="sm"/>
            <a:tailEnd type="none" len="sm" w="sm"/>
          </a:ln>
        </p:spPr>
      </p:sp>
      <p:sp>
        <p:nvSpPr>
          <p:cNvPr name="AutoShape 22" id="22"/>
          <p:cNvSpPr/>
          <p:nvPr/>
        </p:nvSpPr>
        <p:spPr>
          <a:xfrm>
            <a:off x="13397868" y="7766520"/>
            <a:ext cx="1275088" cy="830088"/>
          </a:xfrm>
          <a:prstGeom prst="line">
            <a:avLst/>
          </a:prstGeom>
          <a:ln cap="flat" w="38100">
            <a:solidFill>
              <a:srgbClr val="7D14CF"/>
            </a:solidFill>
            <a:prstDash val="solid"/>
            <a:headEnd type="none" len="sm" w="sm"/>
            <a:tailEnd type="none" len="sm" w="sm"/>
          </a:ln>
        </p:spPr>
      </p:sp>
      <p:sp>
        <p:nvSpPr>
          <p:cNvPr name="AutoShape 23" id="23"/>
          <p:cNvSpPr/>
          <p:nvPr/>
        </p:nvSpPr>
        <p:spPr>
          <a:xfrm flipH="true">
            <a:off x="9973058" y="7290270"/>
            <a:ext cx="1757935" cy="1306338"/>
          </a:xfrm>
          <a:prstGeom prst="line">
            <a:avLst/>
          </a:prstGeom>
          <a:ln cap="flat" w="38100">
            <a:solidFill>
              <a:srgbClr val="7D14CF"/>
            </a:solidFill>
            <a:prstDash val="solid"/>
            <a:headEnd type="none" len="sm" w="sm"/>
            <a:tailEnd type="none" len="sm" w="sm"/>
          </a:ln>
        </p:spPr>
      </p:sp>
      <p:grpSp>
        <p:nvGrpSpPr>
          <p:cNvPr name="Group 24" id="24"/>
          <p:cNvGrpSpPr/>
          <p:nvPr/>
        </p:nvGrpSpPr>
        <p:grpSpPr>
          <a:xfrm rot="0">
            <a:off x="7117086" y="3955461"/>
            <a:ext cx="2381250" cy="2381250"/>
            <a:chOff x="0" y="0"/>
            <a:chExt cx="812800" cy="812800"/>
          </a:xfrm>
        </p:grpSpPr>
        <p:sp>
          <p:nvSpPr>
            <p:cNvPr name="Freeform 25" id="25"/>
            <p:cNvSpPr/>
            <p:nvPr/>
          </p:nvSpPr>
          <p:spPr>
            <a:xfrm flipH="false" flipV="false" rot="0">
              <a:off x="0" y="0"/>
              <a:ext cx="812800" cy="812800"/>
            </a:xfrm>
            <a:custGeom>
              <a:avLst/>
              <a:gdLst/>
              <a:ahLst/>
              <a:cxnLst/>
              <a:rect r="r" b="b" t="t" l="l"/>
              <a:pathLst>
                <a:path h="812800" w="812800">
                  <a:moveTo>
                    <a:pt x="0" y="0"/>
                  </a:moveTo>
                  <a:lnTo>
                    <a:pt x="812800" y="0"/>
                  </a:lnTo>
                  <a:lnTo>
                    <a:pt x="812800" y="812800"/>
                  </a:lnTo>
                  <a:lnTo>
                    <a:pt x="0" y="812800"/>
                  </a:lnTo>
                  <a:close/>
                </a:path>
              </a:pathLst>
            </a:custGeom>
            <a:solidFill>
              <a:srgbClr val="363371"/>
            </a:solidFill>
          </p:spPr>
        </p:sp>
        <p:sp>
          <p:nvSpPr>
            <p:cNvPr name="TextBox 26" id="26"/>
            <p:cNvSpPr txBox="true"/>
            <p:nvPr/>
          </p:nvSpPr>
          <p:spPr>
            <a:xfrm>
              <a:off x="0" y="-47625"/>
              <a:ext cx="812800" cy="860425"/>
            </a:xfrm>
            <a:prstGeom prst="rect">
              <a:avLst/>
            </a:prstGeom>
          </p:spPr>
          <p:txBody>
            <a:bodyPr anchor="ctr" rtlCol="false" tIns="50800" lIns="50800" bIns="50800" rIns="50800"/>
            <a:lstStyle/>
            <a:p>
              <a:pPr algn="ctr">
                <a:lnSpc>
                  <a:spcPts val="2800"/>
                </a:lnSpc>
              </a:pPr>
              <a:r>
                <a:rPr lang="en-US" b="true" sz="2000">
                  <a:solidFill>
                    <a:srgbClr val="FFFFFF"/>
                  </a:solidFill>
                  <a:latin typeface="Canva Sans Bold"/>
                  <a:ea typeface="Canva Sans Bold"/>
                  <a:cs typeface="Canva Sans Bold"/>
                  <a:sym typeface="Canva Sans Bold"/>
                </a:rPr>
                <a:t>How does the UN Promote Human Rights?</a:t>
              </a:r>
            </a:p>
          </p:txBody>
        </p:sp>
      </p:grpSp>
      <p:sp>
        <p:nvSpPr>
          <p:cNvPr name="AutoShape 27" id="27"/>
          <p:cNvSpPr/>
          <p:nvPr/>
        </p:nvSpPr>
        <p:spPr>
          <a:xfrm flipV="true">
            <a:off x="9498336" y="5144350"/>
            <a:ext cx="2213607" cy="1129"/>
          </a:xfrm>
          <a:prstGeom prst="line">
            <a:avLst/>
          </a:prstGeom>
          <a:ln cap="flat" w="38100">
            <a:solidFill>
              <a:srgbClr val="7D14CF"/>
            </a:solidFill>
            <a:prstDash val="solid"/>
            <a:headEnd type="none" len="sm" w="sm"/>
            <a:tailEnd type="none" len="sm" w="sm"/>
          </a:ln>
        </p:spPr>
      </p:sp>
      <p:grpSp>
        <p:nvGrpSpPr>
          <p:cNvPr name="Group 28" id="28"/>
          <p:cNvGrpSpPr/>
          <p:nvPr/>
        </p:nvGrpSpPr>
        <p:grpSpPr>
          <a:xfrm rot="0">
            <a:off x="11711943" y="4667250"/>
            <a:ext cx="3333750" cy="952500"/>
            <a:chOff x="0" y="0"/>
            <a:chExt cx="856886" cy="244825"/>
          </a:xfrm>
        </p:grpSpPr>
        <p:sp>
          <p:nvSpPr>
            <p:cNvPr name="Freeform 29" id="29"/>
            <p:cNvSpPr/>
            <p:nvPr/>
          </p:nvSpPr>
          <p:spPr>
            <a:xfrm flipH="false" flipV="false" rot="0">
              <a:off x="0" y="0"/>
              <a:ext cx="856886" cy="244825"/>
            </a:xfrm>
            <a:custGeom>
              <a:avLst/>
              <a:gdLst/>
              <a:ahLst/>
              <a:cxnLst/>
              <a:rect r="r" b="b" t="t" l="l"/>
              <a:pathLst>
                <a:path h="244825" w="856886">
                  <a:moveTo>
                    <a:pt x="0" y="0"/>
                  </a:moveTo>
                  <a:lnTo>
                    <a:pt x="856886" y="0"/>
                  </a:lnTo>
                  <a:lnTo>
                    <a:pt x="856886" y="244825"/>
                  </a:lnTo>
                  <a:lnTo>
                    <a:pt x="0" y="244825"/>
                  </a:lnTo>
                  <a:close/>
                </a:path>
              </a:pathLst>
            </a:custGeom>
            <a:solidFill>
              <a:srgbClr val="7D14CF"/>
            </a:solidFill>
          </p:spPr>
        </p:sp>
        <p:sp>
          <p:nvSpPr>
            <p:cNvPr name="TextBox 30" id="30"/>
            <p:cNvSpPr txBox="true"/>
            <p:nvPr/>
          </p:nvSpPr>
          <p:spPr>
            <a:xfrm>
              <a:off x="0" y="-47625"/>
              <a:ext cx="856886" cy="292450"/>
            </a:xfrm>
            <a:prstGeom prst="rect">
              <a:avLst/>
            </a:prstGeom>
          </p:spPr>
          <p:txBody>
            <a:bodyPr anchor="ctr" rtlCol="false" tIns="50800" lIns="50800" bIns="50800" rIns="50800"/>
            <a:lstStyle/>
            <a:p>
              <a:pPr algn="ctr">
                <a:lnSpc>
                  <a:spcPts val="2800"/>
                </a:lnSpc>
              </a:pPr>
              <a:r>
                <a:rPr lang="en-US" b="true" sz="2000">
                  <a:solidFill>
                    <a:srgbClr val="FFFFFF"/>
                  </a:solidFill>
                  <a:latin typeface="Canva Sans Bold"/>
                  <a:ea typeface="Canva Sans Bold"/>
                  <a:cs typeface="Canva Sans Bold"/>
                  <a:sym typeface="Canva Sans Bold"/>
                </a:rPr>
                <a:t>The UN Office on Drugs and Crime</a:t>
              </a:r>
            </a:p>
          </p:txBody>
        </p:sp>
      </p:grpSp>
      <p:grpSp>
        <p:nvGrpSpPr>
          <p:cNvPr name="Group 31" id="31"/>
          <p:cNvGrpSpPr/>
          <p:nvPr/>
        </p:nvGrpSpPr>
        <p:grpSpPr>
          <a:xfrm rot="0">
            <a:off x="1652466" y="4558797"/>
            <a:ext cx="3333750" cy="1174576"/>
            <a:chOff x="0" y="0"/>
            <a:chExt cx="856886" cy="301906"/>
          </a:xfrm>
        </p:grpSpPr>
        <p:sp>
          <p:nvSpPr>
            <p:cNvPr name="Freeform 32" id="32"/>
            <p:cNvSpPr/>
            <p:nvPr/>
          </p:nvSpPr>
          <p:spPr>
            <a:xfrm flipH="false" flipV="false" rot="0">
              <a:off x="0" y="0"/>
              <a:ext cx="856886" cy="301906"/>
            </a:xfrm>
            <a:custGeom>
              <a:avLst/>
              <a:gdLst/>
              <a:ahLst/>
              <a:cxnLst/>
              <a:rect r="r" b="b" t="t" l="l"/>
              <a:pathLst>
                <a:path h="301906" w="856886">
                  <a:moveTo>
                    <a:pt x="0" y="0"/>
                  </a:moveTo>
                  <a:lnTo>
                    <a:pt x="856886" y="0"/>
                  </a:lnTo>
                  <a:lnTo>
                    <a:pt x="856886" y="301906"/>
                  </a:lnTo>
                  <a:lnTo>
                    <a:pt x="0" y="301906"/>
                  </a:lnTo>
                  <a:close/>
                </a:path>
              </a:pathLst>
            </a:custGeom>
            <a:solidFill>
              <a:srgbClr val="7D14CF"/>
            </a:solidFill>
          </p:spPr>
        </p:sp>
        <p:sp>
          <p:nvSpPr>
            <p:cNvPr name="TextBox 33" id="33"/>
            <p:cNvSpPr txBox="true"/>
            <p:nvPr/>
          </p:nvSpPr>
          <p:spPr>
            <a:xfrm>
              <a:off x="0" y="-47625"/>
              <a:ext cx="856886" cy="349531"/>
            </a:xfrm>
            <a:prstGeom prst="rect">
              <a:avLst/>
            </a:prstGeom>
          </p:spPr>
          <p:txBody>
            <a:bodyPr anchor="ctr" rtlCol="false" tIns="50800" lIns="50800" bIns="50800" rIns="50800"/>
            <a:lstStyle/>
            <a:p>
              <a:pPr algn="ctr">
                <a:lnSpc>
                  <a:spcPts val="2800"/>
                </a:lnSpc>
              </a:pPr>
              <a:r>
                <a:rPr lang="en-US" b="true" sz="2000">
                  <a:solidFill>
                    <a:srgbClr val="FFFFFF"/>
                  </a:solidFill>
                  <a:latin typeface="Canva Sans Bold"/>
                  <a:ea typeface="Canva Sans Bold"/>
                  <a:cs typeface="Canva Sans Bold"/>
                  <a:sym typeface="Canva Sans Bold"/>
                </a:rPr>
                <a:t>United Nations International Children's Emergency Fund</a:t>
              </a:r>
            </a:p>
          </p:txBody>
        </p:sp>
      </p:grpSp>
      <p:grpSp>
        <p:nvGrpSpPr>
          <p:cNvPr name="Group 34" id="34"/>
          <p:cNvGrpSpPr/>
          <p:nvPr/>
        </p:nvGrpSpPr>
        <p:grpSpPr>
          <a:xfrm rot="0">
            <a:off x="6639308" y="2067395"/>
            <a:ext cx="3333750" cy="1174576"/>
            <a:chOff x="0" y="0"/>
            <a:chExt cx="856886" cy="301906"/>
          </a:xfrm>
        </p:grpSpPr>
        <p:sp>
          <p:nvSpPr>
            <p:cNvPr name="Freeform 35" id="35"/>
            <p:cNvSpPr/>
            <p:nvPr/>
          </p:nvSpPr>
          <p:spPr>
            <a:xfrm flipH="false" flipV="false" rot="0">
              <a:off x="0" y="0"/>
              <a:ext cx="856886" cy="301906"/>
            </a:xfrm>
            <a:custGeom>
              <a:avLst/>
              <a:gdLst/>
              <a:ahLst/>
              <a:cxnLst/>
              <a:rect r="r" b="b" t="t" l="l"/>
              <a:pathLst>
                <a:path h="301906" w="856886">
                  <a:moveTo>
                    <a:pt x="0" y="0"/>
                  </a:moveTo>
                  <a:lnTo>
                    <a:pt x="856886" y="0"/>
                  </a:lnTo>
                  <a:lnTo>
                    <a:pt x="856886" y="301906"/>
                  </a:lnTo>
                  <a:lnTo>
                    <a:pt x="0" y="301906"/>
                  </a:lnTo>
                  <a:close/>
                </a:path>
              </a:pathLst>
            </a:custGeom>
            <a:solidFill>
              <a:srgbClr val="7D14CF"/>
            </a:solidFill>
          </p:spPr>
        </p:sp>
        <p:sp>
          <p:nvSpPr>
            <p:cNvPr name="TextBox 36" id="36"/>
            <p:cNvSpPr txBox="true"/>
            <p:nvPr/>
          </p:nvSpPr>
          <p:spPr>
            <a:xfrm>
              <a:off x="0" y="-47625"/>
              <a:ext cx="856886" cy="349531"/>
            </a:xfrm>
            <a:prstGeom prst="rect">
              <a:avLst/>
            </a:prstGeom>
          </p:spPr>
          <p:txBody>
            <a:bodyPr anchor="ctr" rtlCol="false" tIns="50800" lIns="50800" bIns="50800" rIns="50800"/>
            <a:lstStyle/>
            <a:p>
              <a:pPr algn="ctr">
                <a:lnSpc>
                  <a:spcPts val="2800"/>
                </a:lnSpc>
              </a:pPr>
              <a:r>
                <a:rPr lang="en-US" b="true" sz="2000">
                  <a:solidFill>
                    <a:srgbClr val="FFFFFF"/>
                  </a:solidFill>
                  <a:latin typeface="Canva Sans Bold"/>
                  <a:ea typeface="Canva Sans Bold"/>
                  <a:cs typeface="Canva Sans Bold"/>
                  <a:sym typeface="Canva Sans Bold"/>
                </a:rPr>
                <a:t>United Nations Convention on the Rights of the Child</a:t>
              </a:r>
            </a:p>
          </p:txBody>
        </p:sp>
      </p:grpSp>
      <p:sp>
        <p:nvSpPr>
          <p:cNvPr name="AutoShape 37" id="37"/>
          <p:cNvSpPr/>
          <p:nvPr/>
        </p:nvSpPr>
        <p:spPr>
          <a:xfrm>
            <a:off x="8306183" y="3241972"/>
            <a:ext cx="572" cy="713489"/>
          </a:xfrm>
          <a:prstGeom prst="line">
            <a:avLst/>
          </a:prstGeom>
          <a:ln cap="flat" w="38100">
            <a:solidFill>
              <a:srgbClr val="7D14CF"/>
            </a:solidFill>
            <a:prstDash val="solid"/>
            <a:headEnd type="none" len="sm" w="sm"/>
            <a:tailEnd type="none" len="sm" w="sm"/>
          </a:ln>
        </p:spPr>
      </p:sp>
      <p:sp>
        <p:nvSpPr>
          <p:cNvPr name="AutoShape 38" id="38"/>
          <p:cNvSpPr/>
          <p:nvPr/>
        </p:nvSpPr>
        <p:spPr>
          <a:xfrm>
            <a:off x="4986216" y="5146086"/>
            <a:ext cx="2130870" cy="0"/>
          </a:xfrm>
          <a:prstGeom prst="line">
            <a:avLst/>
          </a:prstGeom>
          <a:ln cap="flat" w="38100">
            <a:solidFill>
              <a:srgbClr val="7D14CF"/>
            </a:solidFill>
            <a:prstDash val="solid"/>
            <a:headEnd type="none" len="sm" w="sm"/>
            <a:tailEnd type="none" len="sm" w="sm"/>
          </a:ln>
        </p:spPr>
      </p:sp>
      <p:grpSp>
        <p:nvGrpSpPr>
          <p:cNvPr name="Group 39" id="39"/>
          <p:cNvGrpSpPr/>
          <p:nvPr/>
        </p:nvGrpSpPr>
        <p:grpSpPr>
          <a:xfrm rot="0">
            <a:off x="11711943" y="2083761"/>
            <a:ext cx="3333750" cy="952500"/>
            <a:chOff x="0" y="0"/>
            <a:chExt cx="856886" cy="244825"/>
          </a:xfrm>
        </p:grpSpPr>
        <p:sp>
          <p:nvSpPr>
            <p:cNvPr name="Freeform 40" id="40"/>
            <p:cNvSpPr/>
            <p:nvPr/>
          </p:nvSpPr>
          <p:spPr>
            <a:xfrm flipH="false" flipV="false" rot="0">
              <a:off x="0" y="0"/>
              <a:ext cx="856886" cy="244825"/>
            </a:xfrm>
            <a:custGeom>
              <a:avLst/>
              <a:gdLst/>
              <a:ahLst/>
              <a:cxnLst/>
              <a:rect r="r" b="b" t="t" l="l"/>
              <a:pathLst>
                <a:path h="244825" w="856886">
                  <a:moveTo>
                    <a:pt x="0" y="0"/>
                  </a:moveTo>
                  <a:lnTo>
                    <a:pt x="856886" y="0"/>
                  </a:lnTo>
                  <a:lnTo>
                    <a:pt x="856886" y="244825"/>
                  </a:lnTo>
                  <a:lnTo>
                    <a:pt x="0" y="244825"/>
                  </a:lnTo>
                  <a:close/>
                </a:path>
              </a:pathLst>
            </a:custGeom>
            <a:solidFill>
              <a:srgbClr val="7D14CF"/>
            </a:solidFill>
          </p:spPr>
        </p:sp>
        <p:sp>
          <p:nvSpPr>
            <p:cNvPr name="TextBox 41" id="41"/>
            <p:cNvSpPr txBox="true"/>
            <p:nvPr/>
          </p:nvSpPr>
          <p:spPr>
            <a:xfrm>
              <a:off x="0" y="-47625"/>
              <a:ext cx="856886" cy="292450"/>
            </a:xfrm>
            <a:prstGeom prst="rect">
              <a:avLst/>
            </a:prstGeom>
          </p:spPr>
          <p:txBody>
            <a:bodyPr anchor="ctr" rtlCol="false" tIns="50800" lIns="50800" bIns="50800" rIns="50800"/>
            <a:lstStyle/>
            <a:p>
              <a:pPr algn="ctr">
                <a:lnSpc>
                  <a:spcPts val="2800"/>
                </a:lnSpc>
              </a:pPr>
              <a:r>
                <a:rPr lang="en-US" b="true" sz="2000">
                  <a:solidFill>
                    <a:srgbClr val="FFFFFF"/>
                  </a:solidFill>
                  <a:latin typeface="Canva Sans Bold"/>
                  <a:ea typeface="Canva Sans Bold"/>
                  <a:cs typeface="Canva Sans Bold"/>
                  <a:sym typeface="Canva Sans Bold"/>
                </a:rPr>
                <a:t>High Commissioner for Human Rights</a:t>
              </a:r>
            </a:p>
          </p:txBody>
        </p:sp>
      </p:grpSp>
      <p:sp>
        <p:nvSpPr>
          <p:cNvPr name="AutoShape 42" id="42"/>
          <p:cNvSpPr/>
          <p:nvPr/>
        </p:nvSpPr>
        <p:spPr>
          <a:xfrm flipH="true">
            <a:off x="8307711" y="3036261"/>
            <a:ext cx="5071107" cy="919199"/>
          </a:xfrm>
          <a:prstGeom prst="line">
            <a:avLst/>
          </a:prstGeom>
          <a:ln cap="flat" w="38100">
            <a:solidFill>
              <a:srgbClr val="7D14CF"/>
            </a:solidFill>
            <a:prstDash val="solid"/>
            <a:headEnd type="none" len="sm" w="sm"/>
            <a:tailEnd type="none" len="sm" w="sm"/>
          </a:ln>
        </p:spPr>
      </p:sp>
      <p:grpSp>
        <p:nvGrpSpPr>
          <p:cNvPr name="Group 43" id="43"/>
          <p:cNvGrpSpPr/>
          <p:nvPr/>
        </p:nvGrpSpPr>
        <p:grpSpPr>
          <a:xfrm rot="0">
            <a:off x="1652466" y="2083761"/>
            <a:ext cx="3333750" cy="952500"/>
            <a:chOff x="0" y="0"/>
            <a:chExt cx="856886" cy="244825"/>
          </a:xfrm>
        </p:grpSpPr>
        <p:sp>
          <p:nvSpPr>
            <p:cNvPr name="Freeform 44" id="44"/>
            <p:cNvSpPr/>
            <p:nvPr/>
          </p:nvSpPr>
          <p:spPr>
            <a:xfrm flipH="false" flipV="false" rot="0">
              <a:off x="0" y="0"/>
              <a:ext cx="856886" cy="244825"/>
            </a:xfrm>
            <a:custGeom>
              <a:avLst/>
              <a:gdLst/>
              <a:ahLst/>
              <a:cxnLst/>
              <a:rect r="r" b="b" t="t" l="l"/>
              <a:pathLst>
                <a:path h="244825" w="856886">
                  <a:moveTo>
                    <a:pt x="0" y="0"/>
                  </a:moveTo>
                  <a:lnTo>
                    <a:pt x="856886" y="0"/>
                  </a:lnTo>
                  <a:lnTo>
                    <a:pt x="856886" y="244825"/>
                  </a:lnTo>
                  <a:lnTo>
                    <a:pt x="0" y="244825"/>
                  </a:lnTo>
                  <a:close/>
                </a:path>
              </a:pathLst>
            </a:custGeom>
            <a:solidFill>
              <a:srgbClr val="7D14CF"/>
            </a:solidFill>
          </p:spPr>
        </p:sp>
        <p:sp>
          <p:nvSpPr>
            <p:cNvPr name="TextBox 45" id="45"/>
            <p:cNvSpPr txBox="true"/>
            <p:nvPr/>
          </p:nvSpPr>
          <p:spPr>
            <a:xfrm>
              <a:off x="0" y="-47625"/>
              <a:ext cx="856886" cy="292450"/>
            </a:xfrm>
            <a:prstGeom prst="rect">
              <a:avLst/>
            </a:prstGeom>
          </p:spPr>
          <p:txBody>
            <a:bodyPr anchor="ctr" rtlCol="false" tIns="50800" lIns="50800" bIns="50800" rIns="50800"/>
            <a:lstStyle/>
            <a:p>
              <a:pPr algn="ctr">
                <a:lnSpc>
                  <a:spcPts val="2800"/>
                </a:lnSpc>
              </a:pPr>
              <a:r>
                <a:rPr lang="en-US" b="true" sz="2000">
                  <a:solidFill>
                    <a:srgbClr val="FFFFFF"/>
                  </a:solidFill>
                  <a:latin typeface="Canva Sans Bold"/>
                  <a:ea typeface="Canva Sans Bold"/>
                  <a:cs typeface="Canva Sans Bold"/>
                  <a:sym typeface="Canva Sans Bold"/>
                </a:rPr>
                <a:t>Universal Declaration of Human Rights</a:t>
              </a:r>
            </a:p>
          </p:txBody>
        </p:sp>
      </p:grpSp>
      <p:sp>
        <p:nvSpPr>
          <p:cNvPr name="AutoShape 46" id="46"/>
          <p:cNvSpPr/>
          <p:nvPr/>
        </p:nvSpPr>
        <p:spPr>
          <a:xfrm>
            <a:off x="3319341" y="3036261"/>
            <a:ext cx="4988370" cy="919199"/>
          </a:xfrm>
          <a:prstGeom prst="line">
            <a:avLst/>
          </a:prstGeom>
          <a:ln cap="flat" w="38100">
            <a:solidFill>
              <a:srgbClr val="7D14CF"/>
            </a:solidFill>
            <a:prstDash val="solid"/>
            <a:headEnd type="none" len="sm" w="sm"/>
            <a:tailEnd type="none" len="sm" w="sm"/>
          </a:ln>
        </p:spPr>
      </p:sp>
      <p:grpSp>
        <p:nvGrpSpPr>
          <p:cNvPr name="Group 47" id="47"/>
          <p:cNvGrpSpPr/>
          <p:nvPr/>
        </p:nvGrpSpPr>
        <p:grpSpPr>
          <a:xfrm rot="0">
            <a:off x="6659030" y="6816200"/>
            <a:ext cx="3333750" cy="952500"/>
            <a:chOff x="0" y="0"/>
            <a:chExt cx="856886" cy="244825"/>
          </a:xfrm>
        </p:grpSpPr>
        <p:sp>
          <p:nvSpPr>
            <p:cNvPr name="Freeform 48" id="48"/>
            <p:cNvSpPr/>
            <p:nvPr/>
          </p:nvSpPr>
          <p:spPr>
            <a:xfrm flipH="false" flipV="false" rot="0">
              <a:off x="0" y="0"/>
              <a:ext cx="856886" cy="244825"/>
            </a:xfrm>
            <a:custGeom>
              <a:avLst/>
              <a:gdLst/>
              <a:ahLst/>
              <a:cxnLst/>
              <a:rect r="r" b="b" t="t" l="l"/>
              <a:pathLst>
                <a:path h="244825" w="856886">
                  <a:moveTo>
                    <a:pt x="0" y="0"/>
                  </a:moveTo>
                  <a:lnTo>
                    <a:pt x="856886" y="0"/>
                  </a:lnTo>
                  <a:lnTo>
                    <a:pt x="856886" y="244825"/>
                  </a:lnTo>
                  <a:lnTo>
                    <a:pt x="0" y="244825"/>
                  </a:lnTo>
                  <a:close/>
                </a:path>
              </a:pathLst>
            </a:custGeom>
            <a:solidFill>
              <a:srgbClr val="7D14CF"/>
            </a:solidFill>
          </p:spPr>
        </p:sp>
        <p:sp>
          <p:nvSpPr>
            <p:cNvPr name="TextBox 49" id="49"/>
            <p:cNvSpPr txBox="true"/>
            <p:nvPr/>
          </p:nvSpPr>
          <p:spPr>
            <a:xfrm>
              <a:off x="0" y="-47625"/>
              <a:ext cx="856886" cy="292450"/>
            </a:xfrm>
            <a:prstGeom prst="rect">
              <a:avLst/>
            </a:prstGeom>
          </p:spPr>
          <p:txBody>
            <a:bodyPr anchor="ctr" rtlCol="false" tIns="50800" lIns="50800" bIns="50800" rIns="50800"/>
            <a:lstStyle/>
            <a:p>
              <a:pPr algn="ctr">
                <a:lnSpc>
                  <a:spcPts val="2800"/>
                </a:lnSpc>
              </a:pPr>
              <a:r>
                <a:rPr lang="en-US" b="true" sz="2000">
                  <a:solidFill>
                    <a:srgbClr val="FFFFFF"/>
                  </a:solidFill>
                  <a:latin typeface="Canva Sans Bold"/>
                  <a:ea typeface="Canva Sans Bold"/>
                  <a:cs typeface="Canva Sans Bold"/>
                  <a:sym typeface="Canva Sans Bold"/>
                </a:rPr>
                <a:t>The International Court of Justice</a:t>
              </a:r>
            </a:p>
          </p:txBody>
        </p:sp>
      </p:grpSp>
      <p:sp>
        <p:nvSpPr>
          <p:cNvPr name="AutoShape 50" id="50"/>
          <p:cNvSpPr/>
          <p:nvPr/>
        </p:nvSpPr>
        <p:spPr>
          <a:xfrm>
            <a:off x="8320682" y="6336711"/>
            <a:ext cx="5224" cy="479489"/>
          </a:xfrm>
          <a:prstGeom prst="line">
            <a:avLst/>
          </a:prstGeom>
          <a:ln cap="flat" w="38100">
            <a:solidFill>
              <a:srgbClr val="7D14CF"/>
            </a:solidFill>
            <a:prstDash val="solid"/>
            <a:headEnd type="none" len="sm" w="sm"/>
            <a:tailEnd type="none" len="sm" w="sm"/>
          </a:ln>
        </p:spPr>
      </p:sp>
      <p:grpSp>
        <p:nvGrpSpPr>
          <p:cNvPr name="Group 51" id="51"/>
          <p:cNvGrpSpPr/>
          <p:nvPr/>
        </p:nvGrpSpPr>
        <p:grpSpPr>
          <a:xfrm rot="0">
            <a:off x="1652466" y="6680603"/>
            <a:ext cx="3333750" cy="952500"/>
            <a:chOff x="0" y="0"/>
            <a:chExt cx="856886" cy="244825"/>
          </a:xfrm>
        </p:grpSpPr>
        <p:sp>
          <p:nvSpPr>
            <p:cNvPr name="Freeform 52" id="52"/>
            <p:cNvSpPr/>
            <p:nvPr/>
          </p:nvSpPr>
          <p:spPr>
            <a:xfrm flipH="false" flipV="false" rot="0">
              <a:off x="0" y="0"/>
              <a:ext cx="856886" cy="244825"/>
            </a:xfrm>
            <a:custGeom>
              <a:avLst/>
              <a:gdLst/>
              <a:ahLst/>
              <a:cxnLst/>
              <a:rect r="r" b="b" t="t" l="l"/>
              <a:pathLst>
                <a:path h="244825" w="856886">
                  <a:moveTo>
                    <a:pt x="0" y="0"/>
                  </a:moveTo>
                  <a:lnTo>
                    <a:pt x="856886" y="0"/>
                  </a:lnTo>
                  <a:lnTo>
                    <a:pt x="856886" y="244825"/>
                  </a:lnTo>
                  <a:lnTo>
                    <a:pt x="0" y="244825"/>
                  </a:lnTo>
                  <a:close/>
                </a:path>
              </a:pathLst>
            </a:custGeom>
            <a:solidFill>
              <a:srgbClr val="7D14CF"/>
            </a:solidFill>
          </p:spPr>
        </p:sp>
        <p:sp>
          <p:nvSpPr>
            <p:cNvPr name="TextBox 53" id="53"/>
            <p:cNvSpPr txBox="true"/>
            <p:nvPr/>
          </p:nvSpPr>
          <p:spPr>
            <a:xfrm>
              <a:off x="0" y="-47625"/>
              <a:ext cx="856886" cy="292450"/>
            </a:xfrm>
            <a:prstGeom prst="rect">
              <a:avLst/>
            </a:prstGeom>
          </p:spPr>
          <p:txBody>
            <a:bodyPr anchor="ctr" rtlCol="false" tIns="50800" lIns="50800" bIns="50800" rIns="50800"/>
            <a:lstStyle/>
            <a:p>
              <a:pPr algn="ctr">
                <a:lnSpc>
                  <a:spcPts val="2800"/>
                </a:lnSpc>
              </a:pPr>
              <a:r>
                <a:rPr lang="en-US" b="true" sz="2000">
                  <a:solidFill>
                    <a:srgbClr val="FFFFFF"/>
                  </a:solidFill>
                  <a:latin typeface="Canva Sans Bold"/>
                  <a:ea typeface="Canva Sans Bold"/>
                  <a:cs typeface="Canva Sans Bold"/>
                  <a:sym typeface="Canva Sans Bold"/>
                </a:rPr>
                <a:t>Commission on the Status of Women</a:t>
              </a:r>
            </a:p>
          </p:txBody>
        </p:sp>
      </p:grpSp>
      <p:sp>
        <p:nvSpPr>
          <p:cNvPr name="AutoShape 54" id="54"/>
          <p:cNvSpPr/>
          <p:nvPr/>
        </p:nvSpPr>
        <p:spPr>
          <a:xfrm flipV="true">
            <a:off x="3319341" y="6576455"/>
            <a:ext cx="5003953" cy="104148"/>
          </a:xfrm>
          <a:prstGeom prst="line">
            <a:avLst/>
          </a:prstGeom>
          <a:ln cap="flat" w="38100">
            <a:solidFill>
              <a:srgbClr val="7D14CF"/>
            </a:solidFill>
            <a:prstDash val="solid"/>
            <a:headEnd type="none" len="sm" w="sm"/>
            <a:tailEnd type="none" len="sm" w="sm"/>
          </a:ln>
        </p:spPr>
      </p:sp>
      <p:grpSp>
        <p:nvGrpSpPr>
          <p:cNvPr name="Group 55" id="55"/>
          <p:cNvGrpSpPr/>
          <p:nvPr/>
        </p:nvGrpSpPr>
        <p:grpSpPr>
          <a:xfrm rot="0">
            <a:off x="11472056" y="8596608"/>
            <a:ext cx="2192533" cy="476250"/>
            <a:chOff x="0" y="0"/>
            <a:chExt cx="577457" cy="125432"/>
          </a:xfrm>
        </p:grpSpPr>
        <p:sp>
          <p:nvSpPr>
            <p:cNvPr name="Freeform 56" id="56"/>
            <p:cNvSpPr/>
            <p:nvPr/>
          </p:nvSpPr>
          <p:spPr>
            <a:xfrm flipH="false" flipV="false" rot="0">
              <a:off x="0" y="0"/>
              <a:ext cx="577457" cy="125432"/>
            </a:xfrm>
            <a:custGeom>
              <a:avLst/>
              <a:gdLst/>
              <a:ahLst/>
              <a:cxnLst/>
              <a:rect r="r" b="b" t="t" l="l"/>
              <a:pathLst>
                <a:path h="125432" w="577457">
                  <a:moveTo>
                    <a:pt x="0" y="0"/>
                  </a:moveTo>
                  <a:lnTo>
                    <a:pt x="577457" y="0"/>
                  </a:lnTo>
                  <a:lnTo>
                    <a:pt x="577457" y="125432"/>
                  </a:lnTo>
                  <a:lnTo>
                    <a:pt x="0" y="125432"/>
                  </a:lnTo>
                  <a:close/>
                </a:path>
              </a:pathLst>
            </a:custGeom>
            <a:solidFill>
              <a:srgbClr val="5B55C8"/>
            </a:solidFill>
          </p:spPr>
        </p:sp>
        <p:sp>
          <p:nvSpPr>
            <p:cNvPr name="TextBox 57" id="57"/>
            <p:cNvSpPr txBox="true"/>
            <p:nvPr/>
          </p:nvSpPr>
          <p:spPr>
            <a:xfrm>
              <a:off x="0" y="-47625"/>
              <a:ext cx="577457" cy="173057"/>
            </a:xfrm>
            <a:prstGeom prst="rect">
              <a:avLst/>
            </a:prstGeom>
          </p:spPr>
          <p:txBody>
            <a:bodyPr anchor="ctr" rtlCol="false" tIns="50800" lIns="50800" bIns="50800" rIns="50800"/>
            <a:lstStyle/>
            <a:p>
              <a:pPr algn="ctr">
                <a:lnSpc>
                  <a:spcPts val="2800"/>
                </a:lnSpc>
              </a:pPr>
              <a:r>
                <a:rPr lang="en-US" b="true" sz="2000">
                  <a:solidFill>
                    <a:srgbClr val="FFFFFF"/>
                  </a:solidFill>
                  <a:latin typeface="Canva Sans Bold"/>
                  <a:ea typeface="Canva Sans Bold"/>
                  <a:cs typeface="Canva Sans Bold"/>
                  <a:sym typeface="Canva Sans Bold"/>
                </a:rPr>
                <a:t>Security Council</a:t>
              </a:r>
            </a:p>
          </p:txBody>
        </p:sp>
      </p:grpSp>
      <p:sp>
        <p:nvSpPr>
          <p:cNvPr name="AutoShape 58" id="58"/>
          <p:cNvSpPr/>
          <p:nvPr/>
        </p:nvSpPr>
        <p:spPr>
          <a:xfrm flipH="true">
            <a:off x="12753244" y="7766520"/>
            <a:ext cx="644624" cy="830088"/>
          </a:xfrm>
          <a:prstGeom prst="line">
            <a:avLst/>
          </a:prstGeom>
          <a:ln cap="flat" w="38100">
            <a:solidFill>
              <a:srgbClr val="7D14CF"/>
            </a:solidFill>
            <a:prstDash val="solid"/>
            <a:headEnd type="none" len="sm" w="sm"/>
            <a:tailEnd type="none" len="sm" w="sm"/>
          </a:ln>
        </p:spPr>
      </p:sp>
      <p:sp>
        <p:nvSpPr>
          <p:cNvPr name="AutoShape 59" id="59"/>
          <p:cNvSpPr/>
          <p:nvPr/>
        </p:nvSpPr>
        <p:spPr>
          <a:xfrm>
            <a:off x="8307711" y="6336711"/>
            <a:ext cx="5090157" cy="477310"/>
          </a:xfrm>
          <a:prstGeom prst="line">
            <a:avLst/>
          </a:prstGeom>
          <a:ln cap="flat" w="38100">
            <a:solidFill>
              <a:srgbClr val="7D14CF"/>
            </a:solidFill>
            <a:prstDash val="solid"/>
            <a:headEnd type="none" len="sm" w="sm"/>
            <a:tailEnd type="none" len="sm" w="sm"/>
          </a:ln>
        </p:spPr>
      </p:sp>
      <p:sp>
        <p:nvSpPr>
          <p:cNvPr name="TextBox 60" id="60"/>
          <p:cNvSpPr txBox="true"/>
          <p:nvPr/>
        </p:nvSpPr>
        <p:spPr>
          <a:xfrm rot="0">
            <a:off x="1028700" y="9811386"/>
            <a:ext cx="12293356" cy="344804"/>
          </a:xfrm>
          <a:prstGeom prst="rect">
            <a:avLst/>
          </a:prstGeom>
        </p:spPr>
        <p:txBody>
          <a:bodyPr anchor="t" rtlCol="false" tIns="0" lIns="0" bIns="0" rIns="0">
            <a:spAutoFit/>
          </a:bodyPr>
          <a:lstStyle/>
          <a:p>
            <a:pPr algn="l">
              <a:lnSpc>
                <a:spcPts val="2520"/>
              </a:lnSpc>
            </a:pPr>
            <a:r>
              <a:rPr lang="en-US" sz="1800">
                <a:solidFill>
                  <a:srgbClr val="000000"/>
                </a:solidFill>
                <a:latin typeface="Arial"/>
                <a:ea typeface="Arial"/>
                <a:cs typeface="Arial"/>
                <a:sym typeface="Arial"/>
              </a:rPr>
              <a:t>Diagram taken from Making History, 2nd Edition by </a:t>
            </a:r>
            <a:r>
              <a:rPr lang="en-US" sz="1800" u="sng">
                <a:solidFill>
                  <a:srgbClr val="000000"/>
                </a:solidFill>
                <a:latin typeface="Arial"/>
                <a:ea typeface="Arial"/>
                <a:cs typeface="Arial"/>
                <a:sym typeface="Arial"/>
                <a:hlinkClick r:id="rId2" tooltip="https://twitter.com/MsStacyS"/>
              </a:rPr>
              <a:t>Stacy Stout</a:t>
            </a:r>
            <a:r>
              <a:rPr lang="en-US" sz="1800">
                <a:solidFill>
                  <a:srgbClr val="000000"/>
                </a:solidFill>
                <a:latin typeface="Arial"/>
                <a:ea typeface="Arial"/>
                <a:cs typeface="Arial"/>
                <a:sym typeface="Arial"/>
              </a:rPr>
              <a:t> and </a:t>
            </a:r>
            <a:r>
              <a:rPr lang="en-US" sz="1800" u="sng">
                <a:solidFill>
                  <a:srgbClr val="000000"/>
                </a:solidFill>
                <a:latin typeface="Arial"/>
                <a:ea typeface="Arial"/>
                <a:cs typeface="Arial"/>
                <a:sym typeface="Arial"/>
                <a:hlinkClick r:id="rId3" tooltip="https://twitter.com/histforall"/>
              </a:rPr>
              <a:t>Dermot Lucey</a:t>
            </a:r>
            <a:r>
              <a:rPr lang="en-US" sz="1800">
                <a:solidFill>
                  <a:srgbClr val="000000"/>
                </a:solidFill>
                <a:latin typeface="Arial"/>
                <a:ea typeface="Arial"/>
                <a:cs typeface="Arial"/>
                <a:sym typeface="Arial"/>
              </a:rPr>
              <a:t> (</a:t>
            </a:r>
            <a:r>
              <a:rPr lang="en-US" sz="1800" u="sng">
                <a:solidFill>
                  <a:srgbClr val="000000"/>
                </a:solidFill>
                <a:latin typeface="Arial"/>
                <a:ea typeface="Arial"/>
                <a:cs typeface="Arial"/>
                <a:sym typeface="Arial"/>
                <a:hlinkClick r:id="rId4" tooltip="https://www.gilleducation.ie/"/>
              </a:rPr>
              <a:t>Gill Education</a:t>
            </a:r>
            <a:r>
              <a:rPr lang="en-US" sz="1800">
                <a:solidFill>
                  <a:srgbClr val="000000"/>
                </a:solidFill>
                <a:latin typeface="Arial"/>
                <a:ea typeface="Arial"/>
                <a:cs typeface="Arial"/>
                <a:sym typeface="Arial"/>
              </a:rPr>
              <a:t>)</a:t>
            </a:r>
          </a:p>
        </p:txBody>
      </p:sp>
      <p:grpSp>
        <p:nvGrpSpPr>
          <p:cNvPr name="Group 61" id="61"/>
          <p:cNvGrpSpPr/>
          <p:nvPr/>
        </p:nvGrpSpPr>
        <p:grpSpPr>
          <a:xfrm rot="0">
            <a:off x="11383909" y="9756776"/>
            <a:ext cx="5555351" cy="530224"/>
            <a:chOff x="0" y="0"/>
            <a:chExt cx="7407135" cy="706965"/>
          </a:xfrm>
        </p:grpSpPr>
        <p:sp>
          <p:nvSpPr>
            <p:cNvPr name="Freeform 62" id="62"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63" id="63"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64" id="64"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65" id="65"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66" id="66"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sp>
          <p:nvSpPr>
            <p:cNvPr name="TextBox 67" id="67"/>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363371"/>
                  </a:solidFill>
                  <a:latin typeface="Arial"/>
                  <a:ea typeface="Arial"/>
                  <a:cs typeface="Arial"/>
                  <a:sym typeface="Arial"/>
                </a:rPr>
                <a:t>@MsDoorley</a:t>
              </a:r>
            </a:p>
          </p:txBody>
        </p:sp>
      </p:grpSp>
    </p:spTree>
  </p:cSld>
  <p:clrMapOvr>
    <a:masterClrMapping/>
  </p:clrMapOvr>
</p:sld>
</file>

<file path=ppt/slides/slide3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sp>
        <p:nvSpPr>
          <p:cNvPr name="Freeform 6" id="6"/>
          <p:cNvSpPr/>
          <p:nvPr/>
        </p:nvSpPr>
        <p:spPr>
          <a:xfrm flipH="false" flipV="false" rot="0">
            <a:off x="3785328" y="6207125"/>
            <a:ext cx="4626381" cy="3631709"/>
          </a:xfrm>
          <a:custGeom>
            <a:avLst/>
            <a:gdLst/>
            <a:ahLst/>
            <a:cxnLst/>
            <a:rect r="r" b="b" t="t" l="l"/>
            <a:pathLst>
              <a:path h="3631709" w="4626381">
                <a:moveTo>
                  <a:pt x="0" y="0"/>
                </a:moveTo>
                <a:lnTo>
                  <a:pt x="4626381" y="0"/>
                </a:lnTo>
                <a:lnTo>
                  <a:pt x="4626381" y="3631708"/>
                </a:lnTo>
                <a:lnTo>
                  <a:pt x="0" y="3631708"/>
                </a:lnTo>
                <a:lnTo>
                  <a:pt x="0" y="0"/>
                </a:lnTo>
                <a:close/>
              </a:path>
            </a:pathLst>
          </a:custGeom>
          <a:blipFill>
            <a:blip r:embed="rId2"/>
            <a:stretch>
              <a:fillRect l="0" t="0" r="0" b="0"/>
            </a:stretch>
          </a:blipFill>
        </p:spPr>
      </p:sp>
      <p:sp>
        <p:nvSpPr>
          <p:cNvPr name="Freeform 7" id="7"/>
          <p:cNvSpPr/>
          <p:nvPr/>
        </p:nvSpPr>
        <p:spPr>
          <a:xfrm flipH="false" flipV="false" rot="0">
            <a:off x="11511237" y="2441800"/>
            <a:ext cx="5287780" cy="6702261"/>
          </a:xfrm>
          <a:custGeom>
            <a:avLst/>
            <a:gdLst/>
            <a:ahLst/>
            <a:cxnLst/>
            <a:rect r="r" b="b" t="t" l="l"/>
            <a:pathLst>
              <a:path h="6702261" w="5287780">
                <a:moveTo>
                  <a:pt x="0" y="0"/>
                </a:moveTo>
                <a:lnTo>
                  <a:pt x="5287779" y="0"/>
                </a:lnTo>
                <a:lnTo>
                  <a:pt x="5287779" y="6702260"/>
                </a:lnTo>
                <a:lnTo>
                  <a:pt x="0" y="6702260"/>
                </a:lnTo>
                <a:lnTo>
                  <a:pt x="0" y="0"/>
                </a:lnTo>
                <a:close/>
              </a:path>
            </a:pathLst>
          </a:custGeom>
          <a:blipFill>
            <a:blip r:embed="rId3"/>
            <a:stretch>
              <a:fillRect l="0" t="0" r="0" b="0"/>
            </a:stretch>
          </a:blipFill>
        </p:spPr>
      </p:sp>
      <p:sp>
        <p:nvSpPr>
          <p:cNvPr name="TextBox 8" id="8"/>
          <p:cNvSpPr txBox="true"/>
          <p:nvPr/>
        </p:nvSpPr>
        <p:spPr>
          <a:xfrm rot="0">
            <a:off x="1028700" y="1892300"/>
            <a:ext cx="10342293" cy="4314825"/>
          </a:xfrm>
          <a:prstGeom prst="rect">
            <a:avLst/>
          </a:prstGeom>
        </p:spPr>
        <p:txBody>
          <a:bodyPr anchor="t" rtlCol="false" tIns="0" lIns="0" bIns="0" rIns="0">
            <a:spAutoFit/>
          </a:bodyPr>
          <a:lstStyle/>
          <a:p>
            <a:pPr algn="just">
              <a:lnSpc>
                <a:spcPts val="4200"/>
              </a:lnSpc>
            </a:pPr>
            <a:r>
              <a:rPr lang="en-US" sz="3000">
                <a:solidFill>
                  <a:srgbClr val="000000"/>
                </a:solidFill>
                <a:latin typeface="Arial"/>
                <a:ea typeface="Arial"/>
                <a:cs typeface="Arial"/>
                <a:sym typeface="Arial"/>
              </a:rPr>
              <a:t>The events of World War II made many people realise that human rights are not always respected. In 1948, the UN General Assembly adopted the </a:t>
            </a:r>
            <a:r>
              <a:rPr lang="en-US" sz="3000" b="true">
                <a:solidFill>
                  <a:srgbClr val="000000"/>
                </a:solidFill>
                <a:latin typeface="Arial Bold"/>
                <a:ea typeface="Arial Bold"/>
                <a:cs typeface="Arial Bold"/>
                <a:sym typeface="Arial Bold"/>
              </a:rPr>
              <a:t>Universal Declaration of Human Rights (UDHR)</a:t>
            </a:r>
            <a:r>
              <a:rPr lang="en-US" sz="3000">
                <a:solidFill>
                  <a:srgbClr val="000000"/>
                </a:solidFill>
                <a:latin typeface="Arial"/>
                <a:ea typeface="Arial"/>
                <a:cs typeface="Arial"/>
                <a:sym typeface="Arial"/>
              </a:rPr>
              <a:t>. This document, greatly inspired by the Declaration of the Rights of Man and Citizen that had been created during the 1789 French Revolution, outlines the rights that every person should have. The </a:t>
            </a:r>
            <a:r>
              <a:rPr lang="en-US" sz="3000" b="true">
                <a:solidFill>
                  <a:srgbClr val="000000"/>
                </a:solidFill>
                <a:latin typeface="Arial Bold"/>
                <a:ea typeface="Arial Bold"/>
                <a:cs typeface="Arial Bold"/>
                <a:sym typeface="Arial Bold"/>
              </a:rPr>
              <a:t>UDHR </a:t>
            </a:r>
            <a:r>
              <a:rPr lang="en-US" sz="3000">
                <a:solidFill>
                  <a:srgbClr val="000000"/>
                </a:solidFill>
                <a:latin typeface="Arial"/>
                <a:ea typeface="Arial"/>
                <a:cs typeface="Arial"/>
                <a:sym typeface="Arial"/>
              </a:rPr>
              <a:t>has 30 articles. </a:t>
            </a:r>
          </a:p>
        </p:txBody>
      </p:sp>
      <p:sp>
        <p:nvSpPr>
          <p:cNvPr name="TextBox 9" id="9"/>
          <p:cNvSpPr txBox="true"/>
          <p:nvPr/>
        </p:nvSpPr>
        <p:spPr>
          <a:xfrm rot="5400000">
            <a:off x="12498388" y="4760912"/>
            <a:ext cx="102870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Thirty-Five: The United Nations</a:t>
            </a:r>
          </a:p>
        </p:txBody>
      </p:sp>
      <p:sp>
        <p:nvSpPr>
          <p:cNvPr name="TextBox 10" id="10"/>
          <p:cNvSpPr txBox="true"/>
          <p:nvPr/>
        </p:nvSpPr>
        <p:spPr>
          <a:xfrm rot="0">
            <a:off x="1028700" y="809625"/>
            <a:ext cx="15609955" cy="1050924"/>
          </a:xfrm>
          <a:prstGeom prst="rect">
            <a:avLst/>
          </a:prstGeom>
        </p:spPr>
        <p:txBody>
          <a:bodyPr anchor="t" rtlCol="false" tIns="0" lIns="0" bIns="0" rIns="0">
            <a:spAutoFit/>
          </a:bodyPr>
          <a:lstStyle/>
          <a:p>
            <a:pPr algn="l">
              <a:lnSpc>
                <a:spcPts val="7700"/>
              </a:lnSpc>
            </a:pPr>
            <a:r>
              <a:rPr lang="en-US" sz="5500" b="true">
                <a:solidFill>
                  <a:srgbClr val="363371"/>
                </a:solidFill>
                <a:latin typeface="Arial Bold"/>
                <a:ea typeface="Arial Bold"/>
                <a:cs typeface="Arial Bold"/>
                <a:sym typeface="Arial Bold"/>
              </a:rPr>
              <a:t>Universal Declaration of Human Rights (UDHR)</a:t>
            </a:r>
          </a:p>
        </p:txBody>
      </p:sp>
      <p:sp>
        <p:nvSpPr>
          <p:cNvPr name="TextBox 11" id="11"/>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&amp; Three: The History of the World</a:t>
            </a:r>
          </a:p>
        </p:txBody>
      </p:sp>
      <p:sp>
        <p:nvSpPr>
          <p:cNvPr name="TextBox 12" id="12"/>
          <p:cNvSpPr txBox="true"/>
          <p:nvPr/>
        </p:nvSpPr>
        <p:spPr>
          <a:xfrm rot="0">
            <a:off x="1028700" y="9811386"/>
            <a:ext cx="12293356" cy="344804"/>
          </a:xfrm>
          <a:prstGeom prst="rect">
            <a:avLst/>
          </a:prstGeom>
        </p:spPr>
        <p:txBody>
          <a:bodyPr anchor="t" rtlCol="false" tIns="0" lIns="0" bIns="0" rIns="0">
            <a:spAutoFit/>
          </a:bodyPr>
          <a:lstStyle/>
          <a:p>
            <a:pPr algn="l">
              <a:lnSpc>
                <a:spcPts val="2520"/>
              </a:lnSpc>
            </a:pPr>
            <a:r>
              <a:rPr lang="en-US" sz="1800">
                <a:solidFill>
                  <a:srgbClr val="000000"/>
                </a:solidFill>
                <a:latin typeface="Arial"/>
                <a:ea typeface="Arial"/>
                <a:cs typeface="Arial"/>
                <a:sym typeface="Arial"/>
              </a:rPr>
              <a:t>Diagram taken from Making History, 2nd Edition by </a:t>
            </a:r>
            <a:r>
              <a:rPr lang="en-US" sz="1800" u="sng">
                <a:solidFill>
                  <a:srgbClr val="000000"/>
                </a:solidFill>
                <a:latin typeface="Arial"/>
                <a:ea typeface="Arial"/>
                <a:cs typeface="Arial"/>
                <a:sym typeface="Arial"/>
                <a:hlinkClick r:id="rId4" tooltip="https://twitter.com/MsStacyS"/>
              </a:rPr>
              <a:t>Stacy Stout</a:t>
            </a:r>
            <a:r>
              <a:rPr lang="en-US" sz="1800">
                <a:solidFill>
                  <a:srgbClr val="000000"/>
                </a:solidFill>
                <a:latin typeface="Arial"/>
                <a:ea typeface="Arial"/>
                <a:cs typeface="Arial"/>
                <a:sym typeface="Arial"/>
              </a:rPr>
              <a:t> and </a:t>
            </a:r>
            <a:r>
              <a:rPr lang="en-US" sz="1800" u="sng">
                <a:solidFill>
                  <a:srgbClr val="000000"/>
                </a:solidFill>
                <a:latin typeface="Arial"/>
                <a:ea typeface="Arial"/>
                <a:cs typeface="Arial"/>
                <a:sym typeface="Arial"/>
                <a:hlinkClick r:id="rId5" tooltip="https://twitter.com/histforall"/>
              </a:rPr>
              <a:t>Dermot Lucey</a:t>
            </a:r>
            <a:r>
              <a:rPr lang="en-US" sz="1800">
                <a:solidFill>
                  <a:srgbClr val="000000"/>
                </a:solidFill>
                <a:latin typeface="Arial"/>
                <a:ea typeface="Arial"/>
                <a:cs typeface="Arial"/>
                <a:sym typeface="Arial"/>
              </a:rPr>
              <a:t> (</a:t>
            </a:r>
            <a:r>
              <a:rPr lang="en-US" sz="1800" u="sng">
                <a:solidFill>
                  <a:srgbClr val="000000"/>
                </a:solidFill>
                <a:latin typeface="Arial"/>
                <a:ea typeface="Arial"/>
                <a:cs typeface="Arial"/>
                <a:sym typeface="Arial"/>
                <a:hlinkClick r:id="rId6" tooltip="https://www.gilleducation.ie/"/>
              </a:rPr>
              <a:t>Gill Education</a:t>
            </a:r>
            <a:r>
              <a:rPr lang="en-US" sz="1800">
                <a:solidFill>
                  <a:srgbClr val="000000"/>
                </a:solidFill>
                <a:latin typeface="Arial"/>
                <a:ea typeface="Arial"/>
                <a:cs typeface="Arial"/>
                <a:sym typeface="Arial"/>
              </a:rPr>
              <a:t>)</a:t>
            </a:r>
          </a:p>
        </p:txBody>
      </p:sp>
      <p:grpSp>
        <p:nvGrpSpPr>
          <p:cNvPr name="Group 13" id="13"/>
          <p:cNvGrpSpPr/>
          <p:nvPr/>
        </p:nvGrpSpPr>
        <p:grpSpPr>
          <a:xfrm rot="0">
            <a:off x="11383909" y="9756776"/>
            <a:ext cx="5555351" cy="530224"/>
            <a:chOff x="0" y="0"/>
            <a:chExt cx="7407135" cy="706965"/>
          </a:xfrm>
        </p:grpSpPr>
        <p:sp>
          <p:nvSpPr>
            <p:cNvPr name="Freeform 14" id="14"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5" id="15"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16" id="16"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17" id="17"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sp>
          <p:nvSpPr>
            <p:cNvPr name="Freeform 18" id="18"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5">
                <a:extLst>
                  <a:ext uri="{96DAC541-7B7A-43D3-8B79-37D633B846F1}">
                    <asvg:svgBlip xmlns:asvg="http://schemas.microsoft.com/office/drawing/2016/SVG/main" r:embed="rId16"/>
                  </a:ext>
                </a:extLst>
              </a:blip>
              <a:stretch>
                <a:fillRect l="0" t="0" r="0" b="0"/>
              </a:stretch>
            </a:blipFill>
          </p:spPr>
        </p:sp>
        <p:sp>
          <p:nvSpPr>
            <p:cNvPr name="TextBox 19" id="19"/>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363371"/>
                  </a:solidFill>
                  <a:latin typeface="Arial"/>
                  <a:ea typeface="Arial"/>
                  <a:cs typeface="Arial"/>
                  <a:sym typeface="Arial"/>
                </a:rPr>
                <a:t>@MsDoorley</a:t>
              </a:r>
            </a:p>
          </p:txBody>
        </p:sp>
      </p:grpSp>
    </p:spTree>
  </p:cSld>
  <p:clrMapOvr>
    <a:masterClrMapping/>
  </p:clrMapOvr>
</p:sld>
</file>

<file path=ppt/slides/slide39.xml><?xml version="1.0" encoding="utf-8"?>
<p:sld xmlns:p="http://schemas.openxmlformats.org/presentationml/2006/main" xmlns:a="http://schemas.openxmlformats.org/drawingml/2006/main" xmlns:r="http://schemas.openxmlformats.org/officeDocument/2006/relationships">
  <p:cSld>
    <p:bg>
      <p:bgPr>
        <a:solidFill>
          <a:srgbClr val="DBD9FF"/>
        </a:solidFill>
      </p:bgPr>
    </p:bg>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sp>
        <p:nvSpPr>
          <p:cNvPr name="Freeform 6" id="6"/>
          <p:cNvSpPr/>
          <p:nvPr/>
        </p:nvSpPr>
        <p:spPr>
          <a:xfrm flipH="false" flipV="false" rot="0">
            <a:off x="1028700" y="3661970"/>
            <a:ext cx="5267662" cy="2963060"/>
          </a:xfrm>
          <a:custGeom>
            <a:avLst/>
            <a:gdLst/>
            <a:ahLst/>
            <a:cxnLst/>
            <a:rect r="r" b="b" t="t" l="l"/>
            <a:pathLst>
              <a:path h="2963060" w="5267662">
                <a:moveTo>
                  <a:pt x="0" y="0"/>
                </a:moveTo>
                <a:lnTo>
                  <a:pt x="5267662" y="0"/>
                </a:lnTo>
                <a:lnTo>
                  <a:pt x="5267662" y="2963060"/>
                </a:lnTo>
                <a:lnTo>
                  <a:pt x="0" y="2963060"/>
                </a:lnTo>
                <a:lnTo>
                  <a:pt x="0" y="0"/>
                </a:lnTo>
                <a:close/>
              </a:path>
            </a:pathLst>
          </a:custGeom>
          <a:blipFill>
            <a:blip r:embed="rId2"/>
            <a:stretch>
              <a:fillRect l="0" t="0" r="0" b="0"/>
            </a:stretch>
          </a:blipFill>
        </p:spPr>
      </p:sp>
      <p:sp>
        <p:nvSpPr>
          <p:cNvPr name="TextBox 7" id="7"/>
          <p:cNvSpPr txBox="true"/>
          <p:nvPr/>
        </p:nvSpPr>
        <p:spPr>
          <a:xfrm rot="0">
            <a:off x="6446955" y="2124075"/>
            <a:ext cx="10191700" cy="5915025"/>
          </a:xfrm>
          <a:prstGeom prst="rect">
            <a:avLst/>
          </a:prstGeom>
        </p:spPr>
        <p:txBody>
          <a:bodyPr anchor="t" rtlCol="false" tIns="0" lIns="0" bIns="0" rIns="0">
            <a:spAutoFit/>
          </a:bodyPr>
          <a:lstStyle/>
          <a:p>
            <a:pPr algn="just">
              <a:lnSpc>
                <a:spcPts val="4200"/>
              </a:lnSpc>
            </a:pPr>
            <a:r>
              <a:rPr lang="en-US" sz="3000">
                <a:solidFill>
                  <a:srgbClr val="000000"/>
                </a:solidFill>
                <a:latin typeface="Arial"/>
                <a:ea typeface="Arial"/>
                <a:cs typeface="Arial"/>
                <a:sym typeface="Arial"/>
              </a:rPr>
              <a:t>Former First Lady of the United States, </a:t>
            </a:r>
            <a:r>
              <a:rPr lang="en-US" sz="3000" b="true">
                <a:solidFill>
                  <a:srgbClr val="000000"/>
                </a:solidFill>
                <a:latin typeface="Arial Bold"/>
                <a:ea typeface="Arial Bold"/>
                <a:cs typeface="Arial Bold"/>
                <a:sym typeface="Arial Bold"/>
              </a:rPr>
              <a:t>Eleanor Roosevelt </a:t>
            </a:r>
            <a:r>
              <a:rPr lang="en-US" sz="3000">
                <a:solidFill>
                  <a:srgbClr val="000000"/>
                </a:solidFill>
                <a:latin typeface="Arial"/>
                <a:ea typeface="Arial"/>
                <a:cs typeface="Arial"/>
                <a:sym typeface="Arial"/>
              </a:rPr>
              <a:t>(right), served as the first Chairperson of the Commission on Human Rights. She was heavily involved in drafting the UDHR. In 1968, she was posthumously awarded the United Nations Human Rights Prize.</a:t>
            </a:r>
          </a:p>
          <a:p>
            <a:pPr algn="just">
              <a:lnSpc>
                <a:spcPts val="4200"/>
              </a:lnSpc>
            </a:pPr>
            <a:r>
              <a:rPr lang="en-US" sz="3000" b="true">
                <a:solidFill>
                  <a:srgbClr val="000000"/>
                </a:solidFill>
                <a:latin typeface="Arial Bold"/>
                <a:ea typeface="Arial Bold"/>
                <a:cs typeface="Arial Bold"/>
                <a:sym typeface="Arial Bold"/>
              </a:rPr>
              <a:t>Hansa Mehta</a:t>
            </a:r>
            <a:r>
              <a:rPr lang="en-US" sz="3000">
                <a:solidFill>
                  <a:srgbClr val="000000"/>
                </a:solidFill>
                <a:latin typeface="Arial"/>
                <a:ea typeface="Arial"/>
                <a:cs typeface="Arial"/>
                <a:sym typeface="Arial"/>
              </a:rPr>
              <a:t> of India (left) was the only other female delegate to the United Nations Commission on Human Rights in 1947-1948. She was a staunch fighter for women's rights in India and abroad. She is widely credited with changing the phrase 'All men are born free and equal' to 'All human beings are born free and equal' in Article 1. </a:t>
            </a:r>
          </a:p>
        </p:txBody>
      </p:sp>
      <p:sp>
        <p:nvSpPr>
          <p:cNvPr name="TextBox 8" id="8"/>
          <p:cNvSpPr txBox="true"/>
          <p:nvPr/>
        </p:nvSpPr>
        <p:spPr>
          <a:xfrm rot="5400000">
            <a:off x="12498388" y="4760912"/>
            <a:ext cx="102870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Thirty-Five: The United Nations</a:t>
            </a:r>
          </a:p>
        </p:txBody>
      </p:sp>
      <p:sp>
        <p:nvSpPr>
          <p:cNvPr name="TextBox 9" id="9"/>
          <p:cNvSpPr txBox="true"/>
          <p:nvPr/>
        </p:nvSpPr>
        <p:spPr>
          <a:xfrm rot="0">
            <a:off x="1028700" y="781050"/>
            <a:ext cx="15609955" cy="1235076"/>
          </a:xfrm>
          <a:prstGeom prst="rect">
            <a:avLst/>
          </a:prstGeom>
        </p:spPr>
        <p:txBody>
          <a:bodyPr anchor="t" rtlCol="false" tIns="0" lIns="0" bIns="0" rIns="0">
            <a:spAutoFit/>
          </a:bodyPr>
          <a:lstStyle/>
          <a:p>
            <a:pPr algn="l">
              <a:lnSpc>
                <a:spcPts val="9099"/>
              </a:lnSpc>
            </a:pPr>
            <a:r>
              <a:rPr lang="en-US" sz="6499" b="true">
                <a:solidFill>
                  <a:srgbClr val="363371"/>
                </a:solidFill>
                <a:latin typeface="Arial Bold"/>
                <a:ea typeface="Arial Bold"/>
                <a:cs typeface="Arial Bold"/>
                <a:sym typeface="Arial Bold"/>
              </a:rPr>
              <a:t>Eleanor Roosevelt and Hansa Mehta</a:t>
            </a:r>
          </a:p>
        </p:txBody>
      </p:sp>
      <p:sp>
        <p:nvSpPr>
          <p:cNvPr name="TextBox 10" id="10"/>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&amp; Three: The History of the World</a:t>
            </a:r>
          </a:p>
        </p:txBody>
      </p:sp>
      <p:sp>
        <p:nvSpPr>
          <p:cNvPr name="TextBox 11" id="11"/>
          <p:cNvSpPr txBox="true"/>
          <p:nvPr/>
        </p:nvSpPr>
        <p:spPr>
          <a:xfrm rot="0">
            <a:off x="1028700" y="9811386"/>
            <a:ext cx="12293356" cy="344804"/>
          </a:xfrm>
          <a:prstGeom prst="rect">
            <a:avLst/>
          </a:prstGeom>
        </p:spPr>
        <p:txBody>
          <a:bodyPr anchor="t" rtlCol="false" tIns="0" lIns="0" bIns="0" rIns="0">
            <a:spAutoFit/>
          </a:bodyPr>
          <a:lstStyle/>
          <a:p>
            <a:pPr algn="l">
              <a:lnSpc>
                <a:spcPts val="2520"/>
              </a:lnSpc>
            </a:pPr>
            <a:r>
              <a:rPr lang="en-US" sz="1800">
                <a:solidFill>
                  <a:srgbClr val="000000"/>
                </a:solidFill>
                <a:latin typeface="Arial"/>
                <a:ea typeface="Arial"/>
                <a:cs typeface="Arial"/>
                <a:sym typeface="Arial"/>
              </a:rPr>
              <a:t>Diagram taken from Making History, 2nd Edition by </a:t>
            </a:r>
            <a:r>
              <a:rPr lang="en-US" sz="1800" u="sng">
                <a:solidFill>
                  <a:srgbClr val="000000"/>
                </a:solidFill>
                <a:latin typeface="Arial"/>
                <a:ea typeface="Arial"/>
                <a:cs typeface="Arial"/>
                <a:sym typeface="Arial"/>
                <a:hlinkClick r:id="rId3" tooltip="https://twitter.com/MsStacyS"/>
              </a:rPr>
              <a:t>Stacy Stout</a:t>
            </a:r>
            <a:r>
              <a:rPr lang="en-US" sz="1800">
                <a:solidFill>
                  <a:srgbClr val="000000"/>
                </a:solidFill>
                <a:latin typeface="Arial"/>
                <a:ea typeface="Arial"/>
                <a:cs typeface="Arial"/>
                <a:sym typeface="Arial"/>
              </a:rPr>
              <a:t> and </a:t>
            </a:r>
            <a:r>
              <a:rPr lang="en-US" sz="1800" u="sng">
                <a:solidFill>
                  <a:srgbClr val="000000"/>
                </a:solidFill>
                <a:latin typeface="Arial"/>
                <a:ea typeface="Arial"/>
                <a:cs typeface="Arial"/>
                <a:sym typeface="Arial"/>
                <a:hlinkClick r:id="rId4" tooltip="https://twitter.com/histforall"/>
              </a:rPr>
              <a:t>Dermot Lucey</a:t>
            </a:r>
            <a:r>
              <a:rPr lang="en-US" sz="1800">
                <a:solidFill>
                  <a:srgbClr val="000000"/>
                </a:solidFill>
                <a:latin typeface="Arial"/>
                <a:ea typeface="Arial"/>
                <a:cs typeface="Arial"/>
                <a:sym typeface="Arial"/>
              </a:rPr>
              <a:t> (</a:t>
            </a:r>
            <a:r>
              <a:rPr lang="en-US" sz="1800" u="sng">
                <a:solidFill>
                  <a:srgbClr val="000000"/>
                </a:solidFill>
                <a:latin typeface="Arial"/>
                <a:ea typeface="Arial"/>
                <a:cs typeface="Arial"/>
                <a:sym typeface="Arial"/>
                <a:hlinkClick r:id="rId5" tooltip="https://www.gilleducation.ie/"/>
              </a:rPr>
              <a:t>Gill Education</a:t>
            </a:r>
            <a:r>
              <a:rPr lang="en-US" sz="1800">
                <a:solidFill>
                  <a:srgbClr val="000000"/>
                </a:solidFill>
                <a:latin typeface="Arial"/>
                <a:ea typeface="Arial"/>
                <a:cs typeface="Arial"/>
                <a:sym typeface="Arial"/>
              </a:rPr>
              <a:t>)</a:t>
            </a:r>
          </a:p>
        </p:txBody>
      </p:sp>
      <p:grpSp>
        <p:nvGrpSpPr>
          <p:cNvPr name="Group 12" id="12"/>
          <p:cNvGrpSpPr/>
          <p:nvPr/>
        </p:nvGrpSpPr>
        <p:grpSpPr>
          <a:xfrm rot="0">
            <a:off x="11383909" y="9756776"/>
            <a:ext cx="5555351" cy="530224"/>
            <a:chOff x="0" y="0"/>
            <a:chExt cx="7407135" cy="706965"/>
          </a:xfrm>
        </p:grpSpPr>
        <p:sp>
          <p:nvSpPr>
            <p:cNvPr name="Freeform 13" id="13"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6" id="16"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17" id="17"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TextBox 18" id="18"/>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363371"/>
                  </a:solidFill>
                  <a:latin typeface="Arial"/>
                  <a:ea typeface="Arial"/>
                  <a:cs typeface="Arial"/>
                  <a:sym typeface="Arial"/>
                </a:rPr>
                <a:t>@MsDoorley</a:t>
              </a:r>
            </a:p>
          </p:txBody>
        </p:sp>
      </p:gr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sp>
        <p:nvSpPr>
          <p:cNvPr name="TextBox 6" id="6"/>
          <p:cNvSpPr txBox="true"/>
          <p:nvPr/>
        </p:nvSpPr>
        <p:spPr>
          <a:xfrm rot="5400000">
            <a:off x="12498388" y="4760912"/>
            <a:ext cx="102870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Thirty-Five: The United Nations</a:t>
            </a:r>
          </a:p>
        </p:txBody>
      </p:sp>
      <p:sp>
        <p:nvSpPr>
          <p:cNvPr name="TextBox 7" id="7"/>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b="true">
                <a:solidFill>
                  <a:srgbClr val="363371"/>
                </a:solidFill>
                <a:latin typeface="Arial Bold"/>
                <a:ea typeface="Arial Bold"/>
                <a:cs typeface="Arial Bold"/>
                <a:sym typeface="Arial Bold"/>
              </a:rPr>
              <a:t>Introduction</a:t>
            </a:r>
          </a:p>
        </p:txBody>
      </p:sp>
      <p:sp>
        <p:nvSpPr>
          <p:cNvPr name="TextBox 8" id="8"/>
          <p:cNvSpPr txBox="true"/>
          <p:nvPr/>
        </p:nvSpPr>
        <p:spPr>
          <a:xfrm rot="0">
            <a:off x="1028700" y="2120899"/>
            <a:ext cx="15609955" cy="4848225"/>
          </a:xfrm>
          <a:prstGeom prst="rect">
            <a:avLst/>
          </a:prstGeom>
        </p:spPr>
        <p:txBody>
          <a:bodyPr anchor="t" rtlCol="false" tIns="0" lIns="0" bIns="0" rIns="0">
            <a:spAutoFit/>
          </a:bodyPr>
          <a:lstStyle/>
          <a:p>
            <a:pPr algn="l">
              <a:lnSpc>
                <a:spcPts val="4200"/>
              </a:lnSpc>
            </a:pPr>
            <a:r>
              <a:rPr lang="en-US" sz="3000">
                <a:solidFill>
                  <a:srgbClr val="000000"/>
                </a:solidFill>
                <a:latin typeface="Arial"/>
                <a:ea typeface="Arial"/>
                <a:cs typeface="Arial"/>
                <a:sym typeface="Arial"/>
              </a:rPr>
              <a:t>In the wake of World War II, a world torn apart by conflict yearned for a new paradigm of peace and cooperation. The war had resulted in millions of lives lost and widespread devastation. Amidst this chaos, and with the shadow of the Cold War looming, the United Nations (UN) was established in 1945. Created as a platform for fostering international peace, human rights, and development, the UN aimed to ensure that the world would never again experience such catastrophic conflicts as it had in the span of 30 years when the world was flung into the First and Second World Wars. In its present form, the UN represents a global effort to make war obsolete and to build a future grounded in mutual respect and collaboration.</a:t>
            </a:r>
          </a:p>
        </p:txBody>
      </p:sp>
      <p:sp>
        <p:nvSpPr>
          <p:cNvPr name="TextBox 9" id="9"/>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&amp; Three: The History of the World</a:t>
            </a:r>
          </a:p>
        </p:txBody>
      </p:sp>
      <p:grpSp>
        <p:nvGrpSpPr>
          <p:cNvPr name="Group 10" id="10"/>
          <p:cNvGrpSpPr/>
          <p:nvPr/>
        </p:nvGrpSpPr>
        <p:grpSpPr>
          <a:xfrm rot="0">
            <a:off x="11383909" y="9756776"/>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363371"/>
                  </a:solidFill>
                  <a:latin typeface="Arial"/>
                  <a:ea typeface="Arial"/>
                  <a:cs typeface="Arial"/>
                  <a:sym typeface="Arial"/>
                </a:rPr>
                <a:t>@MsDoorley</a:t>
              </a:r>
            </a:p>
          </p:txBody>
        </p:sp>
      </p:grpSp>
    </p:spTree>
  </p:cSld>
  <p:clrMapOvr>
    <a:masterClrMapping/>
  </p:clrMapOvr>
</p:sld>
</file>

<file path=ppt/slides/slide4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sp>
        <p:nvSpPr>
          <p:cNvPr name="Freeform 6" id="6"/>
          <p:cNvSpPr/>
          <p:nvPr/>
        </p:nvSpPr>
        <p:spPr>
          <a:xfrm flipH="false" flipV="false" rot="0">
            <a:off x="11128530" y="2014348"/>
            <a:ext cx="5510125" cy="7710963"/>
          </a:xfrm>
          <a:custGeom>
            <a:avLst/>
            <a:gdLst/>
            <a:ahLst/>
            <a:cxnLst/>
            <a:rect r="r" b="b" t="t" l="l"/>
            <a:pathLst>
              <a:path h="7710963" w="5510125">
                <a:moveTo>
                  <a:pt x="0" y="0"/>
                </a:moveTo>
                <a:lnTo>
                  <a:pt x="5510125" y="0"/>
                </a:lnTo>
                <a:lnTo>
                  <a:pt x="5510125" y="7710963"/>
                </a:lnTo>
                <a:lnTo>
                  <a:pt x="0" y="7710963"/>
                </a:lnTo>
                <a:lnTo>
                  <a:pt x="0" y="0"/>
                </a:lnTo>
                <a:close/>
              </a:path>
            </a:pathLst>
          </a:custGeom>
          <a:blipFill>
            <a:blip r:embed="rId2"/>
            <a:stretch>
              <a:fillRect l="0" t="0" r="0" b="0"/>
            </a:stretch>
          </a:blipFill>
        </p:spPr>
      </p:sp>
      <p:sp>
        <p:nvSpPr>
          <p:cNvPr name="TextBox 7" id="7"/>
          <p:cNvSpPr txBox="true"/>
          <p:nvPr/>
        </p:nvSpPr>
        <p:spPr>
          <a:xfrm rot="5400000">
            <a:off x="12498388" y="4760912"/>
            <a:ext cx="102870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Thirty-Five: The United Nations</a:t>
            </a:r>
          </a:p>
        </p:txBody>
      </p:sp>
      <p:sp>
        <p:nvSpPr>
          <p:cNvPr name="TextBox 8" id="8"/>
          <p:cNvSpPr txBox="true"/>
          <p:nvPr/>
        </p:nvSpPr>
        <p:spPr>
          <a:xfrm rot="0">
            <a:off x="1028700" y="819150"/>
            <a:ext cx="15609955" cy="1041400"/>
          </a:xfrm>
          <a:prstGeom prst="rect">
            <a:avLst/>
          </a:prstGeom>
        </p:spPr>
        <p:txBody>
          <a:bodyPr anchor="t" rtlCol="false" tIns="0" lIns="0" bIns="0" rIns="0">
            <a:spAutoFit/>
          </a:bodyPr>
          <a:lstStyle/>
          <a:p>
            <a:pPr algn="l">
              <a:lnSpc>
                <a:spcPts val="7699"/>
              </a:lnSpc>
            </a:pPr>
            <a:r>
              <a:rPr lang="en-US" sz="5499" b="true">
                <a:solidFill>
                  <a:srgbClr val="363371"/>
                </a:solidFill>
                <a:latin typeface="Arial Bold"/>
                <a:ea typeface="Arial Bold"/>
                <a:cs typeface="Arial Bold"/>
                <a:sym typeface="Arial Bold"/>
              </a:rPr>
              <a:t>Universal Declaration of Human Rights (UDHR)</a:t>
            </a:r>
          </a:p>
        </p:txBody>
      </p:sp>
      <p:sp>
        <p:nvSpPr>
          <p:cNvPr name="TextBox 9" id="9"/>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&amp; Three: The History of the World</a:t>
            </a:r>
          </a:p>
        </p:txBody>
      </p:sp>
      <p:sp>
        <p:nvSpPr>
          <p:cNvPr name="TextBox 10" id="10"/>
          <p:cNvSpPr txBox="true"/>
          <p:nvPr/>
        </p:nvSpPr>
        <p:spPr>
          <a:xfrm rot="0">
            <a:off x="1028700" y="1930400"/>
            <a:ext cx="9965809" cy="7840344"/>
          </a:xfrm>
          <a:prstGeom prst="rect">
            <a:avLst/>
          </a:prstGeom>
        </p:spPr>
        <p:txBody>
          <a:bodyPr anchor="t" rtlCol="false" tIns="0" lIns="0" bIns="0" rIns="0">
            <a:spAutoFit/>
          </a:bodyPr>
          <a:lstStyle/>
          <a:p>
            <a:pPr algn="just">
              <a:lnSpc>
                <a:spcPts val="3080"/>
              </a:lnSpc>
            </a:pPr>
            <a:r>
              <a:rPr lang="en-US" sz="2200">
                <a:solidFill>
                  <a:srgbClr val="000000"/>
                </a:solidFill>
                <a:latin typeface="Arial"/>
                <a:ea typeface="Arial"/>
                <a:cs typeface="Arial"/>
                <a:sym typeface="Arial"/>
              </a:rPr>
              <a:t>The </a:t>
            </a:r>
            <a:r>
              <a:rPr lang="en-US" sz="2200" b="true">
                <a:solidFill>
                  <a:srgbClr val="000000"/>
                </a:solidFill>
                <a:latin typeface="Arial Bold"/>
                <a:ea typeface="Arial Bold"/>
                <a:cs typeface="Arial Bold"/>
                <a:sym typeface="Arial Bold"/>
              </a:rPr>
              <a:t>Universal Declaration of Human Rights (UDHR)</a:t>
            </a:r>
            <a:r>
              <a:rPr lang="en-US" sz="2200">
                <a:solidFill>
                  <a:srgbClr val="000000"/>
                </a:solidFill>
                <a:latin typeface="Arial"/>
                <a:ea typeface="Arial"/>
                <a:cs typeface="Arial"/>
                <a:sym typeface="Arial"/>
              </a:rPr>
              <a:t> stands as a monumental document in the annals of human history, setting forth fundamental human rights that should be protected for all people. However, it's crucial to understand its legal nature. Unlike some international documents, such as the </a:t>
            </a:r>
            <a:r>
              <a:rPr lang="en-US" sz="2200" b="true">
                <a:solidFill>
                  <a:srgbClr val="000000"/>
                </a:solidFill>
                <a:latin typeface="Arial Bold"/>
                <a:ea typeface="Arial Bold"/>
                <a:cs typeface="Arial Bold"/>
                <a:sym typeface="Arial Bold"/>
              </a:rPr>
              <a:t>Geneva Conventions</a:t>
            </a:r>
            <a:r>
              <a:rPr lang="en-US" sz="2200">
                <a:solidFill>
                  <a:srgbClr val="000000"/>
                </a:solidFill>
                <a:latin typeface="Arial"/>
                <a:ea typeface="Arial"/>
                <a:cs typeface="Arial"/>
                <a:sym typeface="Arial"/>
              </a:rPr>
              <a:t>, the UDHR is not legally binding. This distinction means that states and entities are not under a legal obligation, enforced by international law, to implement its provisions.</a:t>
            </a:r>
          </a:p>
          <a:p>
            <a:pPr algn="just">
              <a:lnSpc>
                <a:spcPts val="3080"/>
              </a:lnSpc>
            </a:pPr>
            <a:r>
              <a:rPr lang="en-US" sz="2200">
                <a:solidFill>
                  <a:srgbClr val="000000"/>
                </a:solidFill>
                <a:latin typeface="Arial"/>
                <a:ea typeface="Arial"/>
                <a:cs typeface="Arial"/>
                <a:sym typeface="Arial"/>
              </a:rPr>
              <a:t>While the UDHR doesn't carry the force of international law in the same way treaties do, its significance and influence cannot be understated. Over the decades since its adoption in 1948, the UDHR has played a pivotal role in shaping the global human rights discourse. Many of its principles have been incorporated into subsequent international treaties, regional human rights documents, and national constitutions and legal frameworks. This has resulted in the UDHR acting as a moral compass and foundational text for the development of </a:t>
            </a:r>
            <a:r>
              <a:rPr lang="en-US" sz="2200" b="true">
                <a:solidFill>
                  <a:srgbClr val="000000"/>
                </a:solidFill>
                <a:latin typeface="Arial Bold"/>
                <a:ea typeface="Arial Bold"/>
                <a:cs typeface="Arial Bold"/>
                <a:sym typeface="Arial Bold"/>
              </a:rPr>
              <a:t>international human rights law</a:t>
            </a:r>
            <a:r>
              <a:rPr lang="en-US" sz="2200">
                <a:solidFill>
                  <a:srgbClr val="000000"/>
                </a:solidFill>
                <a:latin typeface="Arial"/>
                <a:ea typeface="Arial"/>
                <a:cs typeface="Arial"/>
                <a:sym typeface="Arial"/>
              </a:rPr>
              <a:t>.</a:t>
            </a:r>
          </a:p>
          <a:p>
            <a:pPr algn="just">
              <a:lnSpc>
                <a:spcPts val="3080"/>
              </a:lnSpc>
            </a:pPr>
            <a:r>
              <a:rPr lang="en-US" sz="2200">
                <a:solidFill>
                  <a:srgbClr val="000000"/>
                </a:solidFill>
                <a:latin typeface="Arial"/>
                <a:ea typeface="Arial"/>
                <a:cs typeface="Arial"/>
                <a:sym typeface="Arial"/>
              </a:rPr>
              <a:t>Furthermore, the spirit and principles of the UDHR have often been invoked by activists, governments, and international bodies to highlight and condemn human rights abuses. Even without the binding force of law, the UDHR's impact has been profound, with its principles serving as a touchstone for global efforts to promote and safeguard human dignity, freedom, and equality.</a:t>
            </a:r>
          </a:p>
        </p:txBody>
      </p:sp>
      <p:grpSp>
        <p:nvGrpSpPr>
          <p:cNvPr name="Group 11" id="11"/>
          <p:cNvGrpSpPr/>
          <p:nvPr/>
        </p:nvGrpSpPr>
        <p:grpSpPr>
          <a:xfrm rot="0">
            <a:off x="11383909" y="9756776"/>
            <a:ext cx="5555351" cy="530224"/>
            <a:chOff x="0" y="0"/>
            <a:chExt cx="7407135" cy="706965"/>
          </a:xfrm>
        </p:grpSpPr>
        <p:sp>
          <p:nvSpPr>
            <p:cNvPr name="Freeform 12" id="12"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13" id="13"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4" id="14"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5" id="15"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16" id="16"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TextBox 17" id="17"/>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363371"/>
                  </a:solidFill>
                  <a:latin typeface="Arial"/>
                  <a:ea typeface="Arial"/>
                  <a:cs typeface="Arial"/>
                  <a:sym typeface="Arial"/>
                </a:rPr>
                <a:t>@MsDoorley</a:t>
              </a:r>
            </a:p>
          </p:txBody>
        </p:sp>
      </p:grpSp>
    </p:spTree>
  </p:cSld>
  <p:clrMapOvr>
    <a:masterClrMapping/>
  </p:clrMapOvr>
</p:sld>
</file>

<file path=ppt/slides/slide4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graphicFrame>
        <p:nvGraphicFramePr>
          <p:cNvPr name="Table 6" id="6"/>
          <p:cNvGraphicFramePr>
            <a:graphicFrameLocks noGrp="true"/>
          </p:cNvGraphicFramePr>
          <p:nvPr/>
        </p:nvGraphicFramePr>
        <p:xfrm>
          <a:off x="1028700" y="1860550"/>
          <a:ext cx="15609955" cy="7543800"/>
        </p:xfrm>
        <a:graphic>
          <a:graphicData uri="http://schemas.openxmlformats.org/drawingml/2006/table">
            <a:tbl>
              <a:tblPr/>
              <a:tblGrid>
                <a:gridCol w="5203318"/>
                <a:gridCol w="5203318"/>
                <a:gridCol w="5203318"/>
              </a:tblGrid>
              <a:tr h="620692">
                <a:tc>
                  <a:txBody>
                    <a:bodyPr anchor="t" rtlCol="false"/>
                    <a:lstStyle/>
                    <a:p>
                      <a:pPr algn="ctr">
                        <a:lnSpc>
                          <a:spcPts val="2100"/>
                        </a:lnSpc>
                        <a:defRPr/>
                      </a:pPr>
                      <a:r>
                        <a:rPr lang="en-US" sz="1500">
                          <a:solidFill>
                            <a:srgbClr val="000000"/>
                          </a:solidFill>
                          <a:latin typeface="Arial"/>
                          <a:ea typeface="Arial"/>
                          <a:cs typeface="Arial"/>
                          <a:sym typeface="Arial"/>
                        </a:rPr>
                        <a:t>Article 1: All human beings are born free and equal in dignity and rights.</a:t>
                      </a:r>
                      <a:endParaRPr lang="en-US" sz="1100"/>
                    </a:p>
                  </a:txBody>
                  <a:tcPr marL="23812" marR="23812" marT="23812" marB="23812"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c>
                  <a:txBody>
                    <a:bodyPr anchor="t" rtlCol="false"/>
                    <a:lstStyle/>
                    <a:p>
                      <a:pPr algn="ctr">
                        <a:lnSpc>
                          <a:spcPts val="2100"/>
                        </a:lnSpc>
                        <a:defRPr/>
                      </a:pPr>
                      <a:r>
                        <a:rPr lang="en-US" sz="1500">
                          <a:solidFill>
                            <a:srgbClr val="000000"/>
                          </a:solidFill>
                          <a:latin typeface="Arial"/>
                          <a:ea typeface="Arial"/>
                          <a:cs typeface="Arial"/>
                          <a:sym typeface="Arial"/>
                        </a:rPr>
                        <a:t>Article 11: Everyone charged with a crime has the right to be presumed innocent until proven guilty.</a:t>
                      </a:r>
                      <a:endParaRPr lang="en-US" sz="1100"/>
                    </a:p>
                  </a:txBody>
                  <a:tcPr marL="23812" marR="23812" marT="23812" marB="23812"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c>
                  <a:txBody>
                    <a:bodyPr anchor="t" rtlCol="false"/>
                    <a:lstStyle/>
                    <a:p>
                      <a:pPr algn="ctr">
                        <a:lnSpc>
                          <a:spcPts val="2100"/>
                        </a:lnSpc>
                        <a:defRPr/>
                      </a:pPr>
                      <a:r>
                        <a:rPr lang="en-US" sz="1500">
                          <a:solidFill>
                            <a:srgbClr val="000000"/>
                          </a:solidFill>
                          <a:latin typeface="Arial"/>
                          <a:ea typeface="Arial"/>
                          <a:cs typeface="Arial"/>
                          <a:sym typeface="Arial"/>
                        </a:rPr>
                        <a:t>Article 21: Everyone has the right to take part in government and access public services.</a:t>
                      </a:r>
                      <a:endParaRPr lang="en-US" sz="1100"/>
                    </a:p>
                  </a:txBody>
                  <a:tcPr marL="23812" marR="23812" marT="23812" marB="23812"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r>
              <a:tr h="620692">
                <a:tc>
                  <a:txBody>
                    <a:bodyPr anchor="t" rtlCol="false"/>
                    <a:lstStyle/>
                    <a:p>
                      <a:pPr algn="ctr">
                        <a:lnSpc>
                          <a:spcPts val="2100"/>
                        </a:lnSpc>
                        <a:defRPr/>
                      </a:pPr>
                      <a:r>
                        <a:rPr lang="en-US" sz="1500">
                          <a:solidFill>
                            <a:srgbClr val="000000"/>
                          </a:solidFill>
                          <a:latin typeface="Arial"/>
                          <a:ea typeface="Arial"/>
                          <a:cs typeface="Arial"/>
                          <a:sym typeface="Arial"/>
                        </a:rPr>
                        <a:t>Article 2: Everyone is entitled to all the rights and freedoms set forth in this Declaration without distinction of any kind.</a:t>
                      </a:r>
                      <a:endParaRPr lang="en-US" sz="1100"/>
                    </a:p>
                  </a:txBody>
                  <a:tcPr marL="23812" marR="23812" marT="23812" marB="23812"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c>
                  <a:txBody>
                    <a:bodyPr anchor="t" rtlCol="false"/>
                    <a:lstStyle/>
                    <a:p>
                      <a:pPr algn="ctr">
                        <a:lnSpc>
                          <a:spcPts val="2100"/>
                        </a:lnSpc>
                        <a:defRPr/>
                      </a:pPr>
                      <a:r>
                        <a:rPr lang="en-US" sz="1500">
                          <a:solidFill>
                            <a:srgbClr val="000000"/>
                          </a:solidFill>
                          <a:latin typeface="Arial"/>
                          <a:ea typeface="Arial"/>
                          <a:cs typeface="Arial"/>
                          <a:sym typeface="Arial"/>
                        </a:rPr>
                        <a:t>Article 12: No one shall be subjected to arbitrary interference with privacy, family, home, or correspondence.</a:t>
                      </a:r>
                      <a:endParaRPr lang="en-US" sz="1100"/>
                    </a:p>
                  </a:txBody>
                  <a:tcPr marL="23812" marR="23812" marT="23812" marB="23812"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c>
                  <a:txBody>
                    <a:bodyPr anchor="t" rtlCol="false"/>
                    <a:lstStyle/>
                    <a:p>
                      <a:pPr algn="ctr">
                        <a:lnSpc>
                          <a:spcPts val="2100"/>
                        </a:lnSpc>
                        <a:defRPr/>
                      </a:pPr>
                      <a:r>
                        <a:rPr lang="en-US" sz="1500">
                          <a:solidFill>
                            <a:srgbClr val="000000"/>
                          </a:solidFill>
                          <a:latin typeface="Arial"/>
                          <a:ea typeface="Arial"/>
                          <a:cs typeface="Arial"/>
                          <a:sym typeface="Arial"/>
                        </a:rPr>
                        <a:t>Article 22: Everyone, as a member of society, has the right to social security.</a:t>
                      </a:r>
                      <a:endParaRPr lang="en-US" sz="1100"/>
                    </a:p>
                  </a:txBody>
                  <a:tcPr marL="23812" marR="23812" marT="23812" marB="23812"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r>
              <a:tr h="620692">
                <a:tc>
                  <a:txBody>
                    <a:bodyPr anchor="t" rtlCol="false"/>
                    <a:lstStyle/>
                    <a:p>
                      <a:pPr algn="ctr">
                        <a:lnSpc>
                          <a:spcPts val="2100"/>
                        </a:lnSpc>
                        <a:defRPr/>
                      </a:pPr>
                      <a:r>
                        <a:rPr lang="en-US" sz="1500">
                          <a:solidFill>
                            <a:srgbClr val="000000"/>
                          </a:solidFill>
                          <a:latin typeface="Arial"/>
                          <a:ea typeface="Arial"/>
                          <a:cs typeface="Arial"/>
                          <a:sym typeface="Arial"/>
                        </a:rPr>
                        <a:t>Article 3: Everyone has the right to life, liberty, and security of person.</a:t>
                      </a:r>
                      <a:endParaRPr lang="en-US" sz="1100"/>
                    </a:p>
                  </a:txBody>
                  <a:tcPr marL="23812" marR="23812" marT="23812" marB="23812"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c>
                  <a:txBody>
                    <a:bodyPr anchor="t" rtlCol="false"/>
                    <a:lstStyle/>
                    <a:p>
                      <a:pPr algn="ctr">
                        <a:lnSpc>
                          <a:spcPts val="2100"/>
                        </a:lnSpc>
                        <a:defRPr/>
                      </a:pPr>
                      <a:r>
                        <a:rPr lang="en-US" sz="1500">
                          <a:solidFill>
                            <a:srgbClr val="000000"/>
                          </a:solidFill>
                          <a:latin typeface="Arial"/>
                          <a:ea typeface="Arial"/>
                          <a:cs typeface="Arial"/>
                          <a:sym typeface="Arial"/>
                        </a:rPr>
                        <a:t>Article 13: Everyone has the right to freedom of movement and residence within the borders of each state.</a:t>
                      </a:r>
                      <a:endParaRPr lang="en-US" sz="1100"/>
                    </a:p>
                  </a:txBody>
                  <a:tcPr marL="23812" marR="23812" marT="23812" marB="23812"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c>
                  <a:txBody>
                    <a:bodyPr anchor="t" rtlCol="false"/>
                    <a:lstStyle/>
                    <a:p>
                      <a:pPr algn="ctr">
                        <a:lnSpc>
                          <a:spcPts val="2100"/>
                        </a:lnSpc>
                        <a:defRPr/>
                      </a:pPr>
                      <a:r>
                        <a:rPr lang="en-US" sz="1500">
                          <a:solidFill>
                            <a:srgbClr val="000000"/>
                          </a:solidFill>
                          <a:latin typeface="Arial"/>
                          <a:ea typeface="Arial"/>
                          <a:cs typeface="Arial"/>
                          <a:sym typeface="Arial"/>
                        </a:rPr>
                        <a:t>Article 23: Everyone has the right to work, to free choice of employment, to just and favourable conditions of work.</a:t>
                      </a:r>
                      <a:endParaRPr lang="en-US" sz="1100"/>
                    </a:p>
                  </a:txBody>
                  <a:tcPr marL="23812" marR="23812" marT="23812" marB="23812"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r>
              <a:tr h="620692">
                <a:tc>
                  <a:txBody>
                    <a:bodyPr anchor="t" rtlCol="false"/>
                    <a:lstStyle/>
                    <a:p>
                      <a:pPr algn="ctr">
                        <a:lnSpc>
                          <a:spcPts val="2100"/>
                        </a:lnSpc>
                        <a:defRPr/>
                      </a:pPr>
                      <a:r>
                        <a:rPr lang="en-US" sz="1500">
                          <a:solidFill>
                            <a:srgbClr val="000000"/>
                          </a:solidFill>
                          <a:latin typeface="Arial"/>
                          <a:ea typeface="Arial"/>
                          <a:cs typeface="Arial"/>
                          <a:sym typeface="Arial"/>
                        </a:rPr>
                        <a:t>Article 4: No one shall be held in slavery or servitude.</a:t>
                      </a:r>
                      <a:endParaRPr lang="en-US" sz="1100"/>
                    </a:p>
                  </a:txBody>
                  <a:tcPr marL="23812" marR="23812" marT="23812" marB="23812"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c>
                  <a:txBody>
                    <a:bodyPr anchor="t" rtlCol="false"/>
                    <a:lstStyle/>
                    <a:p>
                      <a:pPr algn="ctr">
                        <a:lnSpc>
                          <a:spcPts val="2100"/>
                        </a:lnSpc>
                        <a:defRPr/>
                      </a:pPr>
                      <a:r>
                        <a:rPr lang="en-US" sz="1500">
                          <a:solidFill>
                            <a:srgbClr val="000000"/>
                          </a:solidFill>
                          <a:latin typeface="Arial"/>
                          <a:ea typeface="Arial"/>
                          <a:cs typeface="Arial"/>
                          <a:sym typeface="Arial"/>
                        </a:rPr>
                        <a:t>Article 14: Everyone has the right to seek asylum from persecution in other countries.</a:t>
                      </a:r>
                      <a:endParaRPr lang="en-US" sz="1100"/>
                    </a:p>
                  </a:txBody>
                  <a:tcPr marL="23812" marR="23812" marT="23812" marB="23812"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c>
                  <a:txBody>
                    <a:bodyPr anchor="t" rtlCol="false"/>
                    <a:lstStyle/>
                    <a:p>
                      <a:pPr algn="ctr">
                        <a:lnSpc>
                          <a:spcPts val="2100"/>
                        </a:lnSpc>
                        <a:defRPr/>
                      </a:pPr>
                      <a:r>
                        <a:rPr lang="en-US" sz="1500">
                          <a:solidFill>
                            <a:srgbClr val="000000"/>
                          </a:solidFill>
                          <a:latin typeface="Arial"/>
                          <a:ea typeface="Arial"/>
                          <a:cs typeface="Arial"/>
                          <a:sym typeface="Arial"/>
                        </a:rPr>
                        <a:t>Article 24: Everyone has the right to rest and leisure.</a:t>
                      </a:r>
                      <a:endParaRPr lang="en-US" sz="1100"/>
                    </a:p>
                  </a:txBody>
                  <a:tcPr marL="23812" marR="23812" marT="23812" marB="23812"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r>
              <a:tr h="620692">
                <a:tc>
                  <a:txBody>
                    <a:bodyPr anchor="t" rtlCol="false"/>
                    <a:lstStyle/>
                    <a:p>
                      <a:pPr algn="ctr">
                        <a:lnSpc>
                          <a:spcPts val="2100"/>
                        </a:lnSpc>
                        <a:defRPr/>
                      </a:pPr>
                      <a:r>
                        <a:rPr lang="en-US" sz="1500">
                          <a:solidFill>
                            <a:srgbClr val="000000"/>
                          </a:solidFill>
                          <a:latin typeface="Arial"/>
                          <a:ea typeface="Arial"/>
                          <a:cs typeface="Arial"/>
                          <a:sym typeface="Arial"/>
                        </a:rPr>
                        <a:t>Article 5: No one shall be subjected to torture or to cruel, inhuman, or degrading treatment or punishment.</a:t>
                      </a:r>
                      <a:endParaRPr lang="en-US" sz="1100"/>
                    </a:p>
                  </a:txBody>
                  <a:tcPr marL="23812" marR="23812" marT="23812" marB="23812"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c>
                  <a:txBody>
                    <a:bodyPr anchor="t" rtlCol="false"/>
                    <a:lstStyle/>
                    <a:p>
                      <a:pPr algn="ctr">
                        <a:lnSpc>
                          <a:spcPts val="2100"/>
                        </a:lnSpc>
                        <a:defRPr/>
                      </a:pPr>
                      <a:r>
                        <a:rPr lang="en-US" sz="1500">
                          <a:solidFill>
                            <a:srgbClr val="000000"/>
                          </a:solidFill>
                          <a:latin typeface="Arial"/>
                          <a:ea typeface="Arial"/>
                          <a:cs typeface="Arial"/>
                          <a:sym typeface="Arial"/>
                        </a:rPr>
                        <a:t>Article 15: Everyone has the right to a nationality.</a:t>
                      </a:r>
                      <a:endParaRPr lang="en-US" sz="1100"/>
                    </a:p>
                  </a:txBody>
                  <a:tcPr marL="23812" marR="23812" marT="23812" marB="23812"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c>
                  <a:txBody>
                    <a:bodyPr anchor="t" rtlCol="false"/>
                    <a:lstStyle/>
                    <a:p>
                      <a:pPr algn="ctr">
                        <a:lnSpc>
                          <a:spcPts val="2100"/>
                        </a:lnSpc>
                        <a:defRPr/>
                      </a:pPr>
                      <a:r>
                        <a:rPr lang="en-US" sz="1500">
                          <a:solidFill>
                            <a:srgbClr val="000000"/>
                          </a:solidFill>
                          <a:latin typeface="Arial"/>
                          <a:ea typeface="Arial"/>
                          <a:cs typeface="Arial"/>
                          <a:sym typeface="Arial"/>
                        </a:rPr>
                        <a:t>Article 25: Everyone has the right to a standard of living adequate for health and well-being.</a:t>
                      </a:r>
                      <a:endParaRPr lang="en-US" sz="1100"/>
                    </a:p>
                  </a:txBody>
                  <a:tcPr marL="23812" marR="23812" marT="23812" marB="23812"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r>
              <a:tr h="620692">
                <a:tc>
                  <a:txBody>
                    <a:bodyPr anchor="t" rtlCol="false"/>
                    <a:lstStyle/>
                    <a:p>
                      <a:pPr algn="ctr">
                        <a:lnSpc>
                          <a:spcPts val="2100"/>
                        </a:lnSpc>
                        <a:defRPr/>
                      </a:pPr>
                      <a:r>
                        <a:rPr lang="en-US" sz="1500">
                          <a:solidFill>
                            <a:srgbClr val="000000"/>
                          </a:solidFill>
                          <a:latin typeface="Arial"/>
                          <a:ea typeface="Arial"/>
                          <a:cs typeface="Arial"/>
                          <a:sym typeface="Arial"/>
                        </a:rPr>
                        <a:t>Article 6: Everyone has the right to recognition everywhere as a person before the law.</a:t>
                      </a:r>
                      <a:endParaRPr lang="en-US" sz="1100"/>
                    </a:p>
                  </a:txBody>
                  <a:tcPr marL="23812" marR="23812" marT="23812" marB="23812"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c>
                  <a:txBody>
                    <a:bodyPr anchor="t" rtlCol="false"/>
                    <a:lstStyle/>
                    <a:p>
                      <a:pPr algn="ctr">
                        <a:lnSpc>
                          <a:spcPts val="2100"/>
                        </a:lnSpc>
                        <a:defRPr/>
                      </a:pPr>
                      <a:r>
                        <a:rPr lang="en-US" sz="1500">
                          <a:solidFill>
                            <a:srgbClr val="000000"/>
                          </a:solidFill>
                          <a:latin typeface="Arial"/>
                          <a:ea typeface="Arial"/>
                          <a:cs typeface="Arial"/>
                          <a:sym typeface="Arial"/>
                        </a:rPr>
                        <a:t>Article 16: Men and women have the right to marry and found a family.</a:t>
                      </a:r>
                      <a:endParaRPr lang="en-US" sz="1100"/>
                    </a:p>
                  </a:txBody>
                  <a:tcPr marL="23812" marR="23812" marT="23812" marB="23812"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c>
                  <a:txBody>
                    <a:bodyPr anchor="t" rtlCol="false"/>
                    <a:lstStyle/>
                    <a:p>
                      <a:pPr algn="ctr">
                        <a:lnSpc>
                          <a:spcPts val="2100"/>
                        </a:lnSpc>
                        <a:defRPr/>
                      </a:pPr>
                      <a:r>
                        <a:rPr lang="en-US" sz="1500">
                          <a:solidFill>
                            <a:srgbClr val="000000"/>
                          </a:solidFill>
                          <a:latin typeface="Arial"/>
                          <a:ea typeface="Arial"/>
                          <a:cs typeface="Arial"/>
                          <a:sym typeface="Arial"/>
                        </a:rPr>
                        <a:t>Article 26: Everyone has the right to education.</a:t>
                      </a:r>
                      <a:endParaRPr lang="en-US" sz="1100"/>
                    </a:p>
                  </a:txBody>
                  <a:tcPr marL="23812" marR="23812" marT="23812" marB="23812"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r>
              <a:tr h="888068">
                <a:tc>
                  <a:txBody>
                    <a:bodyPr anchor="t" rtlCol="false"/>
                    <a:lstStyle/>
                    <a:p>
                      <a:pPr algn="ctr">
                        <a:lnSpc>
                          <a:spcPts val="2100"/>
                        </a:lnSpc>
                        <a:defRPr/>
                      </a:pPr>
                      <a:r>
                        <a:rPr lang="en-US" sz="1500">
                          <a:solidFill>
                            <a:srgbClr val="000000"/>
                          </a:solidFill>
                          <a:latin typeface="Arial"/>
                          <a:ea typeface="Arial"/>
                          <a:cs typeface="Arial"/>
                          <a:sym typeface="Arial"/>
                        </a:rPr>
                        <a:t>Article 7: All are equal before the law and are entitled to equal protection of the law.</a:t>
                      </a:r>
                      <a:endParaRPr lang="en-US" sz="1100"/>
                    </a:p>
                  </a:txBody>
                  <a:tcPr marL="23812" marR="23812" marT="23812" marB="23812"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c>
                  <a:txBody>
                    <a:bodyPr anchor="t" rtlCol="false"/>
                    <a:lstStyle/>
                    <a:p>
                      <a:pPr algn="ctr">
                        <a:lnSpc>
                          <a:spcPts val="2100"/>
                        </a:lnSpc>
                        <a:defRPr/>
                      </a:pPr>
                      <a:r>
                        <a:rPr lang="en-US" sz="1500">
                          <a:solidFill>
                            <a:srgbClr val="000000"/>
                          </a:solidFill>
                          <a:latin typeface="Arial"/>
                          <a:ea typeface="Arial"/>
                          <a:cs typeface="Arial"/>
                          <a:sym typeface="Arial"/>
                        </a:rPr>
                        <a:t>Article 17: Everyone has the right to own property.</a:t>
                      </a:r>
                      <a:endParaRPr lang="en-US" sz="1100"/>
                    </a:p>
                  </a:txBody>
                  <a:tcPr marL="23812" marR="23812" marT="23812" marB="23812"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c>
                  <a:txBody>
                    <a:bodyPr anchor="t" rtlCol="false"/>
                    <a:lstStyle/>
                    <a:p>
                      <a:pPr algn="ctr">
                        <a:lnSpc>
                          <a:spcPts val="2100"/>
                        </a:lnSpc>
                        <a:defRPr/>
                      </a:pPr>
                      <a:r>
                        <a:rPr lang="en-US" sz="1500">
                          <a:solidFill>
                            <a:srgbClr val="000000"/>
                          </a:solidFill>
                          <a:latin typeface="Arial"/>
                          <a:ea typeface="Arial"/>
                          <a:cs typeface="Arial"/>
                          <a:sym typeface="Arial"/>
                        </a:rPr>
                        <a:t>Article 27: Everyone has the right to participate in the cultural life of the community and benefit from scientific advancements.</a:t>
                      </a:r>
                      <a:endParaRPr lang="en-US" sz="1100"/>
                    </a:p>
                  </a:txBody>
                  <a:tcPr marL="23812" marR="23812" marT="23812" marB="23812"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r>
              <a:tr h="888068">
                <a:tc>
                  <a:txBody>
                    <a:bodyPr anchor="t" rtlCol="false"/>
                    <a:lstStyle/>
                    <a:p>
                      <a:pPr algn="ctr">
                        <a:lnSpc>
                          <a:spcPts val="2100"/>
                        </a:lnSpc>
                        <a:defRPr/>
                      </a:pPr>
                      <a:r>
                        <a:rPr lang="en-US" sz="1500">
                          <a:solidFill>
                            <a:srgbClr val="000000"/>
                          </a:solidFill>
                          <a:latin typeface="Arial"/>
                          <a:ea typeface="Arial"/>
                          <a:cs typeface="Arial"/>
                          <a:sym typeface="Arial"/>
                        </a:rPr>
                        <a:t>Article 8: Everyone has the right to an effective remedy by the competent national tribunals for acts violating fundamental rights.</a:t>
                      </a:r>
                      <a:endParaRPr lang="en-US" sz="1100"/>
                    </a:p>
                  </a:txBody>
                  <a:tcPr marL="23812" marR="23812" marT="23812" marB="23812"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c>
                  <a:txBody>
                    <a:bodyPr anchor="t" rtlCol="false"/>
                    <a:lstStyle/>
                    <a:p>
                      <a:pPr algn="ctr">
                        <a:lnSpc>
                          <a:spcPts val="2100"/>
                        </a:lnSpc>
                        <a:defRPr/>
                      </a:pPr>
                      <a:r>
                        <a:rPr lang="en-US" sz="1500">
                          <a:solidFill>
                            <a:srgbClr val="000000"/>
                          </a:solidFill>
                          <a:latin typeface="Arial"/>
                          <a:ea typeface="Arial"/>
                          <a:cs typeface="Arial"/>
                          <a:sym typeface="Arial"/>
                        </a:rPr>
                        <a:t>Article 18: Everyone has the right to freedom of thought, conscience, and religion.</a:t>
                      </a:r>
                      <a:endParaRPr lang="en-US" sz="1100"/>
                    </a:p>
                  </a:txBody>
                  <a:tcPr marL="23812" marR="23812" marT="23812" marB="23812"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c>
                  <a:txBody>
                    <a:bodyPr anchor="t" rtlCol="false"/>
                    <a:lstStyle/>
                    <a:p>
                      <a:pPr algn="ctr">
                        <a:lnSpc>
                          <a:spcPts val="2100"/>
                        </a:lnSpc>
                        <a:defRPr/>
                      </a:pPr>
                      <a:r>
                        <a:rPr lang="en-US" sz="1500">
                          <a:solidFill>
                            <a:srgbClr val="000000"/>
                          </a:solidFill>
                          <a:latin typeface="Arial"/>
                          <a:ea typeface="Arial"/>
                          <a:cs typeface="Arial"/>
                          <a:sym typeface="Arial"/>
                        </a:rPr>
                        <a:t>Article 28: Everyone is entitled to a social and international order in which these rights can be realised.</a:t>
                      </a:r>
                      <a:endParaRPr lang="en-US" sz="1100"/>
                    </a:p>
                  </a:txBody>
                  <a:tcPr marL="23812" marR="23812" marT="23812" marB="23812"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r>
              <a:tr h="888068">
                <a:tc>
                  <a:txBody>
                    <a:bodyPr anchor="t" rtlCol="false"/>
                    <a:lstStyle/>
                    <a:p>
                      <a:pPr algn="ctr">
                        <a:lnSpc>
                          <a:spcPts val="2100"/>
                        </a:lnSpc>
                        <a:defRPr/>
                      </a:pPr>
                      <a:r>
                        <a:rPr lang="en-US" sz="1500">
                          <a:solidFill>
                            <a:srgbClr val="000000"/>
                          </a:solidFill>
                          <a:latin typeface="Arial"/>
                          <a:ea typeface="Arial"/>
                          <a:cs typeface="Arial"/>
                          <a:sym typeface="Arial"/>
                        </a:rPr>
                        <a:t>Article 9: No one shall be subjected to arbitrary arrest, detention, or exile.</a:t>
                      </a:r>
                      <a:endParaRPr lang="en-US" sz="1100"/>
                    </a:p>
                  </a:txBody>
                  <a:tcPr marL="23812" marR="23812" marT="23812" marB="23812"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c>
                  <a:txBody>
                    <a:bodyPr anchor="t" rtlCol="false"/>
                    <a:lstStyle/>
                    <a:p>
                      <a:pPr algn="ctr">
                        <a:lnSpc>
                          <a:spcPts val="2100"/>
                        </a:lnSpc>
                        <a:defRPr/>
                      </a:pPr>
                      <a:r>
                        <a:rPr lang="en-US" sz="1500">
                          <a:solidFill>
                            <a:srgbClr val="000000"/>
                          </a:solidFill>
                          <a:latin typeface="Arial"/>
                          <a:ea typeface="Arial"/>
                          <a:cs typeface="Arial"/>
                          <a:sym typeface="Arial"/>
                        </a:rPr>
                        <a:t>Article 19: Everyone has the right to freedom of opinion and expression.</a:t>
                      </a:r>
                      <a:endParaRPr lang="en-US" sz="1100"/>
                    </a:p>
                  </a:txBody>
                  <a:tcPr marL="23812" marR="23812" marT="23812" marB="23812"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c>
                  <a:txBody>
                    <a:bodyPr anchor="t" rtlCol="false"/>
                    <a:lstStyle/>
                    <a:p>
                      <a:pPr algn="ctr">
                        <a:lnSpc>
                          <a:spcPts val="2100"/>
                        </a:lnSpc>
                        <a:defRPr/>
                      </a:pPr>
                      <a:r>
                        <a:rPr lang="en-US" sz="1500">
                          <a:solidFill>
                            <a:srgbClr val="000000"/>
                          </a:solidFill>
                          <a:latin typeface="Arial"/>
                          <a:ea typeface="Arial"/>
                          <a:cs typeface="Arial"/>
                          <a:sym typeface="Arial"/>
                        </a:rPr>
                        <a:t>Article 29: Everyone has duties to the community and is subject to limitations for the purpose of securing due recognition for the rights and freedoms of others.</a:t>
                      </a:r>
                      <a:endParaRPr lang="en-US" sz="1100"/>
                    </a:p>
                  </a:txBody>
                  <a:tcPr marL="23812" marR="23812" marT="23812" marB="23812"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r>
              <a:tr h="1155443">
                <a:tc>
                  <a:txBody>
                    <a:bodyPr anchor="t" rtlCol="false"/>
                    <a:lstStyle/>
                    <a:p>
                      <a:pPr algn="ctr">
                        <a:lnSpc>
                          <a:spcPts val="2100"/>
                        </a:lnSpc>
                        <a:defRPr/>
                      </a:pPr>
                      <a:r>
                        <a:rPr lang="en-US" sz="1500">
                          <a:solidFill>
                            <a:srgbClr val="000000"/>
                          </a:solidFill>
                          <a:latin typeface="Arial"/>
                          <a:ea typeface="Arial"/>
                          <a:cs typeface="Arial"/>
                          <a:sym typeface="Arial"/>
                        </a:rPr>
                        <a:t>Article 10: Everyone is entitled to a fair and public hearing by an independent tribunal.</a:t>
                      </a:r>
                      <a:endParaRPr lang="en-US" sz="1100"/>
                    </a:p>
                  </a:txBody>
                  <a:tcPr marL="23812" marR="23812" marT="23812" marB="23812"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c>
                  <a:txBody>
                    <a:bodyPr anchor="t" rtlCol="false"/>
                    <a:lstStyle/>
                    <a:p>
                      <a:pPr algn="ctr">
                        <a:lnSpc>
                          <a:spcPts val="2100"/>
                        </a:lnSpc>
                        <a:defRPr/>
                      </a:pPr>
                      <a:r>
                        <a:rPr lang="en-US" sz="1500">
                          <a:solidFill>
                            <a:srgbClr val="000000"/>
                          </a:solidFill>
                          <a:latin typeface="Arial"/>
                          <a:ea typeface="Arial"/>
                          <a:cs typeface="Arial"/>
                          <a:sym typeface="Arial"/>
                        </a:rPr>
                        <a:t>Article 20: Everyone has the right to freedom of peaceful assembly and association.</a:t>
                      </a:r>
                      <a:endParaRPr lang="en-US" sz="1100"/>
                    </a:p>
                  </a:txBody>
                  <a:tcPr marL="23812" marR="23812" marT="23812" marB="23812"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c>
                  <a:txBody>
                    <a:bodyPr anchor="t" rtlCol="false"/>
                    <a:lstStyle/>
                    <a:p>
                      <a:pPr algn="ctr">
                        <a:lnSpc>
                          <a:spcPts val="2100"/>
                        </a:lnSpc>
                        <a:defRPr/>
                      </a:pPr>
                      <a:r>
                        <a:rPr lang="en-US" sz="1500">
                          <a:solidFill>
                            <a:srgbClr val="000000"/>
                          </a:solidFill>
                          <a:latin typeface="Arial"/>
                          <a:ea typeface="Arial"/>
                          <a:cs typeface="Arial"/>
                          <a:sym typeface="Arial"/>
                        </a:rPr>
                        <a:t>Article 30: Nothing in this Declaration may be interpreted as implying for any State, group, or person any right to perform any act aimed at the destruction of any of the rights and freedoms set forth herein.</a:t>
                      </a:r>
                      <a:endParaRPr lang="en-US" sz="1100"/>
                    </a:p>
                  </a:txBody>
                  <a:tcPr marL="23812" marR="23812" marT="23812" marB="23812"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r>
            </a:tbl>
          </a:graphicData>
        </a:graphic>
      </p:graphicFrame>
      <p:sp>
        <p:nvSpPr>
          <p:cNvPr name="TextBox 7" id="7"/>
          <p:cNvSpPr txBox="true"/>
          <p:nvPr/>
        </p:nvSpPr>
        <p:spPr>
          <a:xfrm rot="5400000">
            <a:off x="12498388" y="4760912"/>
            <a:ext cx="102870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Thirty-Five: The United Nations</a:t>
            </a:r>
          </a:p>
        </p:txBody>
      </p:sp>
      <p:sp>
        <p:nvSpPr>
          <p:cNvPr name="TextBox 8" id="8"/>
          <p:cNvSpPr txBox="true"/>
          <p:nvPr/>
        </p:nvSpPr>
        <p:spPr>
          <a:xfrm rot="0">
            <a:off x="1028700" y="819150"/>
            <a:ext cx="15609955" cy="1041400"/>
          </a:xfrm>
          <a:prstGeom prst="rect">
            <a:avLst/>
          </a:prstGeom>
        </p:spPr>
        <p:txBody>
          <a:bodyPr anchor="t" rtlCol="false" tIns="0" lIns="0" bIns="0" rIns="0">
            <a:spAutoFit/>
          </a:bodyPr>
          <a:lstStyle/>
          <a:p>
            <a:pPr algn="l">
              <a:lnSpc>
                <a:spcPts val="7699"/>
              </a:lnSpc>
            </a:pPr>
            <a:r>
              <a:rPr lang="en-US" sz="5499" b="true">
                <a:solidFill>
                  <a:srgbClr val="363371"/>
                </a:solidFill>
                <a:latin typeface="Arial Bold"/>
                <a:ea typeface="Arial Bold"/>
                <a:cs typeface="Arial Bold"/>
                <a:sym typeface="Arial Bold"/>
              </a:rPr>
              <a:t>Universal Declaration of Human Rights (UDHR)</a:t>
            </a:r>
          </a:p>
        </p:txBody>
      </p:sp>
      <p:sp>
        <p:nvSpPr>
          <p:cNvPr name="TextBox 9" id="9"/>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&amp; Three: The History of the World</a:t>
            </a:r>
          </a:p>
        </p:txBody>
      </p:sp>
      <p:grpSp>
        <p:nvGrpSpPr>
          <p:cNvPr name="Group 10" id="10"/>
          <p:cNvGrpSpPr/>
          <p:nvPr/>
        </p:nvGrpSpPr>
        <p:grpSpPr>
          <a:xfrm rot="0">
            <a:off x="11383909" y="9756776"/>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363371"/>
                  </a:solidFill>
                  <a:latin typeface="Arial"/>
                  <a:ea typeface="Arial"/>
                  <a:cs typeface="Arial"/>
                  <a:sym typeface="Arial"/>
                </a:rPr>
                <a:t>@MsDoorley</a:t>
              </a:r>
            </a:p>
          </p:txBody>
        </p:sp>
      </p:grpSp>
    </p:spTree>
  </p:cSld>
  <p:clrMapOvr>
    <a:masterClrMapping/>
  </p:clrMapOvr>
</p:sld>
</file>

<file path=ppt/slides/slide4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graphicFrame>
        <p:nvGraphicFramePr>
          <p:cNvPr name="Table 6" id="6"/>
          <p:cNvGraphicFramePr>
            <a:graphicFrameLocks noGrp="true"/>
          </p:cNvGraphicFramePr>
          <p:nvPr/>
        </p:nvGraphicFramePr>
        <p:xfrm>
          <a:off x="811797" y="3689350"/>
          <a:ext cx="16001466" cy="3667125"/>
        </p:xfrm>
        <a:graphic>
          <a:graphicData uri="http://schemas.openxmlformats.org/drawingml/2006/table">
            <a:tbl>
              <a:tblPr/>
              <a:tblGrid>
                <a:gridCol w="7142108"/>
                <a:gridCol w="8859358"/>
              </a:tblGrid>
              <a:tr h="1751750">
                <a:tc>
                  <a:txBody>
                    <a:bodyPr anchor="t" rtlCol="false"/>
                    <a:lstStyle/>
                    <a:p>
                      <a:pPr algn="ctr">
                        <a:lnSpc>
                          <a:spcPts val="4199"/>
                        </a:lnSpc>
                        <a:defRPr/>
                      </a:pPr>
                      <a:r>
                        <a:rPr lang="en-US" sz="2999">
                          <a:solidFill>
                            <a:srgbClr val="000000"/>
                          </a:solidFill>
                          <a:latin typeface="Arial"/>
                          <a:ea typeface="Arial"/>
                          <a:cs typeface="Arial"/>
                          <a:sym typeface="Arial"/>
                        </a:rPr>
                        <a:t>Promoting </a:t>
                      </a:r>
                      <a:r>
                        <a:rPr lang="en-US" sz="2999" b="true">
                          <a:solidFill>
                            <a:srgbClr val="000000"/>
                          </a:solidFill>
                          <a:latin typeface="Arial Bold"/>
                          <a:ea typeface="Arial Bold"/>
                          <a:cs typeface="Arial Bold"/>
                          <a:sym typeface="Arial Bold"/>
                        </a:rPr>
                        <a:t>gender equality</a:t>
                      </a:r>
                      <a:endParaRPr lang="en-US" sz="1100"/>
                    </a:p>
                  </a:txBody>
                  <a:tcPr marL="47625" marR="47625" marT="47625" marB="47625"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tcPr>
                </a:tc>
                <a:tc>
                  <a:txBody>
                    <a:bodyPr anchor="t" rtlCol="false"/>
                    <a:lstStyle/>
                    <a:p>
                      <a:pPr algn="ctr">
                        <a:lnSpc>
                          <a:spcPts val="4199"/>
                        </a:lnSpc>
                        <a:defRPr/>
                      </a:pPr>
                      <a:r>
                        <a:rPr lang="en-US" sz="2999">
                          <a:solidFill>
                            <a:srgbClr val="000000"/>
                          </a:solidFill>
                          <a:latin typeface="Arial"/>
                          <a:ea typeface="Arial"/>
                          <a:cs typeface="Arial"/>
                          <a:sym typeface="Arial"/>
                        </a:rPr>
                        <a:t>e.g. </a:t>
                      </a:r>
                      <a:r>
                        <a:rPr lang="en-US" sz="2999" b="true">
                          <a:solidFill>
                            <a:srgbClr val="000000"/>
                          </a:solidFill>
                          <a:latin typeface="Arial Bold"/>
                          <a:ea typeface="Arial Bold"/>
                          <a:cs typeface="Arial Bold"/>
                          <a:sym typeface="Arial Bold"/>
                        </a:rPr>
                        <a:t>Girls in Tech </a:t>
                      </a:r>
                      <a:r>
                        <a:rPr lang="en-US" sz="2999">
                          <a:solidFill>
                            <a:srgbClr val="000000"/>
                          </a:solidFill>
                          <a:latin typeface="Arial"/>
                          <a:ea typeface="Arial"/>
                          <a:cs typeface="Arial"/>
                          <a:sym typeface="Arial"/>
                        </a:rPr>
                        <a:t>is an organisation focused on the engagement, education and empowerment of women in technology</a:t>
                      </a:r>
                      <a:endParaRPr lang="en-US" sz="1100"/>
                    </a:p>
                  </a:txBody>
                  <a:tcPr marL="47625" marR="47625" marT="47625" marB="47625"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tcPr>
                </a:tc>
              </a:tr>
              <a:tr h="1222375">
                <a:tc>
                  <a:txBody>
                    <a:bodyPr anchor="t" rtlCol="false"/>
                    <a:lstStyle/>
                    <a:p>
                      <a:pPr algn="ctr">
                        <a:lnSpc>
                          <a:spcPts val="4199"/>
                        </a:lnSpc>
                        <a:defRPr/>
                      </a:pPr>
                      <a:r>
                        <a:rPr lang="en-US" sz="2999">
                          <a:solidFill>
                            <a:srgbClr val="000000"/>
                          </a:solidFill>
                          <a:latin typeface="Arial"/>
                          <a:ea typeface="Arial"/>
                          <a:cs typeface="Arial"/>
                          <a:sym typeface="Arial"/>
                        </a:rPr>
                        <a:t>Reducing </a:t>
                      </a:r>
                      <a:r>
                        <a:rPr lang="en-US" sz="2999" b="true">
                          <a:solidFill>
                            <a:srgbClr val="000000"/>
                          </a:solidFill>
                          <a:latin typeface="Arial Bold"/>
                          <a:ea typeface="Arial Bold"/>
                          <a:cs typeface="Arial Bold"/>
                          <a:sym typeface="Arial Bold"/>
                        </a:rPr>
                        <a:t>child mortality</a:t>
                      </a:r>
                      <a:endParaRPr lang="en-US" sz="1100"/>
                    </a:p>
                  </a:txBody>
                  <a:tcPr marL="47625" marR="47625" marT="47625" marB="47625"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tcPr>
                </a:tc>
                <a:tc>
                  <a:txBody>
                    <a:bodyPr anchor="t" rtlCol="false"/>
                    <a:lstStyle/>
                    <a:p>
                      <a:pPr algn="ctr">
                        <a:lnSpc>
                          <a:spcPts val="4199"/>
                        </a:lnSpc>
                        <a:defRPr/>
                      </a:pPr>
                      <a:r>
                        <a:rPr lang="en-US" sz="2999">
                          <a:solidFill>
                            <a:srgbClr val="000000"/>
                          </a:solidFill>
                          <a:latin typeface="Arial"/>
                          <a:ea typeface="Arial"/>
                          <a:cs typeface="Arial"/>
                          <a:sym typeface="Arial"/>
                        </a:rPr>
                        <a:t>e.g. supplies vaccines to reach 45% of the world's children under five</a:t>
                      </a:r>
                      <a:endParaRPr lang="en-US" sz="1100"/>
                    </a:p>
                  </a:txBody>
                  <a:tcPr marL="47625" marR="47625" marT="47625" marB="47625"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tcPr>
                </a:tc>
              </a:tr>
              <a:tr h="693000">
                <a:tc>
                  <a:txBody>
                    <a:bodyPr anchor="t" rtlCol="false"/>
                    <a:lstStyle/>
                    <a:p>
                      <a:pPr algn="ctr">
                        <a:lnSpc>
                          <a:spcPts val="4199"/>
                        </a:lnSpc>
                        <a:defRPr/>
                      </a:pPr>
                      <a:r>
                        <a:rPr lang="en-US" sz="2999">
                          <a:solidFill>
                            <a:srgbClr val="000000"/>
                          </a:solidFill>
                          <a:latin typeface="Arial"/>
                          <a:ea typeface="Arial"/>
                          <a:cs typeface="Arial"/>
                          <a:sym typeface="Arial"/>
                        </a:rPr>
                        <a:t>Working to end the use of </a:t>
                      </a:r>
                      <a:r>
                        <a:rPr lang="en-US" sz="2999" b="true">
                          <a:solidFill>
                            <a:srgbClr val="000000"/>
                          </a:solidFill>
                          <a:latin typeface="Arial Bold"/>
                          <a:ea typeface="Arial Bold"/>
                          <a:cs typeface="Arial Bold"/>
                          <a:sym typeface="Arial Bold"/>
                        </a:rPr>
                        <a:t>child soldiers</a:t>
                      </a:r>
                      <a:endParaRPr lang="en-US" sz="1100"/>
                    </a:p>
                  </a:txBody>
                  <a:tcPr marL="47625" marR="47625" marT="47625" marB="47625"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tcPr>
                </a:tc>
                <a:tc>
                  <a:txBody>
                    <a:bodyPr anchor="t" rtlCol="false"/>
                    <a:lstStyle/>
                    <a:p>
                      <a:pPr algn="ctr">
                        <a:lnSpc>
                          <a:spcPts val="4199"/>
                        </a:lnSpc>
                        <a:defRPr/>
                      </a:pPr>
                      <a:r>
                        <a:rPr lang="en-US" sz="2999">
                          <a:solidFill>
                            <a:srgbClr val="000000"/>
                          </a:solidFill>
                          <a:latin typeface="Arial"/>
                          <a:ea typeface="Arial"/>
                          <a:cs typeface="Arial"/>
                          <a:sym typeface="Arial"/>
                        </a:rPr>
                        <a:t>e.g. helping reunify child soldiers with their families</a:t>
                      </a:r>
                      <a:endParaRPr lang="en-US" sz="1100"/>
                    </a:p>
                  </a:txBody>
                  <a:tcPr marL="47625" marR="47625" marT="47625" marB="47625"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tcPr>
                </a:tc>
              </a:tr>
            </a:tbl>
          </a:graphicData>
        </a:graphic>
      </p:graphicFrame>
      <p:sp>
        <p:nvSpPr>
          <p:cNvPr name="TextBox 7" id="7"/>
          <p:cNvSpPr txBox="true"/>
          <p:nvPr/>
        </p:nvSpPr>
        <p:spPr>
          <a:xfrm rot="0">
            <a:off x="776061" y="1508125"/>
            <a:ext cx="16001466" cy="2181225"/>
          </a:xfrm>
          <a:prstGeom prst="rect">
            <a:avLst/>
          </a:prstGeom>
        </p:spPr>
        <p:txBody>
          <a:bodyPr anchor="t" rtlCol="false" tIns="0" lIns="0" bIns="0" rIns="0">
            <a:spAutoFit/>
          </a:bodyPr>
          <a:lstStyle/>
          <a:p>
            <a:pPr algn="just">
              <a:lnSpc>
                <a:spcPts val="4200"/>
              </a:lnSpc>
            </a:pPr>
            <a:r>
              <a:rPr lang="en-US" sz="3000">
                <a:solidFill>
                  <a:srgbClr val="000000"/>
                </a:solidFill>
                <a:latin typeface="Arial"/>
                <a:ea typeface="Arial"/>
                <a:cs typeface="Arial"/>
                <a:sym typeface="Arial"/>
              </a:rPr>
              <a:t>To help children affected by WWI, the UN General Assembly established the </a:t>
            </a:r>
            <a:r>
              <a:rPr lang="en-US" sz="3000" b="true">
                <a:solidFill>
                  <a:srgbClr val="000000"/>
                </a:solidFill>
                <a:latin typeface="Arial Bold"/>
                <a:ea typeface="Arial Bold"/>
                <a:cs typeface="Arial Bold"/>
                <a:sym typeface="Arial Bold"/>
              </a:rPr>
              <a:t>International Children's Emergency Fund (UNICEF) </a:t>
            </a:r>
            <a:r>
              <a:rPr lang="en-US" sz="3000">
                <a:solidFill>
                  <a:srgbClr val="000000"/>
                </a:solidFill>
                <a:latin typeface="Arial"/>
                <a:ea typeface="Arial"/>
                <a:cs typeface="Arial"/>
                <a:sym typeface="Arial"/>
              </a:rPr>
              <a:t>in 1946. </a:t>
            </a:r>
            <a:r>
              <a:rPr lang="en-US" sz="3000" b="true">
                <a:solidFill>
                  <a:srgbClr val="000000"/>
                </a:solidFill>
                <a:latin typeface="Arial Bold"/>
                <a:ea typeface="Arial Bold"/>
                <a:cs typeface="Arial Bold"/>
                <a:sym typeface="Arial Bold"/>
              </a:rPr>
              <a:t>UNICEF </a:t>
            </a:r>
            <a:r>
              <a:rPr lang="en-US" sz="3000">
                <a:solidFill>
                  <a:srgbClr val="000000"/>
                </a:solidFill>
                <a:latin typeface="Arial"/>
                <a:ea typeface="Arial"/>
                <a:cs typeface="Arial"/>
                <a:sym typeface="Arial"/>
              </a:rPr>
              <a:t>works in over 190 countries to save children's lives, defend their rights and help them to achieve their potential. </a:t>
            </a:r>
            <a:r>
              <a:rPr lang="en-US" sz="3000" b="true">
                <a:solidFill>
                  <a:srgbClr val="000000"/>
                </a:solidFill>
                <a:latin typeface="Arial Bold"/>
                <a:ea typeface="Arial Bold"/>
                <a:cs typeface="Arial Bold"/>
                <a:sym typeface="Arial Bold"/>
              </a:rPr>
              <a:t>UNICEF </a:t>
            </a:r>
            <a:r>
              <a:rPr lang="en-US" sz="3000">
                <a:solidFill>
                  <a:srgbClr val="000000"/>
                </a:solidFill>
                <a:latin typeface="Arial"/>
                <a:ea typeface="Arial"/>
                <a:cs typeface="Arial"/>
                <a:sym typeface="Arial"/>
              </a:rPr>
              <a:t>works to achieve this in many different ways including:</a:t>
            </a:r>
          </a:p>
        </p:txBody>
      </p:sp>
      <p:sp>
        <p:nvSpPr>
          <p:cNvPr name="TextBox 8" id="8"/>
          <p:cNvSpPr txBox="true"/>
          <p:nvPr/>
        </p:nvSpPr>
        <p:spPr>
          <a:xfrm rot="5400000">
            <a:off x="12498388" y="4760912"/>
            <a:ext cx="102870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Thirty-Five: The United Nations</a:t>
            </a:r>
          </a:p>
        </p:txBody>
      </p:sp>
      <p:sp>
        <p:nvSpPr>
          <p:cNvPr name="TextBox 9" id="9"/>
          <p:cNvSpPr txBox="true"/>
          <p:nvPr/>
        </p:nvSpPr>
        <p:spPr>
          <a:xfrm rot="0">
            <a:off x="776061" y="876300"/>
            <a:ext cx="16072937" cy="755650"/>
          </a:xfrm>
          <a:prstGeom prst="rect">
            <a:avLst/>
          </a:prstGeom>
        </p:spPr>
        <p:txBody>
          <a:bodyPr anchor="t" rtlCol="false" tIns="0" lIns="0" bIns="0" rIns="0">
            <a:spAutoFit/>
          </a:bodyPr>
          <a:lstStyle/>
          <a:p>
            <a:pPr algn="l">
              <a:lnSpc>
                <a:spcPts val="5599"/>
              </a:lnSpc>
            </a:pPr>
            <a:r>
              <a:rPr lang="en-US" sz="3999" b="true">
                <a:solidFill>
                  <a:srgbClr val="363371"/>
                </a:solidFill>
                <a:latin typeface="Arial Bold"/>
                <a:ea typeface="Arial Bold"/>
                <a:cs typeface="Arial Bold"/>
                <a:sym typeface="Arial Bold"/>
              </a:rPr>
              <a:t>United Nations International Children's Emergency Fund (UNICEF)</a:t>
            </a:r>
          </a:p>
        </p:txBody>
      </p:sp>
      <p:sp>
        <p:nvSpPr>
          <p:cNvPr name="TextBox 10" id="10"/>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&amp; Three: The History of the World</a:t>
            </a:r>
          </a:p>
        </p:txBody>
      </p:sp>
      <p:grpSp>
        <p:nvGrpSpPr>
          <p:cNvPr name="Group 11" id="11"/>
          <p:cNvGrpSpPr/>
          <p:nvPr/>
        </p:nvGrpSpPr>
        <p:grpSpPr>
          <a:xfrm rot="0">
            <a:off x="11383909" y="9756776"/>
            <a:ext cx="5555351" cy="530224"/>
            <a:chOff x="0" y="0"/>
            <a:chExt cx="7407135" cy="706965"/>
          </a:xfrm>
        </p:grpSpPr>
        <p:sp>
          <p:nvSpPr>
            <p:cNvPr name="Freeform 12" id="12"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3" id="13"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4" id="14"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5" id="15"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6" id="16"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7" id="17"/>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363371"/>
                  </a:solidFill>
                  <a:latin typeface="Arial"/>
                  <a:ea typeface="Arial"/>
                  <a:cs typeface="Arial"/>
                  <a:sym typeface="Arial"/>
                </a:rPr>
                <a:t>@MsDoorley</a:t>
              </a:r>
            </a:p>
          </p:txBody>
        </p:sp>
      </p:grpSp>
    </p:spTree>
  </p:cSld>
  <p:clrMapOvr>
    <a:masterClrMapping/>
  </p:clrMapOvr>
</p:sld>
</file>

<file path=ppt/slides/slide4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sp>
        <p:nvSpPr>
          <p:cNvPr name="TextBox 6" id="6"/>
          <p:cNvSpPr txBox="true"/>
          <p:nvPr/>
        </p:nvSpPr>
        <p:spPr>
          <a:xfrm rot="0">
            <a:off x="776061" y="1225550"/>
            <a:ext cx="16001466" cy="2232024"/>
          </a:xfrm>
          <a:prstGeom prst="rect">
            <a:avLst/>
          </a:prstGeom>
        </p:spPr>
        <p:txBody>
          <a:bodyPr anchor="t" rtlCol="false" tIns="0" lIns="0" bIns="0" rIns="0">
            <a:spAutoFit/>
          </a:bodyPr>
          <a:lstStyle/>
          <a:p>
            <a:pPr algn="just">
              <a:lnSpc>
                <a:spcPts val="3500"/>
              </a:lnSpc>
            </a:pPr>
            <a:r>
              <a:rPr lang="en-US" sz="2500">
                <a:solidFill>
                  <a:srgbClr val="000000"/>
                </a:solidFill>
                <a:latin typeface="Arial"/>
                <a:ea typeface="Arial"/>
                <a:cs typeface="Arial"/>
                <a:sym typeface="Arial"/>
              </a:rPr>
              <a:t>In 1989, the </a:t>
            </a:r>
            <a:r>
              <a:rPr lang="en-US" sz="2500" b="true">
                <a:solidFill>
                  <a:srgbClr val="000000"/>
                </a:solidFill>
                <a:latin typeface="Arial Bold"/>
                <a:ea typeface="Arial Bold"/>
                <a:cs typeface="Arial Bold"/>
                <a:sym typeface="Arial Bold"/>
              </a:rPr>
              <a:t>Convention on the Rights of the Child </a:t>
            </a:r>
            <a:r>
              <a:rPr lang="en-US" sz="2500">
                <a:solidFill>
                  <a:srgbClr val="000000"/>
                </a:solidFill>
                <a:latin typeface="Arial"/>
                <a:ea typeface="Arial"/>
                <a:cs typeface="Arial"/>
                <a:sym typeface="Arial"/>
              </a:rPr>
              <a:t>was adopted by the </a:t>
            </a:r>
            <a:r>
              <a:rPr lang="en-US" sz="2500" b="true">
                <a:solidFill>
                  <a:srgbClr val="000000"/>
                </a:solidFill>
                <a:latin typeface="Arial Bold"/>
                <a:ea typeface="Arial Bold"/>
                <a:cs typeface="Arial Bold"/>
                <a:sym typeface="Arial Bold"/>
              </a:rPr>
              <a:t>UN General Assemby</a:t>
            </a:r>
            <a:r>
              <a:rPr lang="en-US" sz="2500">
                <a:solidFill>
                  <a:srgbClr val="000000"/>
                </a:solidFill>
                <a:latin typeface="Arial"/>
                <a:ea typeface="Arial"/>
                <a:cs typeface="Arial"/>
                <a:sym typeface="Arial"/>
              </a:rPr>
              <a:t>. The UNCRC guarantees and sets minimum standards for protecting the rights of children. It is the most widely ratified human rights treaty in history, with 41 articles.</a:t>
            </a:r>
          </a:p>
          <a:p>
            <a:pPr algn="just">
              <a:lnSpc>
                <a:spcPts val="3500"/>
              </a:lnSpc>
            </a:pPr>
            <a:r>
              <a:rPr lang="en-US" sz="2500">
                <a:solidFill>
                  <a:srgbClr val="000000"/>
                </a:solidFill>
                <a:latin typeface="Arial"/>
                <a:ea typeface="Arial"/>
                <a:cs typeface="Arial"/>
                <a:sym typeface="Arial"/>
              </a:rPr>
              <a:t>The UN has also adopted a series of other conventions such as the </a:t>
            </a:r>
            <a:r>
              <a:rPr lang="en-US" sz="2500" b="true">
                <a:solidFill>
                  <a:srgbClr val="000000"/>
                </a:solidFill>
                <a:latin typeface="Arial Bold"/>
                <a:ea typeface="Arial Bold"/>
                <a:cs typeface="Arial Bold"/>
                <a:sym typeface="Arial Bold"/>
              </a:rPr>
              <a:t>elimination of discrimination against women</a:t>
            </a:r>
            <a:r>
              <a:rPr lang="en-US" sz="2500">
                <a:solidFill>
                  <a:srgbClr val="000000"/>
                </a:solidFill>
                <a:latin typeface="Arial"/>
                <a:ea typeface="Arial"/>
                <a:cs typeface="Arial"/>
                <a:sym typeface="Arial"/>
              </a:rPr>
              <a:t> (1979) and </a:t>
            </a:r>
            <a:r>
              <a:rPr lang="en-US" sz="2500" b="true">
                <a:solidFill>
                  <a:srgbClr val="000000"/>
                </a:solidFill>
                <a:latin typeface="Arial Bold"/>
                <a:ea typeface="Arial Bold"/>
                <a:cs typeface="Arial Bold"/>
                <a:sym typeface="Arial Bold"/>
              </a:rPr>
              <a:t>the rights of persons with disabilities</a:t>
            </a:r>
            <a:r>
              <a:rPr lang="en-US" sz="2500">
                <a:solidFill>
                  <a:srgbClr val="000000"/>
                </a:solidFill>
                <a:latin typeface="Arial"/>
                <a:ea typeface="Arial"/>
                <a:cs typeface="Arial"/>
                <a:sym typeface="Arial"/>
              </a:rPr>
              <a:t> (2006). </a:t>
            </a:r>
          </a:p>
        </p:txBody>
      </p:sp>
      <p:sp>
        <p:nvSpPr>
          <p:cNvPr name="TextBox 7" id="7"/>
          <p:cNvSpPr txBox="true"/>
          <p:nvPr/>
        </p:nvSpPr>
        <p:spPr>
          <a:xfrm rot="5400000">
            <a:off x="12498388" y="4760912"/>
            <a:ext cx="102870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Thirty-Five: The United Nations</a:t>
            </a:r>
          </a:p>
        </p:txBody>
      </p:sp>
      <p:sp>
        <p:nvSpPr>
          <p:cNvPr name="TextBox 8" id="8"/>
          <p:cNvSpPr txBox="true"/>
          <p:nvPr/>
        </p:nvSpPr>
        <p:spPr>
          <a:xfrm rot="0">
            <a:off x="776061" y="574675"/>
            <a:ext cx="16072937" cy="755650"/>
          </a:xfrm>
          <a:prstGeom prst="rect">
            <a:avLst/>
          </a:prstGeom>
        </p:spPr>
        <p:txBody>
          <a:bodyPr anchor="t" rtlCol="false" tIns="0" lIns="0" bIns="0" rIns="0">
            <a:spAutoFit/>
          </a:bodyPr>
          <a:lstStyle/>
          <a:p>
            <a:pPr algn="l">
              <a:lnSpc>
                <a:spcPts val="5599"/>
              </a:lnSpc>
            </a:pPr>
            <a:r>
              <a:rPr lang="en-US" sz="3999" b="true">
                <a:solidFill>
                  <a:srgbClr val="363371"/>
                </a:solidFill>
                <a:latin typeface="Arial Bold"/>
                <a:ea typeface="Arial Bold"/>
                <a:cs typeface="Arial Bold"/>
                <a:sym typeface="Arial Bold"/>
              </a:rPr>
              <a:t>United Nations Convention on the Rights of the Child (UNCRC)</a:t>
            </a:r>
          </a:p>
        </p:txBody>
      </p:sp>
      <p:sp>
        <p:nvSpPr>
          <p:cNvPr name="TextBox 9" id="9"/>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&amp; Three: The History of the World</a:t>
            </a:r>
          </a:p>
        </p:txBody>
      </p:sp>
      <p:sp>
        <p:nvSpPr>
          <p:cNvPr name="Freeform 10" id="10"/>
          <p:cNvSpPr/>
          <p:nvPr/>
        </p:nvSpPr>
        <p:spPr>
          <a:xfrm flipH="false" flipV="false" rot="0">
            <a:off x="2515647" y="3457575"/>
            <a:ext cx="12913807" cy="6267736"/>
          </a:xfrm>
          <a:custGeom>
            <a:avLst/>
            <a:gdLst/>
            <a:ahLst/>
            <a:cxnLst/>
            <a:rect r="r" b="b" t="t" l="l"/>
            <a:pathLst>
              <a:path h="6267736" w="12913807">
                <a:moveTo>
                  <a:pt x="0" y="0"/>
                </a:moveTo>
                <a:lnTo>
                  <a:pt x="12913806" y="0"/>
                </a:lnTo>
                <a:lnTo>
                  <a:pt x="12913806" y="6267736"/>
                </a:lnTo>
                <a:lnTo>
                  <a:pt x="0" y="6267736"/>
                </a:lnTo>
                <a:lnTo>
                  <a:pt x="0" y="0"/>
                </a:lnTo>
                <a:close/>
              </a:path>
            </a:pathLst>
          </a:custGeom>
          <a:blipFill>
            <a:blip r:embed="rId2"/>
            <a:stretch>
              <a:fillRect l="0" t="0" r="0" b="0"/>
            </a:stretch>
          </a:blipFill>
        </p:spPr>
      </p:sp>
      <p:grpSp>
        <p:nvGrpSpPr>
          <p:cNvPr name="Group 11" id="11"/>
          <p:cNvGrpSpPr/>
          <p:nvPr/>
        </p:nvGrpSpPr>
        <p:grpSpPr>
          <a:xfrm rot="0">
            <a:off x="11383909" y="9756776"/>
            <a:ext cx="5555351" cy="530224"/>
            <a:chOff x="0" y="0"/>
            <a:chExt cx="7407135" cy="706965"/>
          </a:xfrm>
        </p:grpSpPr>
        <p:sp>
          <p:nvSpPr>
            <p:cNvPr name="Freeform 12" id="12"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13" id="13"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4" id="14"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5" id="15"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16" id="16"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TextBox 17" id="17"/>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363371"/>
                  </a:solidFill>
                  <a:latin typeface="Arial"/>
                  <a:ea typeface="Arial"/>
                  <a:cs typeface="Arial"/>
                  <a:sym typeface="Arial"/>
                </a:rPr>
                <a:t>@MsDoorley</a:t>
              </a:r>
            </a:p>
          </p:txBody>
        </p:sp>
      </p:grpSp>
    </p:spTree>
  </p:cSld>
  <p:clrMapOvr>
    <a:masterClrMapping/>
  </p:clrMapOvr>
</p:sld>
</file>

<file path=ppt/slides/slide4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graphicFrame>
        <p:nvGraphicFramePr>
          <p:cNvPr name="Table 6" id="6"/>
          <p:cNvGraphicFramePr>
            <a:graphicFrameLocks noGrp="true"/>
          </p:cNvGraphicFramePr>
          <p:nvPr/>
        </p:nvGraphicFramePr>
        <p:xfrm>
          <a:off x="685800" y="1028700"/>
          <a:ext cx="16253460" cy="7690485"/>
        </p:xfrm>
        <a:graphic>
          <a:graphicData uri="http://schemas.openxmlformats.org/drawingml/2006/table">
            <a:tbl>
              <a:tblPr/>
              <a:tblGrid>
                <a:gridCol w="4992488"/>
                <a:gridCol w="11260972"/>
              </a:tblGrid>
              <a:tr h="918953">
                <a:tc gridSpan="2">
                  <a:txBody>
                    <a:bodyPr anchor="t" rtlCol="false"/>
                    <a:lstStyle/>
                    <a:p>
                      <a:pPr algn="ctr">
                        <a:lnSpc>
                          <a:spcPts val="6300"/>
                        </a:lnSpc>
                        <a:defRPr/>
                      </a:pPr>
                      <a:r>
                        <a:rPr lang="en-US" sz="4500" b="true">
                          <a:solidFill>
                            <a:srgbClr val="FFFFFF"/>
                          </a:solidFill>
                          <a:latin typeface="Arial Bold"/>
                          <a:ea typeface="Arial Bold"/>
                          <a:cs typeface="Arial Bold"/>
                          <a:sym typeface="Arial Bold"/>
                        </a:rPr>
                        <a:t>Other ways the UN Promotes Justice</a:t>
                      </a:r>
                      <a:endParaRPr lang="en-US" sz="1100"/>
                    </a:p>
                  </a:txBody>
                  <a:tcPr marL="19050" marR="19050" marT="19050" marB="19050" anchor="ctr">
                    <a:lnL cmpd="sng" algn="ctr" cap="flat" w="38100">
                      <a:solidFill>
                        <a:srgbClr val="363371"/>
                      </a:solidFill>
                      <a:prstDash val="solid"/>
                      <a:round/>
                      <a:headEnd type="none" w="med" len="med"/>
                      <a:tailEnd type="none" w="med" len="med"/>
                    </a:lnL>
                    <a:lnR cmpd="sng" algn="ctr" cap="flat" w="38100">
                      <a:solidFill>
                        <a:srgbClr val="363371"/>
                      </a:solidFill>
                      <a:prstDash val="solid"/>
                      <a:round/>
                      <a:headEnd type="none" w="med" len="med"/>
                      <a:tailEnd type="none" w="med" len="med"/>
                    </a:lnR>
                    <a:lnT cmpd="sng" algn="ctr" cap="flat" w="38100">
                      <a:solidFill>
                        <a:srgbClr val="363371"/>
                      </a:solidFill>
                      <a:prstDash val="solid"/>
                      <a:round/>
                      <a:headEnd type="none" w="med" len="med"/>
                      <a:tailEnd type="none" w="med" len="med"/>
                    </a:lnT>
                    <a:lnB cmpd="sng" algn="ctr" cap="flat" w="38100">
                      <a:solidFill>
                        <a:srgbClr val="363371"/>
                      </a:solidFill>
                      <a:prstDash val="solid"/>
                      <a:round/>
                      <a:headEnd type="none" w="med" len="med"/>
                      <a:tailEnd type="none" w="med" len="med"/>
                    </a:lnB>
                    <a:solidFill>
                      <a:srgbClr val="5B55C8"/>
                    </a:solidFill>
                  </a:tcPr>
                </a:tc>
                <a:tc hMerge="true">
                  <a:txBody>
                    <a:bodyPr anchor="t" rtlCol="false"/>
                    <a:lstStyle/>
                    <a:p>
                      <a:pPr algn="ctr">
                        <a:lnSpc>
                          <a:spcPts val="6300"/>
                        </a:lnSpc>
                        <a:defRPr/>
                      </a:pPr>
                      <a:r>
                        <a:rPr lang="en-US" sz="4500" b="true">
                          <a:solidFill>
                            <a:srgbClr val="FFFFFF"/>
                          </a:solidFill>
                          <a:latin typeface="Arial Bold"/>
                          <a:ea typeface="Arial Bold"/>
                          <a:cs typeface="Arial Bold"/>
                          <a:sym typeface="Arial Bold"/>
                        </a:rPr>
                        <a:t>Other ways the UN Promotes Justice</a:t>
                      </a:r>
                      <a:endParaRPr lang="en-US" sz="1100"/>
                    </a:p>
                  </a:txBody>
                  <a:tcPr marL="19050" marR="19050" marT="19050" marB="19050" anchor="ctr">
                    <a:lnL cmpd="sng" algn="ctr" cap="flat" w="38100">
                      <a:solidFill>
                        <a:srgbClr val="363371"/>
                      </a:solidFill>
                      <a:prstDash val="solid"/>
                      <a:round/>
                      <a:headEnd type="none" w="med" len="med"/>
                      <a:tailEnd type="none" w="med" len="med"/>
                    </a:lnL>
                    <a:lnR cmpd="sng" algn="ctr" cap="flat" w="38100">
                      <a:solidFill>
                        <a:srgbClr val="363371"/>
                      </a:solidFill>
                      <a:prstDash val="solid"/>
                      <a:round/>
                      <a:headEnd type="none" w="med" len="med"/>
                      <a:tailEnd type="none" w="med" len="med"/>
                    </a:lnR>
                    <a:lnT cmpd="sng" algn="ctr" cap="flat" w="38100">
                      <a:solidFill>
                        <a:srgbClr val="363371"/>
                      </a:solidFill>
                      <a:prstDash val="solid"/>
                      <a:round/>
                      <a:headEnd type="none" w="med" len="med"/>
                      <a:tailEnd type="none" w="med" len="med"/>
                    </a:lnT>
                    <a:lnB cmpd="sng" algn="ctr" cap="flat" w="38100">
                      <a:solidFill>
                        <a:srgbClr val="363371"/>
                      </a:solidFill>
                      <a:prstDash val="solid"/>
                      <a:round/>
                      <a:headEnd type="none" w="med" len="med"/>
                      <a:tailEnd type="none" w="med" len="med"/>
                    </a:lnB>
                    <a:solidFill>
                      <a:srgbClr val="5B55C8"/>
                    </a:solidFill>
                  </a:tcPr>
                </a:tc>
              </a:tr>
              <a:tr h="804084">
                <a:tc>
                  <a:txBody>
                    <a:bodyPr anchor="t" rtlCol="false"/>
                    <a:lstStyle/>
                    <a:p>
                      <a:pPr algn="just">
                        <a:lnSpc>
                          <a:spcPts val="2800"/>
                        </a:lnSpc>
                        <a:defRPr/>
                      </a:pPr>
                      <a:r>
                        <a:rPr lang="en-US" sz="2000" b="true">
                          <a:solidFill>
                            <a:srgbClr val="000000"/>
                          </a:solidFill>
                          <a:latin typeface="Arial Bold"/>
                          <a:ea typeface="Arial Bold"/>
                          <a:cs typeface="Arial Bold"/>
                          <a:sym typeface="Arial Bold"/>
                        </a:rPr>
                        <a:t>Commission on the Status of Women (CSW)</a:t>
                      </a:r>
                      <a:endParaRPr lang="en-US" sz="1100"/>
                    </a:p>
                  </a:txBody>
                  <a:tcPr marL="19050" marR="19050" marT="19050" marB="19050" anchor="ctr">
                    <a:lnL cmpd="sng" algn="ctr" cap="flat" w="38100">
                      <a:solidFill>
                        <a:srgbClr val="363371"/>
                      </a:solidFill>
                      <a:prstDash val="solid"/>
                      <a:round/>
                      <a:headEnd type="none" w="med" len="med"/>
                      <a:tailEnd type="none" w="med" len="med"/>
                    </a:lnL>
                    <a:lnR cmpd="sng" algn="ctr" cap="flat" w="38100">
                      <a:solidFill>
                        <a:srgbClr val="363371"/>
                      </a:solidFill>
                      <a:prstDash val="solid"/>
                      <a:round/>
                      <a:headEnd type="none" w="med" len="med"/>
                      <a:tailEnd type="none" w="med" len="med"/>
                    </a:lnR>
                    <a:lnT cmpd="sng" algn="ctr" cap="flat" w="38100">
                      <a:solidFill>
                        <a:srgbClr val="363371"/>
                      </a:solidFill>
                      <a:prstDash val="solid"/>
                      <a:round/>
                      <a:headEnd type="none" w="med" len="med"/>
                      <a:tailEnd type="none" w="med" len="med"/>
                    </a:lnT>
                    <a:lnB cmpd="sng" algn="ctr" cap="flat" w="38100">
                      <a:solidFill>
                        <a:srgbClr val="363371"/>
                      </a:solidFill>
                      <a:prstDash val="solid"/>
                      <a:round/>
                      <a:headEnd type="none" w="med" len="med"/>
                      <a:tailEnd type="none" w="med" len="med"/>
                    </a:lnB>
                  </a:tcPr>
                </a:tc>
                <a:tc>
                  <a:txBody>
                    <a:bodyPr anchor="t" rtlCol="false"/>
                    <a:lstStyle/>
                    <a:p>
                      <a:pPr algn="just">
                        <a:lnSpc>
                          <a:spcPts val="2800"/>
                        </a:lnSpc>
                        <a:defRPr/>
                      </a:pPr>
                      <a:r>
                        <a:rPr lang="en-US" sz="2000">
                          <a:solidFill>
                            <a:srgbClr val="000000"/>
                          </a:solidFill>
                          <a:latin typeface="Arial"/>
                          <a:ea typeface="Arial"/>
                          <a:cs typeface="Arial"/>
                          <a:sym typeface="Arial"/>
                        </a:rPr>
                        <a:t>Promotes gender equality and the advancement of women</a:t>
                      </a:r>
                      <a:endParaRPr lang="en-US" sz="1100"/>
                    </a:p>
                  </a:txBody>
                  <a:tcPr marL="19050" marR="19050" marT="19050" marB="19050" anchor="ctr">
                    <a:lnL cmpd="sng" algn="ctr" cap="flat" w="38100">
                      <a:solidFill>
                        <a:srgbClr val="363371"/>
                      </a:solidFill>
                      <a:prstDash val="solid"/>
                      <a:round/>
                      <a:headEnd type="none" w="med" len="med"/>
                      <a:tailEnd type="none" w="med" len="med"/>
                    </a:lnL>
                    <a:lnR cmpd="sng" algn="ctr" cap="flat" w="38100">
                      <a:solidFill>
                        <a:srgbClr val="363371"/>
                      </a:solidFill>
                      <a:prstDash val="solid"/>
                      <a:round/>
                      <a:headEnd type="none" w="med" len="med"/>
                      <a:tailEnd type="none" w="med" len="med"/>
                    </a:lnR>
                    <a:lnT cmpd="sng" algn="ctr" cap="flat" w="38100">
                      <a:solidFill>
                        <a:srgbClr val="363371"/>
                      </a:solidFill>
                      <a:prstDash val="solid"/>
                      <a:round/>
                      <a:headEnd type="none" w="med" len="med"/>
                      <a:tailEnd type="none" w="med" len="med"/>
                    </a:lnT>
                    <a:lnB cmpd="sng" algn="ctr" cap="flat" w="38100">
                      <a:solidFill>
                        <a:srgbClr val="363371"/>
                      </a:solidFill>
                      <a:prstDash val="solid"/>
                      <a:round/>
                      <a:headEnd type="none" w="med" len="med"/>
                      <a:tailEnd type="none" w="med" len="med"/>
                    </a:lnB>
                  </a:tcPr>
                </a:tc>
              </a:tr>
              <a:tr h="804084">
                <a:tc>
                  <a:txBody>
                    <a:bodyPr anchor="t" rtlCol="false"/>
                    <a:lstStyle/>
                    <a:p>
                      <a:pPr algn="just">
                        <a:lnSpc>
                          <a:spcPts val="2800"/>
                        </a:lnSpc>
                        <a:defRPr/>
                      </a:pPr>
                      <a:r>
                        <a:rPr lang="en-US" sz="2000" b="true">
                          <a:solidFill>
                            <a:srgbClr val="000000"/>
                          </a:solidFill>
                          <a:latin typeface="Arial Bold"/>
                          <a:ea typeface="Arial Bold"/>
                          <a:cs typeface="Arial Bold"/>
                          <a:sym typeface="Arial Bold"/>
                        </a:rPr>
                        <a:t>United Nations High Commissioner for Refugees (UNHCR)</a:t>
                      </a:r>
                      <a:endParaRPr lang="en-US" sz="1100"/>
                    </a:p>
                  </a:txBody>
                  <a:tcPr marL="19050" marR="19050" marT="19050" marB="19050" anchor="ctr">
                    <a:lnL cmpd="sng" algn="ctr" cap="flat" w="38100">
                      <a:solidFill>
                        <a:srgbClr val="363371"/>
                      </a:solidFill>
                      <a:prstDash val="solid"/>
                      <a:round/>
                      <a:headEnd type="none" w="med" len="med"/>
                      <a:tailEnd type="none" w="med" len="med"/>
                    </a:lnL>
                    <a:lnR cmpd="sng" algn="ctr" cap="flat" w="38100">
                      <a:solidFill>
                        <a:srgbClr val="363371"/>
                      </a:solidFill>
                      <a:prstDash val="solid"/>
                      <a:round/>
                      <a:headEnd type="none" w="med" len="med"/>
                      <a:tailEnd type="none" w="med" len="med"/>
                    </a:lnR>
                    <a:lnT cmpd="sng" algn="ctr" cap="flat" w="38100">
                      <a:solidFill>
                        <a:srgbClr val="363371"/>
                      </a:solidFill>
                      <a:prstDash val="solid"/>
                      <a:round/>
                      <a:headEnd type="none" w="med" len="med"/>
                      <a:tailEnd type="none" w="med" len="med"/>
                    </a:lnT>
                    <a:lnB cmpd="sng" algn="ctr" cap="flat" w="38100">
                      <a:solidFill>
                        <a:srgbClr val="363371"/>
                      </a:solidFill>
                      <a:prstDash val="solid"/>
                      <a:round/>
                      <a:headEnd type="none" w="med" len="med"/>
                      <a:tailEnd type="none" w="med" len="med"/>
                    </a:lnB>
                  </a:tcPr>
                </a:tc>
                <a:tc>
                  <a:txBody>
                    <a:bodyPr anchor="t" rtlCol="false"/>
                    <a:lstStyle/>
                    <a:p>
                      <a:pPr algn="just">
                        <a:lnSpc>
                          <a:spcPts val="2800"/>
                        </a:lnSpc>
                        <a:defRPr/>
                      </a:pPr>
                      <a:r>
                        <a:rPr lang="en-US" sz="2000">
                          <a:solidFill>
                            <a:srgbClr val="000000"/>
                          </a:solidFill>
                          <a:latin typeface="Arial"/>
                          <a:ea typeface="Arial"/>
                          <a:cs typeface="Arial"/>
                          <a:sym typeface="Arial"/>
                        </a:rPr>
                        <a:t>Helps people forced to flee their homes and has staff in over 130 countries</a:t>
                      </a:r>
                      <a:endParaRPr lang="en-US" sz="1100"/>
                    </a:p>
                  </a:txBody>
                  <a:tcPr marL="19050" marR="19050" marT="19050" marB="19050" anchor="ctr">
                    <a:lnL cmpd="sng" algn="ctr" cap="flat" w="38100">
                      <a:solidFill>
                        <a:srgbClr val="363371"/>
                      </a:solidFill>
                      <a:prstDash val="solid"/>
                      <a:round/>
                      <a:headEnd type="none" w="med" len="med"/>
                      <a:tailEnd type="none" w="med" len="med"/>
                    </a:lnL>
                    <a:lnR cmpd="sng" algn="ctr" cap="flat" w="38100">
                      <a:solidFill>
                        <a:srgbClr val="363371"/>
                      </a:solidFill>
                      <a:prstDash val="solid"/>
                      <a:round/>
                      <a:headEnd type="none" w="med" len="med"/>
                      <a:tailEnd type="none" w="med" len="med"/>
                    </a:lnR>
                    <a:lnT cmpd="sng" algn="ctr" cap="flat" w="38100">
                      <a:solidFill>
                        <a:srgbClr val="363371"/>
                      </a:solidFill>
                      <a:prstDash val="solid"/>
                      <a:round/>
                      <a:headEnd type="none" w="med" len="med"/>
                      <a:tailEnd type="none" w="med" len="med"/>
                    </a:lnT>
                    <a:lnB cmpd="sng" algn="ctr" cap="flat" w="38100">
                      <a:solidFill>
                        <a:srgbClr val="363371"/>
                      </a:solidFill>
                      <a:prstDash val="solid"/>
                      <a:round/>
                      <a:headEnd type="none" w="med" len="med"/>
                      <a:tailEnd type="none" w="med" len="med"/>
                    </a:lnB>
                  </a:tcPr>
                </a:tc>
              </a:tr>
              <a:tr h="1158263">
                <a:tc>
                  <a:txBody>
                    <a:bodyPr anchor="t" rtlCol="false"/>
                    <a:lstStyle/>
                    <a:p>
                      <a:pPr algn="just">
                        <a:lnSpc>
                          <a:spcPts val="2800"/>
                        </a:lnSpc>
                        <a:defRPr/>
                      </a:pPr>
                      <a:r>
                        <a:rPr lang="en-US" sz="2000" b="true">
                          <a:solidFill>
                            <a:srgbClr val="000000"/>
                          </a:solidFill>
                          <a:latin typeface="Arial Bold"/>
                          <a:ea typeface="Arial Bold"/>
                          <a:cs typeface="Arial Bold"/>
                          <a:sym typeface="Arial Bold"/>
                        </a:rPr>
                        <a:t>High Commissioner for Human Rights (OHCHR)</a:t>
                      </a:r>
                      <a:endParaRPr lang="en-US" sz="1100"/>
                    </a:p>
                  </a:txBody>
                  <a:tcPr marL="19050" marR="19050" marT="19050" marB="19050" anchor="ctr">
                    <a:lnL cmpd="sng" algn="ctr" cap="flat" w="38100">
                      <a:solidFill>
                        <a:srgbClr val="363371"/>
                      </a:solidFill>
                      <a:prstDash val="solid"/>
                      <a:round/>
                      <a:headEnd type="none" w="med" len="med"/>
                      <a:tailEnd type="none" w="med" len="med"/>
                    </a:lnL>
                    <a:lnR cmpd="sng" algn="ctr" cap="flat" w="38100">
                      <a:solidFill>
                        <a:srgbClr val="363371"/>
                      </a:solidFill>
                      <a:prstDash val="solid"/>
                      <a:round/>
                      <a:headEnd type="none" w="med" len="med"/>
                      <a:tailEnd type="none" w="med" len="med"/>
                    </a:lnR>
                    <a:lnT cmpd="sng" algn="ctr" cap="flat" w="38100">
                      <a:solidFill>
                        <a:srgbClr val="363371"/>
                      </a:solidFill>
                      <a:prstDash val="solid"/>
                      <a:round/>
                      <a:headEnd type="none" w="med" len="med"/>
                      <a:tailEnd type="none" w="med" len="med"/>
                    </a:lnT>
                    <a:lnB cmpd="sng" algn="ctr" cap="flat" w="38100">
                      <a:solidFill>
                        <a:srgbClr val="363371"/>
                      </a:solidFill>
                      <a:prstDash val="solid"/>
                      <a:round/>
                      <a:headEnd type="none" w="med" len="med"/>
                      <a:tailEnd type="none" w="med" len="med"/>
                    </a:lnB>
                  </a:tcPr>
                </a:tc>
                <a:tc>
                  <a:txBody>
                    <a:bodyPr anchor="t" rtlCol="false"/>
                    <a:lstStyle/>
                    <a:p>
                      <a:pPr algn="just">
                        <a:lnSpc>
                          <a:spcPts val="2800"/>
                        </a:lnSpc>
                        <a:defRPr/>
                      </a:pPr>
                      <a:r>
                        <a:rPr lang="en-US" sz="2000">
                          <a:solidFill>
                            <a:srgbClr val="000000"/>
                          </a:solidFill>
                          <a:latin typeface="Arial"/>
                          <a:ea typeface="Arial"/>
                          <a:cs typeface="Arial"/>
                          <a:sym typeface="Arial"/>
                        </a:rPr>
                        <a:t>Leads UN activity on human rights issues. </a:t>
                      </a:r>
                      <a:endParaRPr lang="en-US" sz="1100"/>
                    </a:p>
                    <a:p>
                      <a:pPr algn="just">
                        <a:lnSpc>
                          <a:spcPts val="2800"/>
                        </a:lnSpc>
                      </a:pPr>
                      <a:r>
                        <a:rPr lang="en-US" sz="2000">
                          <a:solidFill>
                            <a:srgbClr val="000000"/>
                          </a:solidFill>
                          <a:latin typeface="Arial"/>
                          <a:ea typeface="Arial"/>
                          <a:cs typeface="Arial"/>
                          <a:sym typeface="Arial"/>
                        </a:rPr>
                        <a:t>Former Irish President </a:t>
                      </a:r>
                      <a:r>
                        <a:rPr lang="en-US" sz="2000" b="true">
                          <a:solidFill>
                            <a:srgbClr val="000000"/>
                          </a:solidFill>
                          <a:latin typeface="Arial Bold"/>
                          <a:ea typeface="Arial Bold"/>
                          <a:cs typeface="Arial Bold"/>
                          <a:sym typeface="Arial Bold"/>
                        </a:rPr>
                        <a:t>Mary Robinson </a:t>
                      </a:r>
                      <a:r>
                        <a:rPr lang="en-US" sz="2000">
                          <a:solidFill>
                            <a:srgbClr val="000000"/>
                          </a:solidFill>
                          <a:latin typeface="Arial"/>
                          <a:ea typeface="Arial"/>
                          <a:cs typeface="Arial"/>
                          <a:sym typeface="Arial"/>
                        </a:rPr>
                        <a:t>was UN High Commissioner for Human Rights from 1997-2002.</a:t>
                      </a:r>
                    </a:p>
                  </a:txBody>
                  <a:tcPr marL="19050" marR="19050" marT="19050" marB="19050" anchor="ctr">
                    <a:lnL cmpd="sng" algn="ctr" cap="flat" w="38100">
                      <a:solidFill>
                        <a:srgbClr val="363371"/>
                      </a:solidFill>
                      <a:prstDash val="solid"/>
                      <a:round/>
                      <a:headEnd type="none" w="med" len="med"/>
                      <a:tailEnd type="none" w="med" len="med"/>
                    </a:lnL>
                    <a:lnR cmpd="sng" algn="ctr" cap="flat" w="38100">
                      <a:solidFill>
                        <a:srgbClr val="363371"/>
                      </a:solidFill>
                      <a:prstDash val="solid"/>
                      <a:round/>
                      <a:headEnd type="none" w="med" len="med"/>
                      <a:tailEnd type="none" w="med" len="med"/>
                    </a:lnR>
                    <a:lnT cmpd="sng" algn="ctr" cap="flat" w="38100">
                      <a:solidFill>
                        <a:srgbClr val="363371"/>
                      </a:solidFill>
                      <a:prstDash val="solid"/>
                      <a:round/>
                      <a:headEnd type="none" w="med" len="med"/>
                      <a:tailEnd type="none" w="med" len="med"/>
                    </a:lnT>
                    <a:lnB cmpd="sng" algn="ctr" cap="flat" w="38100">
                      <a:solidFill>
                        <a:srgbClr val="363371"/>
                      </a:solidFill>
                      <a:prstDash val="solid"/>
                      <a:round/>
                      <a:headEnd type="none" w="med" len="med"/>
                      <a:tailEnd type="none" w="med" len="med"/>
                    </a:lnB>
                  </a:tcPr>
                </a:tc>
              </a:tr>
              <a:tr h="804084">
                <a:tc>
                  <a:txBody>
                    <a:bodyPr anchor="t" rtlCol="false"/>
                    <a:lstStyle/>
                    <a:p>
                      <a:pPr algn="just">
                        <a:lnSpc>
                          <a:spcPts val="2800"/>
                        </a:lnSpc>
                        <a:defRPr/>
                      </a:pPr>
                      <a:r>
                        <a:rPr lang="en-US" sz="2000" b="true">
                          <a:solidFill>
                            <a:srgbClr val="000000"/>
                          </a:solidFill>
                          <a:latin typeface="Arial Bold"/>
                          <a:ea typeface="Arial Bold"/>
                          <a:cs typeface="Arial Bold"/>
                          <a:sym typeface="Arial Bold"/>
                        </a:rPr>
                        <a:t>The Human Rights Council</a:t>
                      </a:r>
                      <a:endParaRPr lang="en-US" sz="1100"/>
                    </a:p>
                  </a:txBody>
                  <a:tcPr marL="19050" marR="19050" marT="19050" marB="19050" anchor="ctr">
                    <a:lnL cmpd="sng" algn="ctr" cap="flat" w="38100">
                      <a:solidFill>
                        <a:srgbClr val="363371"/>
                      </a:solidFill>
                      <a:prstDash val="solid"/>
                      <a:round/>
                      <a:headEnd type="none" w="med" len="med"/>
                      <a:tailEnd type="none" w="med" len="med"/>
                    </a:lnL>
                    <a:lnR cmpd="sng" algn="ctr" cap="flat" w="38100">
                      <a:solidFill>
                        <a:srgbClr val="363371"/>
                      </a:solidFill>
                      <a:prstDash val="solid"/>
                      <a:round/>
                      <a:headEnd type="none" w="med" len="med"/>
                      <a:tailEnd type="none" w="med" len="med"/>
                    </a:lnR>
                    <a:lnT cmpd="sng" algn="ctr" cap="flat" w="38100">
                      <a:solidFill>
                        <a:srgbClr val="363371"/>
                      </a:solidFill>
                      <a:prstDash val="solid"/>
                      <a:round/>
                      <a:headEnd type="none" w="med" len="med"/>
                      <a:tailEnd type="none" w="med" len="med"/>
                    </a:lnT>
                    <a:lnB cmpd="sng" algn="ctr" cap="flat" w="38100">
                      <a:solidFill>
                        <a:srgbClr val="363371"/>
                      </a:solidFill>
                      <a:prstDash val="solid"/>
                      <a:round/>
                      <a:headEnd type="none" w="med" len="med"/>
                      <a:tailEnd type="none" w="med" len="med"/>
                    </a:lnB>
                  </a:tcPr>
                </a:tc>
                <a:tc>
                  <a:txBody>
                    <a:bodyPr anchor="t" rtlCol="false"/>
                    <a:lstStyle/>
                    <a:p>
                      <a:pPr algn="just">
                        <a:lnSpc>
                          <a:spcPts val="2800"/>
                        </a:lnSpc>
                        <a:defRPr/>
                      </a:pPr>
                      <a:r>
                        <a:rPr lang="en-US" sz="2000">
                          <a:solidFill>
                            <a:srgbClr val="000000"/>
                          </a:solidFill>
                          <a:latin typeface="Arial"/>
                          <a:ea typeface="Arial"/>
                          <a:cs typeface="Arial"/>
                          <a:sym typeface="Arial"/>
                        </a:rPr>
                        <a:t>Promotes and protects human rights</a:t>
                      </a:r>
                      <a:endParaRPr lang="en-US" sz="1100"/>
                    </a:p>
                    <a:p>
                      <a:pPr algn="just">
                        <a:lnSpc>
                          <a:spcPts val="2800"/>
                        </a:lnSpc>
                      </a:pPr>
                      <a:r>
                        <a:rPr lang="en-US" sz="2000">
                          <a:solidFill>
                            <a:srgbClr val="000000"/>
                          </a:solidFill>
                          <a:latin typeface="Arial"/>
                          <a:ea typeface="Arial"/>
                          <a:cs typeface="Arial"/>
                          <a:sym typeface="Arial"/>
                        </a:rPr>
                        <a:t>Every four years, it reviews the human rights records of the 193 UN Member States.</a:t>
                      </a:r>
                    </a:p>
                  </a:txBody>
                  <a:tcPr marL="19050" marR="19050" marT="19050" marB="19050" anchor="ctr">
                    <a:lnL cmpd="sng" algn="ctr" cap="flat" w="38100">
                      <a:solidFill>
                        <a:srgbClr val="363371"/>
                      </a:solidFill>
                      <a:prstDash val="solid"/>
                      <a:round/>
                      <a:headEnd type="none" w="med" len="med"/>
                      <a:tailEnd type="none" w="med" len="med"/>
                    </a:lnL>
                    <a:lnR cmpd="sng" algn="ctr" cap="flat" w="38100">
                      <a:solidFill>
                        <a:srgbClr val="363371"/>
                      </a:solidFill>
                      <a:prstDash val="solid"/>
                      <a:round/>
                      <a:headEnd type="none" w="med" len="med"/>
                      <a:tailEnd type="none" w="med" len="med"/>
                    </a:lnR>
                    <a:lnT cmpd="sng" algn="ctr" cap="flat" w="38100">
                      <a:solidFill>
                        <a:srgbClr val="363371"/>
                      </a:solidFill>
                      <a:prstDash val="solid"/>
                      <a:round/>
                      <a:headEnd type="none" w="med" len="med"/>
                      <a:tailEnd type="none" w="med" len="med"/>
                    </a:lnT>
                    <a:lnB cmpd="sng" algn="ctr" cap="flat" w="38100">
                      <a:solidFill>
                        <a:srgbClr val="363371"/>
                      </a:solidFill>
                      <a:prstDash val="solid"/>
                      <a:round/>
                      <a:headEnd type="none" w="med" len="med"/>
                      <a:tailEnd type="none" w="med" len="med"/>
                    </a:lnB>
                  </a:tcPr>
                </a:tc>
              </a:tr>
              <a:tr h="800255">
                <a:tc>
                  <a:txBody>
                    <a:bodyPr anchor="t" rtlCol="false"/>
                    <a:lstStyle/>
                    <a:p>
                      <a:pPr algn="just">
                        <a:lnSpc>
                          <a:spcPts val="2800"/>
                        </a:lnSpc>
                        <a:defRPr/>
                      </a:pPr>
                      <a:r>
                        <a:rPr lang="en-US" sz="2000" b="true">
                          <a:solidFill>
                            <a:srgbClr val="000000"/>
                          </a:solidFill>
                          <a:latin typeface="Arial Bold"/>
                          <a:ea typeface="Arial Bold"/>
                          <a:cs typeface="Arial Bold"/>
                          <a:sym typeface="Arial Bold"/>
                        </a:rPr>
                        <a:t>General Assembly</a:t>
                      </a:r>
                      <a:endParaRPr lang="en-US" sz="1100"/>
                    </a:p>
                  </a:txBody>
                  <a:tcPr marL="19050" marR="19050" marT="19050" marB="19050" anchor="ctr">
                    <a:lnL cmpd="sng" algn="ctr" cap="flat" w="38100">
                      <a:solidFill>
                        <a:srgbClr val="363371"/>
                      </a:solidFill>
                      <a:prstDash val="solid"/>
                      <a:round/>
                      <a:headEnd type="none" w="med" len="med"/>
                      <a:tailEnd type="none" w="med" len="med"/>
                    </a:lnL>
                    <a:lnR cmpd="sng" algn="ctr" cap="flat" w="38100">
                      <a:solidFill>
                        <a:srgbClr val="363371"/>
                      </a:solidFill>
                      <a:prstDash val="solid"/>
                      <a:round/>
                      <a:headEnd type="none" w="med" len="med"/>
                      <a:tailEnd type="none" w="med" len="med"/>
                    </a:lnR>
                    <a:lnT cmpd="sng" algn="ctr" cap="flat" w="38100">
                      <a:solidFill>
                        <a:srgbClr val="363371"/>
                      </a:solidFill>
                      <a:prstDash val="solid"/>
                      <a:round/>
                      <a:headEnd type="none" w="med" len="med"/>
                      <a:tailEnd type="none" w="med" len="med"/>
                    </a:lnT>
                    <a:lnB cmpd="sng" algn="ctr" cap="flat" w="38100">
                      <a:solidFill>
                        <a:srgbClr val="363371"/>
                      </a:solidFill>
                      <a:prstDash val="solid"/>
                      <a:round/>
                      <a:headEnd type="none" w="med" len="med"/>
                      <a:tailEnd type="none" w="med" len="med"/>
                    </a:lnB>
                  </a:tcPr>
                </a:tc>
                <a:tc>
                  <a:txBody>
                    <a:bodyPr anchor="t" rtlCol="false"/>
                    <a:lstStyle/>
                    <a:p>
                      <a:pPr algn="just">
                        <a:lnSpc>
                          <a:spcPts val="2800"/>
                        </a:lnSpc>
                        <a:defRPr/>
                      </a:pPr>
                      <a:r>
                        <a:rPr lang="en-US" sz="2000">
                          <a:solidFill>
                            <a:srgbClr val="000000"/>
                          </a:solidFill>
                          <a:latin typeface="Arial"/>
                          <a:ea typeface="Arial"/>
                          <a:cs typeface="Arial"/>
                          <a:sym typeface="Arial"/>
                        </a:rPr>
                        <a:t>Condemns human rights abuses</a:t>
                      </a:r>
                      <a:endParaRPr lang="en-US" sz="1100"/>
                    </a:p>
                  </a:txBody>
                  <a:tcPr marL="19050" marR="19050" marT="19050" marB="19050" anchor="ctr">
                    <a:lnL cmpd="sng" algn="ctr" cap="flat" w="38100">
                      <a:solidFill>
                        <a:srgbClr val="363371"/>
                      </a:solidFill>
                      <a:prstDash val="solid"/>
                      <a:round/>
                      <a:headEnd type="none" w="med" len="med"/>
                      <a:tailEnd type="none" w="med" len="med"/>
                    </a:lnL>
                    <a:lnR cmpd="sng" algn="ctr" cap="flat" w="38100">
                      <a:solidFill>
                        <a:srgbClr val="363371"/>
                      </a:solidFill>
                      <a:prstDash val="solid"/>
                      <a:round/>
                      <a:headEnd type="none" w="med" len="med"/>
                      <a:tailEnd type="none" w="med" len="med"/>
                    </a:lnR>
                    <a:lnT cmpd="sng" algn="ctr" cap="flat" w="38100">
                      <a:solidFill>
                        <a:srgbClr val="363371"/>
                      </a:solidFill>
                      <a:prstDash val="solid"/>
                      <a:round/>
                      <a:headEnd type="none" w="med" len="med"/>
                      <a:tailEnd type="none" w="med" len="med"/>
                    </a:lnT>
                    <a:lnB cmpd="sng" algn="ctr" cap="flat" w="38100">
                      <a:solidFill>
                        <a:srgbClr val="363371"/>
                      </a:solidFill>
                      <a:prstDash val="solid"/>
                      <a:round/>
                      <a:headEnd type="none" w="med" len="med"/>
                      <a:tailEnd type="none" w="med" len="med"/>
                    </a:lnB>
                  </a:tcPr>
                </a:tc>
              </a:tr>
              <a:tr h="800255">
                <a:tc>
                  <a:txBody>
                    <a:bodyPr anchor="t" rtlCol="false"/>
                    <a:lstStyle/>
                    <a:p>
                      <a:pPr algn="just">
                        <a:lnSpc>
                          <a:spcPts val="2800"/>
                        </a:lnSpc>
                        <a:defRPr/>
                      </a:pPr>
                      <a:r>
                        <a:rPr lang="en-US" sz="2000" b="true">
                          <a:solidFill>
                            <a:srgbClr val="000000"/>
                          </a:solidFill>
                          <a:latin typeface="Arial Bold"/>
                          <a:ea typeface="Arial Bold"/>
                          <a:cs typeface="Arial Bold"/>
                          <a:sym typeface="Arial Bold"/>
                        </a:rPr>
                        <a:t>Security Council</a:t>
                      </a:r>
                      <a:endParaRPr lang="en-US" sz="1100"/>
                    </a:p>
                  </a:txBody>
                  <a:tcPr marL="19050" marR="19050" marT="19050" marB="19050" anchor="ctr">
                    <a:lnL cmpd="sng" algn="ctr" cap="flat" w="38100">
                      <a:solidFill>
                        <a:srgbClr val="363371"/>
                      </a:solidFill>
                      <a:prstDash val="solid"/>
                      <a:round/>
                      <a:headEnd type="none" w="med" len="med"/>
                      <a:tailEnd type="none" w="med" len="med"/>
                    </a:lnL>
                    <a:lnR cmpd="sng" algn="ctr" cap="flat" w="38100">
                      <a:solidFill>
                        <a:srgbClr val="363371"/>
                      </a:solidFill>
                      <a:prstDash val="solid"/>
                      <a:round/>
                      <a:headEnd type="none" w="med" len="med"/>
                      <a:tailEnd type="none" w="med" len="med"/>
                    </a:lnR>
                    <a:lnT cmpd="sng" algn="ctr" cap="flat" w="38100">
                      <a:solidFill>
                        <a:srgbClr val="363371"/>
                      </a:solidFill>
                      <a:prstDash val="solid"/>
                      <a:round/>
                      <a:headEnd type="none" w="med" len="med"/>
                      <a:tailEnd type="none" w="med" len="med"/>
                    </a:lnT>
                    <a:lnB cmpd="sng" algn="ctr" cap="flat" w="38100">
                      <a:solidFill>
                        <a:srgbClr val="363371"/>
                      </a:solidFill>
                      <a:prstDash val="solid"/>
                      <a:round/>
                      <a:headEnd type="none" w="med" len="med"/>
                      <a:tailEnd type="none" w="med" len="med"/>
                    </a:lnB>
                  </a:tcPr>
                </a:tc>
                <a:tc>
                  <a:txBody>
                    <a:bodyPr anchor="t" rtlCol="false"/>
                    <a:lstStyle/>
                    <a:p>
                      <a:pPr algn="just">
                        <a:lnSpc>
                          <a:spcPts val="2800"/>
                        </a:lnSpc>
                        <a:defRPr/>
                      </a:pPr>
                      <a:r>
                        <a:rPr lang="en-US" sz="2000">
                          <a:solidFill>
                            <a:srgbClr val="000000"/>
                          </a:solidFill>
                          <a:latin typeface="Arial"/>
                          <a:ea typeface="Arial"/>
                          <a:cs typeface="Arial"/>
                          <a:sym typeface="Arial"/>
                        </a:rPr>
                        <a:t>The Security Council has created several resolutions (official opinions) on human rights issues</a:t>
                      </a:r>
                      <a:endParaRPr lang="en-US" sz="1100"/>
                    </a:p>
                  </a:txBody>
                  <a:tcPr marL="19050" marR="19050" marT="19050" marB="19050" anchor="ctr">
                    <a:lnL cmpd="sng" algn="ctr" cap="flat" w="38100">
                      <a:solidFill>
                        <a:srgbClr val="363371"/>
                      </a:solidFill>
                      <a:prstDash val="solid"/>
                      <a:round/>
                      <a:headEnd type="none" w="med" len="med"/>
                      <a:tailEnd type="none" w="med" len="med"/>
                    </a:lnL>
                    <a:lnR cmpd="sng" algn="ctr" cap="flat" w="38100">
                      <a:solidFill>
                        <a:srgbClr val="363371"/>
                      </a:solidFill>
                      <a:prstDash val="solid"/>
                      <a:round/>
                      <a:headEnd type="none" w="med" len="med"/>
                      <a:tailEnd type="none" w="med" len="med"/>
                    </a:lnR>
                    <a:lnT cmpd="sng" algn="ctr" cap="flat" w="38100">
                      <a:solidFill>
                        <a:srgbClr val="363371"/>
                      </a:solidFill>
                      <a:prstDash val="solid"/>
                      <a:round/>
                      <a:headEnd type="none" w="med" len="med"/>
                      <a:tailEnd type="none" w="med" len="med"/>
                    </a:lnT>
                    <a:lnB cmpd="sng" algn="ctr" cap="flat" w="38100">
                      <a:solidFill>
                        <a:srgbClr val="363371"/>
                      </a:solidFill>
                      <a:prstDash val="solid"/>
                      <a:round/>
                      <a:headEnd type="none" w="med" len="med"/>
                      <a:tailEnd type="none" w="med" len="med"/>
                    </a:lnB>
                  </a:tcPr>
                </a:tc>
              </a:tr>
              <a:tr h="800255">
                <a:tc>
                  <a:txBody>
                    <a:bodyPr anchor="t" rtlCol="false"/>
                    <a:lstStyle/>
                    <a:p>
                      <a:pPr algn="just">
                        <a:lnSpc>
                          <a:spcPts val="2800"/>
                        </a:lnSpc>
                        <a:defRPr/>
                      </a:pPr>
                      <a:r>
                        <a:rPr lang="en-US" sz="2000" b="true">
                          <a:solidFill>
                            <a:srgbClr val="000000"/>
                          </a:solidFill>
                          <a:latin typeface="Arial Bold"/>
                          <a:ea typeface="Arial Bold"/>
                          <a:cs typeface="Arial Bold"/>
                          <a:sym typeface="Arial Bold"/>
                        </a:rPr>
                        <a:t>Peackeepers</a:t>
                      </a:r>
                      <a:endParaRPr lang="en-US" sz="1100"/>
                    </a:p>
                  </a:txBody>
                  <a:tcPr marL="19050" marR="19050" marT="19050" marB="19050" anchor="ctr">
                    <a:lnL cmpd="sng" algn="ctr" cap="flat" w="38100">
                      <a:solidFill>
                        <a:srgbClr val="363371"/>
                      </a:solidFill>
                      <a:prstDash val="solid"/>
                      <a:round/>
                      <a:headEnd type="none" w="med" len="med"/>
                      <a:tailEnd type="none" w="med" len="med"/>
                    </a:lnL>
                    <a:lnR cmpd="sng" algn="ctr" cap="flat" w="38100">
                      <a:solidFill>
                        <a:srgbClr val="363371"/>
                      </a:solidFill>
                      <a:prstDash val="solid"/>
                      <a:round/>
                      <a:headEnd type="none" w="med" len="med"/>
                      <a:tailEnd type="none" w="med" len="med"/>
                    </a:lnR>
                    <a:lnT cmpd="sng" algn="ctr" cap="flat" w="38100">
                      <a:solidFill>
                        <a:srgbClr val="363371"/>
                      </a:solidFill>
                      <a:prstDash val="solid"/>
                      <a:round/>
                      <a:headEnd type="none" w="med" len="med"/>
                      <a:tailEnd type="none" w="med" len="med"/>
                    </a:lnT>
                    <a:lnB cmpd="sng" algn="ctr" cap="flat" w="38100">
                      <a:solidFill>
                        <a:srgbClr val="363371"/>
                      </a:solidFill>
                      <a:prstDash val="solid"/>
                      <a:round/>
                      <a:headEnd type="none" w="med" len="med"/>
                      <a:tailEnd type="none" w="med" len="med"/>
                    </a:lnB>
                  </a:tcPr>
                </a:tc>
                <a:tc>
                  <a:txBody>
                    <a:bodyPr anchor="t" rtlCol="false"/>
                    <a:lstStyle/>
                    <a:p>
                      <a:pPr algn="just">
                        <a:lnSpc>
                          <a:spcPts val="2800"/>
                        </a:lnSpc>
                        <a:defRPr/>
                      </a:pPr>
                      <a:r>
                        <a:rPr lang="en-US" sz="2000">
                          <a:solidFill>
                            <a:srgbClr val="000000"/>
                          </a:solidFill>
                          <a:latin typeface="Arial"/>
                          <a:ea typeface="Arial"/>
                          <a:cs typeface="Arial"/>
                          <a:sym typeface="Arial"/>
                        </a:rPr>
                        <a:t>Many peacekeeping missions have a human rights team.</a:t>
                      </a:r>
                      <a:endParaRPr lang="en-US" sz="1100"/>
                    </a:p>
                  </a:txBody>
                  <a:tcPr marL="19050" marR="19050" marT="19050" marB="19050" anchor="ctr">
                    <a:lnL cmpd="sng" algn="ctr" cap="flat" w="38100">
                      <a:solidFill>
                        <a:srgbClr val="363371"/>
                      </a:solidFill>
                      <a:prstDash val="solid"/>
                      <a:round/>
                      <a:headEnd type="none" w="med" len="med"/>
                      <a:tailEnd type="none" w="med" len="med"/>
                    </a:lnL>
                    <a:lnR cmpd="sng" algn="ctr" cap="flat" w="38100">
                      <a:solidFill>
                        <a:srgbClr val="363371"/>
                      </a:solidFill>
                      <a:prstDash val="solid"/>
                      <a:round/>
                      <a:headEnd type="none" w="med" len="med"/>
                      <a:tailEnd type="none" w="med" len="med"/>
                    </a:lnR>
                    <a:lnT cmpd="sng" algn="ctr" cap="flat" w="38100">
                      <a:solidFill>
                        <a:srgbClr val="363371"/>
                      </a:solidFill>
                      <a:prstDash val="solid"/>
                      <a:round/>
                      <a:headEnd type="none" w="med" len="med"/>
                      <a:tailEnd type="none" w="med" len="med"/>
                    </a:lnT>
                    <a:lnB cmpd="sng" algn="ctr" cap="flat" w="38100">
                      <a:solidFill>
                        <a:srgbClr val="363371"/>
                      </a:solidFill>
                      <a:prstDash val="solid"/>
                      <a:round/>
                      <a:headEnd type="none" w="med" len="med"/>
                      <a:tailEnd type="none" w="med" len="med"/>
                    </a:lnB>
                  </a:tcPr>
                </a:tc>
              </a:tr>
              <a:tr h="800255">
                <a:tc>
                  <a:txBody>
                    <a:bodyPr anchor="t" rtlCol="false"/>
                    <a:lstStyle/>
                    <a:p>
                      <a:pPr algn="just">
                        <a:lnSpc>
                          <a:spcPts val="2800"/>
                        </a:lnSpc>
                        <a:defRPr/>
                      </a:pPr>
                      <a:r>
                        <a:rPr lang="en-US" sz="2000" b="true">
                          <a:solidFill>
                            <a:srgbClr val="000000"/>
                          </a:solidFill>
                          <a:latin typeface="Arial Bold"/>
                          <a:ea typeface="Arial Bold"/>
                          <a:cs typeface="Arial Bold"/>
                          <a:sym typeface="Arial Bold"/>
                        </a:rPr>
                        <a:t>ILO</a:t>
                      </a:r>
                      <a:endParaRPr lang="en-US" sz="1100"/>
                    </a:p>
                  </a:txBody>
                  <a:tcPr marL="19050" marR="19050" marT="19050" marB="19050" anchor="ctr">
                    <a:lnL cmpd="sng" algn="ctr" cap="flat" w="38100">
                      <a:solidFill>
                        <a:srgbClr val="363371"/>
                      </a:solidFill>
                      <a:prstDash val="solid"/>
                      <a:round/>
                      <a:headEnd type="none" w="med" len="med"/>
                      <a:tailEnd type="none" w="med" len="med"/>
                    </a:lnL>
                    <a:lnR cmpd="sng" algn="ctr" cap="flat" w="38100">
                      <a:solidFill>
                        <a:srgbClr val="363371"/>
                      </a:solidFill>
                      <a:prstDash val="solid"/>
                      <a:round/>
                      <a:headEnd type="none" w="med" len="med"/>
                      <a:tailEnd type="none" w="med" len="med"/>
                    </a:lnR>
                    <a:lnT cmpd="sng" algn="ctr" cap="flat" w="38100">
                      <a:solidFill>
                        <a:srgbClr val="363371"/>
                      </a:solidFill>
                      <a:prstDash val="solid"/>
                      <a:round/>
                      <a:headEnd type="none" w="med" len="med"/>
                      <a:tailEnd type="none" w="med" len="med"/>
                    </a:lnT>
                    <a:lnB cmpd="sng" algn="ctr" cap="flat" w="38100">
                      <a:solidFill>
                        <a:srgbClr val="363371"/>
                      </a:solidFill>
                      <a:prstDash val="solid"/>
                      <a:round/>
                      <a:headEnd type="none" w="med" len="med"/>
                      <a:tailEnd type="none" w="med" len="med"/>
                    </a:lnB>
                  </a:tcPr>
                </a:tc>
                <a:tc>
                  <a:txBody>
                    <a:bodyPr anchor="t" rtlCol="false"/>
                    <a:lstStyle/>
                    <a:p>
                      <a:pPr algn="just">
                        <a:lnSpc>
                          <a:spcPts val="2800"/>
                        </a:lnSpc>
                        <a:defRPr/>
                      </a:pPr>
                      <a:r>
                        <a:rPr lang="en-US" sz="2000">
                          <a:solidFill>
                            <a:srgbClr val="000000"/>
                          </a:solidFill>
                          <a:latin typeface="Arial"/>
                          <a:ea typeface="Arial"/>
                          <a:cs typeface="Arial"/>
                          <a:sym typeface="Arial"/>
                        </a:rPr>
                        <a:t>Works to improve the rights of workers. </a:t>
                      </a:r>
                      <a:endParaRPr lang="en-US" sz="1100"/>
                    </a:p>
                  </a:txBody>
                  <a:tcPr marL="19050" marR="19050" marT="19050" marB="19050" anchor="ctr">
                    <a:lnL cmpd="sng" algn="ctr" cap="flat" w="38100">
                      <a:solidFill>
                        <a:srgbClr val="363371"/>
                      </a:solidFill>
                      <a:prstDash val="solid"/>
                      <a:round/>
                      <a:headEnd type="none" w="med" len="med"/>
                      <a:tailEnd type="none" w="med" len="med"/>
                    </a:lnL>
                    <a:lnR cmpd="sng" algn="ctr" cap="flat" w="38100">
                      <a:solidFill>
                        <a:srgbClr val="363371"/>
                      </a:solidFill>
                      <a:prstDash val="solid"/>
                      <a:round/>
                      <a:headEnd type="none" w="med" len="med"/>
                      <a:tailEnd type="none" w="med" len="med"/>
                    </a:lnR>
                    <a:lnT cmpd="sng" algn="ctr" cap="flat" w="38100">
                      <a:solidFill>
                        <a:srgbClr val="363371"/>
                      </a:solidFill>
                      <a:prstDash val="solid"/>
                      <a:round/>
                      <a:headEnd type="none" w="med" len="med"/>
                      <a:tailEnd type="none" w="med" len="med"/>
                    </a:lnT>
                    <a:lnB cmpd="sng" algn="ctr" cap="flat" w="38100">
                      <a:solidFill>
                        <a:srgbClr val="363371"/>
                      </a:solidFill>
                      <a:prstDash val="solid"/>
                      <a:round/>
                      <a:headEnd type="none" w="med" len="med"/>
                      <a:tailEnd type="none" w="med" len="med"/>
                    </a:lnB>
                  </a:tcPr>
                </a:tc>
              </a:tr>
            </a:tbl>
          </a:graphicData>
        </a:graphic>
      </p:graphicFrame>
      <p:sp>
        <p:nvSpPr>
          <p:cNvPr name="TextBox 7" id="7"/>
          <p:cNvSpPr txBox="true"/>
          <p:nvPr/>
        </p:nvSpPr>
        <p:spPr>
          <a:xfrm rot="5400000">
            <a:off x="12498388" y="4760912"/>
            <a:ext cx="102870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Thirty-Five: The United Nations</a:t>
            </a:r>
          </a:p>
        </p:txBody>
      </p:sp>
      <p:sp>
        <p:nvSpPr>
          <p:cNvPr name="TextBox 8" id="8"/>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&amp; Three: The History of the World</a:t>
            </a:r>
          </a:p>
        </p:txBody>
      </p:sp>
      <p:sp>
        <p:nvSpPr>
          <p:cNvPr name="TextBox 9" id="9"/>
          <p:cNvSpPr txBox="true"/>
          <p:nvPr/>
        </p:nvSpPr>
        <p:spPr>
          <a:xfrm rot="0">
            <a:off x="1028700" y="9811386"/>
            <a:ext cx="12293356" cy="344804"/>
          </a:xfrm>
          <a:prstGeom prst="rect">
            <a:avLst/>
          </a:prstGeom>
        </p:spPr>
        <p:txBody>
          <a:bodyPr anchor="t" rtlCol="false" tIns="0" lIns="0" bIns="0" rIns="0">
            <a:spAutoFit/>
          </a:bodyPr>
          <a:lstStyle/>
          <a:p>
            <a:pPr algn="l">
              <a:lnSpc>
                <a:spcPts val="2520"/>
              </a:lnSpc>
            </a:pPr>
            <a:r>
              <a:rPr lang="en-US" sz="1800">
                <a:solidFill>
                  <a:srgbClr val="000000"/>
                </a:solidFill>
                <a:latin typeface="Arial"/>
                <a:ea typeface="Arial"/>
                <a:cs typeface="Arial"/>
                <a:sym typeface="Arial"/>
              </a:rPr>
              <a:t>Diagram taken from Making History, 2nd Edition by </a:t>
            </a:r>
            <a:r>
              <a:rPr lang="en-US" sz="1800" u="sng">
                <a:solidFill>
                  <a:srgbClr val="000000"/>
                </a:solidFill>
                <a:latin typeface="Arial"/>
                <a:ea typeface="Arial"/>
                <a:cs typeface="Arial"/>
                <a:sym typeface="Arial"/>
                <a:hlinkClick r:id="rId2" tooltip="https://twitter.com/MsStacyS"/>
              </a:rPr>
              <a:t>Stacy Stout</a:t>
            </a:r>
            <a:r>
              <a:rPr lang="en-US" sz="1800">
                <a:solidFill>
                  <a:srgbClr val="000000"/>
                </a:solidFill>
                <a:latin typeface="Arial"/>
                <a:ea typeface="Arial"/>
                <a:cs typeface="Arial"/>
                <a:sym typeface="Arial"/>
              </a:rPr>
              <a:t> and </a:t>
            </a:r>
            <a:r>
              <a:rPr lang="en-US" sz="1800" u="sng">
                <a:solidFill>
                  <a:srgbClr val="000000"/>
                </a:solidFill>
                <a:latin typeface="Arial"/>
                <a:ea typeface="Arial"/>
                <a:cs typeface="Arial"/>
                <a:sym typeface="Arial"/>
                <a:hlinkClick r:id="rId3" tooltip="https://twitter.com/histforall"/>
              </a:rPr>
              <a:t>Dermot Lucey</a:t>
            </a:r>
            <a:r>
              <a:rPr lang="en-US" sz="1800">
                <a:solidFill>
                  <a:srgbClr val="000000"/>
                </a:solidFill>
                <a:latin typeface="Arial"/>
                <a:ea typeface="Arial"/>
                <a:cs typeface="Arial"/>
                <a:sym typeface="Arial"/>
              </a:rPr>
              <a:t> (</a:t>
            </a:r>
            <a:r>
              <a:rPr lang="en-US" sz="1800" u="sng">
                <a:solidFill>
                  <a:srgbClr val="000000"/>
                </a:solidFill>
                <a:latin typeface="Arial"/>
                <a:ea typeface="Arial"/>
                <a:cs typeface="Arial"/>
                <a:sym typeface="Arial"/>
                <a:hlinkClick r:id="rId4" tooltip="https://www.gilleducation.ie/"/>
              </a:rPr>
              <a:t>Gill Education</a:t>
            </a:r>
            <a:r>
              <a:rPr lang="en-US" sz="1800">
                <a:solidFill>
                  <a:srgbClr val="000000"/>
                </a:solidFill>
                <a:latin typeface="Arial"/>
                <a:ea typeface="Arial"/>
                <a:cs typeface="Arial"/>
                <a:sym typeface="Arial"/>
              </a:rPr>
              <a:t>)</a:t>
            </a:r>
          </a:p>
        </p:txBody>
      </p:sp>
      <p:grpSp>
        <p:nvGrpSpPr>
          <p:cNvPr name="Group 10" id="10"/>
          <p:cNvGrpSpPr/>
          <p:nvPr/>
        </p:nvGrpSpPr>
        <p:grpSpPr>
          <a:xfrm rot="0">
            <a:off x="11383909" y="9756776"/>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363371"/>
                  </a:solidFill>
                  <a:latin typeface="Arial"/>
                  <a:ea typeface="Arial"/>
                  <a:cs typeface="Arial"/>
                  <a:sym typeface="Arial"/>
                </a:rPr>
                <a:t>@MsDoorley</a:t>
              </a:r>
            </a:p>
          </p:txBody>
        </p:sp>
      </p:grpSp>
    </p:spTree>
  </p:cSld>
  <p:clrMapOvr>
    <a:masterClrMapping/>
  </p:clrMapOvr>
</p:sld>
</file>

<file path=ppt/slides/slide4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sp>
        <p:nvSpPr>
          <p:cNvPr name="TextBox 4" id="4"/>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b="true">
                <a:solidFill>
                  <a:srgbClr val="FFFFFF"/>
                </a:solidFill>
                <a:latin typeface="Arial Bold"/>
                <a:ea typeface="Arial Bold"/>
                <a:cs typeface="Arial Bold"/>
                <a:sym typeface="Arial Bold"/>
              </a:rPr>
              <a:t>Strand Two &amp; Three: The History of the World</a:t>
            </a:r>
          </a:p>
        </p:txBody>
      </p:sp>
      <p:grpSp>
        <p:nvGrpSpPr>
          <p:cNvPr name="Group 5" id="5"/>
          <p:cNvGrpSpPr/>
          <p:nvPr/>
        </p:nvGrpSpPr>
        <p:grpSpPr>
          <a:xfrm rot="0">
            <a:off x="16939260" y="0"/>
            <a:ext cx="1371600" cy="10287000"/>
            <a:chOff x="0" y="0"/>
            <a:chExt cx="1828800" cy="13716000"/>
          </a:xfrm>
        </p:grpSpPr>
        <p:sp>
          <p:nvSpPr>
            <p:cNvPr name="Freeform 6" id="6"/>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sp>
        <p:nvSpPr>
          <p:cNvPr name="TextBox 7" id="7"/>
          <p:cNvSpPr txBox="true"/>
          <p:nvPr/>
        </p:nvSpPr>
        <p:spPr>
          <a:xfrm rot="5400000">
            <a:off x="12498388" y="4760912"/>
            <a:ext cx="102870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Thirty-Five: The United Nations</a:t>
            </a:r>
          </a:p>
        </p:txBody>
      </p:sp>
      <p:sp>
        <p:nvSpPr>
          <p:cNvPr name="TextBox 8" id="8"/>
          <p:cNvSpPr txBox="true"/>
          <p:nvPr/>
        </p:nvSpPr>
        <p:spPr>
          <a:xfrm rot="0">
            <a:off x="1028700" y="828675"/>
            <a:ext cx="15609955" cy="958850"/>
          </a:xfrm>
          <a:prstGeom prst="rect">
            <a:avLst/>
          </a:prstGeom>
        </p:spPr>
        <p:txBody>
          <a:bodyPr anchor="t" rtlCol="false" tIns="0" lIns="0" bIns="0" rIns="0">
            <a:spAutoFit/>
          </a:bodyPr>
          <a:lstStyle/>
          <a:p>
            <a:pPr algn="l" marL="0" indent="0" lvl="0">
              <a:lnSpc>
                <a:spcPts val="7000"/>
              </a:lnSpc>
              <a:spcBef>
                <a:spcPct val="0"/>
              </a:spcBef>
            </a:pPr>
            <a:r>
              <a:rPr lang="en-US" b="true" sz="5000">
                <a:solidFill>
                  <a:srgbClr val="363371"/>
                </a:solidFill>
                <a:latin typeface="Arial Bold"/>
                <a:ea typeface="Arial Bold"/>
                <a:cs typeface="Arial Bold"/>
                <a:sym typeface="Arial Bold"/>
              </a:rPr>
              <a:t>Questions pg. 27B11 (Making History, 2nd Edition)</a:t>
            </a:r>
          </a:p>
        </p:txBody>
      </p:sp>
      <p:sp>
        <p:nvSpPr>
          <p:cNvPr name="TextBox 9" id="9"/>
          <p:cNvSpPr txBox="true"/>
          <p:nvPr/>
        </p:nvSpPr>
        <p:spPr>
          <a:xfrm rot="0">
            <a:off x="1028700" y="2120899"/>
            <a:ext cx="15609955" cy="3781425"/>
          </a:xfrm>
          <a:prstGeom prst="rect">
            <a:avLst/>
          </a:prstGeom>
        </p:spPr>
        <p:txBody>
          <a:bodyPr anchor="t" rtlCol="false" tIns="0" lIns="0" bIns="0" rIns="0">
            <a:spAutoFit/>
          </a:bodyPr>
          <a:lstStyle/>
          <a:p>
            <a:pPr algn="l" marL="647702" indent="-323851" lvl="1">
              <a:lnSpc>
                <a:spcPts val="4200"/>
              </a:lnSpc>
              <a:buAutoNum type="arabicPeriod" startAt="1"/>
            </a:pPr>
            <a:r>
              <a:rPr lang="en-US" sz="3000">
                <a:solidFill>
                  <a:srgbClr val="0DA33B"/>
                </a:solidFill>
                <a:latin typeface="Arial"/>
                <a:ea typeface="Arial"/>
                <a:cs typeface="Arial"/>
                <a:sym typeface="Arial"/>
              </a:rPr>
              <a:t>What are human rights?</a:t>
            </a:r>
          </a:p>
          <a:p>
            <a:pPr algn="l" marL="647702" indent="-323851" lvl="1">
              <a:lnSpc>
                <a:spcPts val="4200"/>
              </a:lnSpc>
              <a:buAutoNum type="arabicPeriod" startAt="1"/>
            </a:pPr>
            <a:r>
              <a:rPr lang="en-US" sz="3000">
                <a:solidFill>
                  <a:srgbClr val="0DA33B"/>
                </a:solidFill>
                <a:latin typeface="Arial"/>
                <a:ea typeface="Arial"/>
                <a:cs typeface="Arial"/>
                <a:sym typeface="Arial"/>
              </a:rPr>
              <a:t>What role did (i) Eleanor Roosevelt and (ii) Hansa Mehta have in the drafting of the Universal Declaration of Human Rights?</a:t>
            </a:r>
          </a:p>
          <a:p>
            <a:pPr algn="l" marL="647702" indent="-323851" lvl="1">
              <a:lnSpc>
                <a:spcPts val="4200"/>
              </a:lnSpc>
              <a:buAutoNum type="arabicPeriod" startAt="1"/>
            </a:pPr>
            <a:r>
              <a:rPr lang="en-US" sz="3000">
                <a:solidFill>
                  <a:srgbClr val="0DA33B"/>
                </a:solidFill>
                <a:latin typeface="Arial"/>
                <a:ea typeface="Arial"/>
                <a:cs typeface="Arial"/>
                <a:sym typeface="Arial"/>
              </a:rPr>
              <a:t>How does UNICEF work to reduce child morality?</a:t>
            </a:r>
          </a:p>
          <a:p>
            <a:pPr algn="l" marL="647702" indent="-323851" lvl="1">
              <a:lnSpc>
                <a:spcPts val="4200"/>
              </a:lnSpc>
              <a:buAutoNum type="arabicPeriod" startAt="1"/>
            </a:pPr>
            <a:r>
              <a:rPr lang="en-US" sz="3000">
                <a:solidFill>
                  <a:srgbClr val="0DA33B"/>
                </a:solidFill>
                <a:latin typeface="Arial"/>
                <a:ea typeface="Arial"/>
                <a:cs typeface="Arial"/>
                <a:sym typeface="Arial"/>
              </a:rPr>
              <a:t>Why was the United Nations High Commissioner for Refugees set up?</a:t>
            </a:r>
          </a:p>
          <a:p>
            <a:pPr algn="l" marL="647702" indent="-323851" lvl="1">
              <a:lnSpc>
                <a:spcPts val="4200"/>
              </a:lnSpc>
              <a:buAutoNum type="arabicPeriod" startAt="1"/>
            </a:pPr>
            <a:r>
              <a:rPr lang="en-US" sz="3000">
                <a:solidFill>
                  <a:srgbClr val="0DA33B"/>
                </a:solidFill>
                <a:latin typeface="Arial"/>
                <a:ea typeface="Arial"/>
                <a:cs typeface="Arial"/>
                <a:sym typeface="Arial"/>
              </a:rPr>
              <a:t>What is the most widely ratified human rights treaty in history?</a:t>
            </a:r>
          </a:p>
          <a:p>
            <a:pPr algn="l" marL="647702" indent="-323851" lvl="1">
              <a:lnSpc>
                <a:spcPts val="4200"/>
              </a:lnSpc>
              <a:buAutoNum type="arabicPeriod" startAt="1"/>
            </a:pPr>
            <a:r>
              <a:rPr lang="en-US" sz="3000">
                <a:solidFill>
                  <a:srgbClr val="0DA33B"/>
                </a:solidFill>
                <a:latin typeface="Arial"/>
                <a:ea typeface="Arial"/>
                <a:cs typeface="Arial"/>
                <a:sym typeface="Arial"/>
              </a:rPr>
              <a:t>Name one former UN High Commissioner for Human Rights.</a:t>
            </a:r>
          </a:p>
        </p:txBody>
      </p:sp>
      <p:grpSp>
        <p:nvGrpSpPr>
          <p:cNvPr name="Group 10" id="10"/>
          <p:cNvGrpSpPr/>
          <p:nvPr/>
        </p:nvGrpSpPr>
        <p:grpSpPr>
          <a:xfrm rot="0">
            <a:off x="11383909" y="9756776"/>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363371"/>
                  </a:solidFill>
                  <a:latin typeface="Arial"/>
                  <a:ea typeface="Arial"/>
                  <a:cs typeface="Arial"/>
                  <a:sym typeface="Arial"/>
                </a:rPr>
                <a:t>@MsDoorley</a:t>
              </a:r>
            </a:p>
          </p:txBody>
        </p:sp>
      </p:grpSp>
    </p:spTree>
  </p:cSld>
  <p:clrMapOvr>
    <a:masterClrMapping/>
  </p:clrMapOvr>
</p:sld>
</file>

<file path=ppt/slides/slide4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299655" y="0"/>
            <a:ext cx="20887310" cy="10287000"/>
          </a:xfrm>
          <a:custGeom>
            <a:avLst/>
            <a:gdLst/>
            <a:ahLst/>
            <a:cxnLst/>
            <a:rect r="r" b="b" t="t" l="l"/>
            <a:pathLst>
              <a:path h="10287000" w="20887310">
                <a:moveTo>
                  <a:pt x="0" y="0"/>
                </a:moveTo>
                <a:lnTo>
                  <a:pt x="20887310" y="0"/>
                </a:lnTo>
                <a:lnTo>
                  <a:pt x="20887310"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a:ln cap="sq">
            <a:noFill/>
            <a:prstDash val="solid"/>
            <a:miter/>
          </a:ln>
        </p:spPr>
      </p:sp>
      <p:sp>
        <p:nvSpPr>
          <p:cNvPr name="TextBox 3" id="3"/>
          <p:cNvSpPr txBox="true"/>
          <p:nvPr/>
        </p:nvSpPr>
        <p:spPr>
          <a:xfrm rot="0">
            <a:off x="0" y="9613901"/>
            <a:ext cx="12149667" cy="673099"/>
          </a:xfrm>
          <a:prstGeom prst="rect">
            <a:avLst/>
          </a:prstGeom>
        </p:spPr>
        <p:txBody>
          <a:bodyPr anchor="t" rtlCol="false" tIns="0" lIns="0" bIns="0" rIns="0">
            <a:spAutoFit/>
          </a:bodyPr>
          <a:lstStyle/>
          <a:p>
            <a:pPr algn="ctr">
              <a:lnSpc>
                <a:spcPts val="4900"/>
              </a:lnSpc>
            </a:pPr>
            <a:r>
              <a:rPr lang="en-US" sz="3500" b="true">
                <a:solidFill>
                  <a:srgbClr val="363371"/>
                </a:solidFill>
                <a:latin typeface="Arial Bold"/>
                <a:ea typeface="Arial Bold"/>
                <a:cs typeface="Arial Bold"/>
                <a:sym typeface="Arial Bold"/>
              </a:rPr>
              <a:t>Strand Two &amp; Three: The History of the World</a:t>
            </a:r>
          </a:p>
        </p:txBody>
      </p:sp>
      <p:sp>
        <p:nvSpPr>
          <p:cNvPr name="TextBox 4" id="4"/>
          <p:cNvSpPr txBox="true"/>
          <p:nvPr/>
        </p:nvSpPr>
        <p:spPr>
          <a:xfrm rot="0">
            <a:off x="0" y="3367397"/>
            <a:ext cx="18288000" cy="1714500"/>
          </a:xfrm>
          <a:prstGeom prst="rect">
            <a:avLst/>
          </a:prstGeom>
        </p:spPr>
        <p:txBody>
          <a:bodyPr anchor="t" rtlCol="false" tIns="0" lIns="0" bIns="0" rIns="0">
            <a:spAutoFit/>
          </a:bodyPr>
          <a:lstStyle/>
          <a:p>
            <a:pPr algn="ctr">
              <a:lnSpc>
                <a:spcPts val="12599"/>
              </a:lnSpc>
            </a:pPr>
            <a:r>
              <a:rPr lang="en-US" b="true" sz="9000" spc="405">
                <a:solidFill>
                  <a:srgbClr val="363371"/>
                </a:solidFill>
                <a:latin typeface="Arial Bold"/>
                <a:ea typeface="Arial Bold"/>
                <a:cs typeface="Arial Bold"/>
                <a:sym typeface="Arial Bold"/>
              </a:rPr>
              <a:t>35.5: IRELAND AND THE UN</a:t>
            </a:r>
          </a:p>
        </p:txBody>
      </p:sp>
      <p:sp>
        <p:nvSpPr>
          <p:cNvPr name="TextBox 5" id="5"/>
          <p:cNvSpPr txBox="true"/>
          <p:nvPr/>
        </p:nvSpPr>
        <p:spPr>
          <a:xfrm rot="0">
            <a:off x="456059" y="3799385"/>
            <a:ext cx="17375907" cy="1343025"/>
          </a:xfrm>
          <a:prstGeom prst="rect">
            <a:avLst/>
          </a:prstGeom>
        </p:spPr>
        <p:txBody>
          <a:bodyPr anchor="t" rtlCol="false" tIns="0" lIns="0" bIns="0" rIns="0">
            <a:spAutoFit/>
          </a:bodyPr>
          <a:lstStyle/>
          <a:p>
            <a:pPr algn="ctr">
              <a:lnSpc>
                <a:spcPts val="10349"/>
              </a:lnSpc>
            </a:pPr>
            <a:r>
              <a:rPr lang="en-US" sz="9000" spc="2700">
                <a:solidFill>
                  <a:srgbClr val="FFFFFF"/>
                </a:solidFill>
                <a:latin typeface="Daydream"/>
                <a:ea typeface="Daydream"/>
                <a:cs typeface="Daydream"/>
                <a:sym typeface="Daydream"/>
              </a:rPr>
              <a:t>35.5: ireland and the un</a:t>
            </a:r>
          </a:p>
        </p:txBody>
      </p:sp>
      <p:sp>
        <p:nvSpPr>
          <p:cNvPr name="TextBox 6" id="6"/>
          <p:cNvSpPr txBox="true"/>
          <p:nvPr/>
        </p:nvSpPr>
        <p:spPr>
          <a:xfrm rot="0">
            <a:off x="15644107" y="-14772"/>
            <a:ext cx="2198415" cy="591277"/>
          </a:xfrm>
          <a:prstGeom prst="rect">
            <a:avLst/>
          </a:prstGeom>
        </p:spPr>
        <p:txBody>
          <a:bodyPr anchor="t" rtlCol="false" tIns="0" lIns="0" bIns="0" rIns="0">
            <a:spAutoFit/>
          </a:bodyPr>
          <a:lstStyle/>
          <a:p>
            <a:pPr algn="r">
              <a:lnSpc>
                <a:spcPts val="4206"/>
              </a:lnSpc>
            </a:pPr>
            <a:r>
              <a:rPr lang="en-US" b="true" sz="3004">
                <a:solidFill>
                  <a:srgbClr val="FFFFFF"/>
                </a:solidFill>
                <a:latin typeface="Old Standard Bold"/>
                <a:ea typeface="Old Standard Bold"/>
                <a:cs typeface="Old Standard Bold"/>
                <a:sym typeface="Old Standard Bold"/>
              </a:rPr>
              <a:t>Chapter 35</a:t>
            </a:r>
          </a:p>
        </p:txBody>
      </p:sp>
      <p:sp>
        <p:nvSpPr>
          <p:cNvPr name="TextBox 7" id="7"/>
          <p:cNvSpPr txBox="true"/>
          <p:nvPr/>
        </p:nvSpPr>
        <p:spPr>
          <a:xfrm rot="0">
            <a:off x="612142" y="-14772"/>
            <a:ext cx="4125951" cy="591277"/>
          </a:xfrm>
          <a:prstGeom prst="rect">
            <a:avLst/>
          </a:prstGeom>
        </p:spPr>
        <p:txBody>
          <a:bodyPr anchor="t" rtlCol="false" tIns="0" lIns="0" bIns="0" rIns="0">
            <a:spAutoFit/>
          </a:bodyPr>
          <a:lstStyle/>
          <a:p>
            <a:pPr algn="l">
              <a:lnSpc>
                <a:spcPts val="4206"/>
              </a:lnSpc>
            </a:pPr>
            <a:r>
              <a:rPr lang="en-US" sz="3004" b="true">
                <a:solidFill>
                  <a:srgbClr val="FFFFFF"/>
                </a:solidFill>
                <a:latin typeface="Old Standard Bold"/>
                <a:ea typeface="Old Standard Bold"/>
                <a:cs typeface="Old Standard Bold"/>
                <a:sym typeface="Old Standard Bold"/>
              </a:rPr>
              <a:t>1945 to Present</a:t>
            </a:r>
          </a:p>
        </p:txBody>
      </p:sp>
      <p:grpSp>
        <p:nvGrpSpPr>
          <p:cNvPr name="Group 8" id="8"/>
          <p:cNvGrpSpPr/>
          <p:nvPr/>
        </p:nvGrpSpPr>
        <p:grpSpPr>
          <a:xfrm rot="0">
            <a:off x="12732649" y="9756776"/>
            <a:ext cx="5555351" cy="530224"/>
            <a:chOff x="0" y="0"/>
            <a:chExt cx="7407135" cy="706965"/>
          </a:xfrm>
        </p:grpSpPr>
        <p:sp>
          <p:nvSpPr>
            <p:cNvPr name="Freeform 9" id="9"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0" id="10"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1" id="11"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2" id="12"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3" id="13"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TextBox 14" id="14"/>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363371"/>
                  </a:solidFill>
                  <a:latin typeface="Arial"/>
                  <a:ea typeface="Arial"/>
                  <a:cs typeface="Arial"/>
                  <a:sym typeface="Arial"/>
                </a:rPr>
                <a:t>@MsDoorley</a:t>
              </a:r>
            </a:p>
          </p:txBody>
        </p:sp>
      </p:grpSp>
    </p:spTree>
  </p:cSld>
  <p:clrMapOvr>
    <a:masterClrMapping/>
  </p:clrMapOvr>
</p:sld>
</file>

<file path=ppt/slides/slide4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sp>
        <p:nvSpPr>
          <p:cNvPr name="TextBox 6" id="6"/>
          <p:cNvSpPr txBox="true"/>
          <p:nvPr/>
        </p:nvSpPr>
        <p:spPr>
          <a:xfrm rot="0">
            <a:off x="1028700" y="771525"/>
            <a:ext cx="15730037" cy="1244596"/>
          </a:xfrm>
          <a:prstGeom prst="rect">
            <a:avLst/>
          </a:prstGeom>
        </p:spPr>
        <p:txBody>
          <a:bodyPr anchor="t" rtlCol="false" tIns="0" lIns="0" bIns="0" rIns="0">
            <a:spAutoFit/>
          </a:bodyPr>
          <a:lstStyle/>
          <a:p>
            <a:pPr algn="l">
              <a:lnSpc>
                <a:spcPts val="9100"/>
              </a:lnSpc>
            </a:pPr>
            <a:r>
              <a:rPr lang="en-US" sz="6500" b="true">
                <a:solidFill>
                  <a:srgbClr val="363371"/>
                </a:solidFill>
                <a:latin typeface="Arial Bold"/>
                <a:ea typeface="Arial Bold"/>
                <a:cs typeface="Arial Bold"/>
                <a:sym typeface="Arial Bold"/>
              </a:rPr>
              <a:t>Ireland Joins the United Nations</a:t>
            </a:r>
          </a:p>
        </p:txBody>
      </p:sp>
      <p:sp>
        <p:nvSpPr>
          <p:cNvPr name="TextBox 7" id="7"/>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b="true">
                <a:solidFill>
                  <a:srgbClr val="FFFFFF"/>
                </a:solidFill>
                <a:latin typeface="Arial Bold"/>
                <a:ea typeface="Arial Bold"/>
                <a:cs typeface="Arial Bold"/>
                <a:sym typeface="Arial Bold"/>
              </a:rPr>
              <a:t>Strand Two &amp; Three: The History of the World</a:t>
            </a:r>
          </a:p>
        </p:txBody>
      </p:sp>
      <p:sp>
        <p:nvSpPr>
          <p:cNvPr name="TextBox 8" id="8"/>
          <p:cNvSpPr txBox="true"/>
          <p:nvPr/>
        </p:nvSpPr>
        <p:spPr>
          <a:xfrm rot="0">
            <a:off x="1007553" y="1911346"/>
            <a:ext cx="15609955" cy="2670174"/>
          </a:xfrm>
          <a:prstGeom prst="rect">
            <a:avLst/>
          </a:prstGeom>
        </p:spPr>
        <p:txBody>
          <a:bodyPr anchor="t" rtlCol="false" tIns="0" lIns="0" bIns="0" rIns="0">
            <a:spAutoFit/>
          </a:bodyPr>
          <a:lstStyle/>
          <a:p>
            <a:pPr algn="l">
              <a:lnSpc>
                <a:spcPts val="3500"/>
              </a:lnSpc>
            </a:pPr>
            <a:r>
              <a:rPr lang="en-US" sz="2500">
                <a:solidFill>
                  <a:srgbClr val="000000"/>
                </a:solidFill>
                <a:latin typeface="Arial"/>
                <a:ea typeface="Arial"/>
                <a:cs typeface="Arial"/>
                <a:sym typeface="Arial"/>
              </a:rPr>
              <a:t>Ireland became the </a:t>
            </a:r>
            <a:r>
              <a:rPr lang="en-US" sz="2500" b="true">
                <a:solidFill>
                  <a:srgbClr val="000000"/>
                </a:solidFill>
                <a:latin typeface="Arial Bold"/>
                <a:ea typeface="Arial Bold"/>
                <a:cs typeface="Arial Bold"/>
                <a:sym typeface="Arial Bold"/>
              </a:rPr>
              <a:t>63rd member </a:t>
            </a:r>
            <a:r>
              <a:rPr lang="en-US" sz="2500">
                <a:solidFill>
                  <a:srgbClr val="000000"/>
                </a:solidFill>
                <a:latin typeface="Arial"/>
                <a:ea typeface="Arial"/>
                <a:cs typeface="Arial"/>
                <a:sym typeface="Arial"/>
              </a:rPr>
              <a:t>of the United Nations on </a:t>
            </a:r>
            <a:r>
              <a:rPr lang="en-US" sz="2500" b="true">
                <a:solidFill>
                  <a:srgbClr val="000000"/>
                </a:solidFill>
                <a:latin typeface="Arial Bold"/>
                <a:ea typeface="Arial Bold"/>
                <a:cs typeface="Arial Bold"/>
                <a:sym typeface="Arial Bold"/>
              </a:rPr>
              <a:t>14th December 1955</a:t>
            </a:r>
            <a:r>
              <a:rPr lang="en-US" sz="2500">
                <a:solidFill>
                  <a:srgbClr val="000000"/>
                </a:solidFill>
                <a:latin typeface="Arial"/>
                <a:ea typeface="Arial"/>
                <a:cs typeface="Arial"/>
                <a:sym typeface="Arial"/>
              </a:rPr>
              <a:t>. This marked a significant moment in Irish history, as the country moved away from its long-standing </a:t>
            </a:r>
            <a:r>
              <a:rPr lang="en-US" sz="2500" b="true">
                <a:solidFill>
                  <a:srgbClr val="000000"/>
                </a:solidFill>
                <a:latin typeface="Arial Bold"/>
                <a:ea typeface="Arial Bold"/>
                <a:cs typeface="Arial Bold"/>
                <a:sym typeface="Arial Bold"/>
              </a:rPr>
              <a:t>neutrality </a:t>
            </a:r>
            <a:r>
              <a:rPr lang="en-US" sz="2500">
                <a:solidFill>
                  <a:srgbClr val="000000"/>
                </a:solidFill>
                <a:latin typeface="Arial"/>
                <a:ea typeface="Arial"/>
                <a:cs typeface="Arial"/>
                <a:sym typeface="Arial"/>
              </a:rPr>
              <a:t>following World War II to engage actively in international diplomacy. Membership of the UN allowed Ireland to contribute to global discussions on </a:t>
            </a:r>
            <a:r>
              <a:rPr lang="en-US" sz="2500" b="true">
                <a:solidFill>
                  <a:srgbClr val="000000"/>
                </a:solidFill>
                <a:latin typeface="Arial Bold"/>
                <a:ea typeface="Arial Bold"/>
                <a:cs typeface="Arial Bold"/>
                <a:sym typeface="Arial Bold"/>
              </a:rPr>
              <a:t>peace, justice, and human rights</a:t>
            </a:r>
            <a:r>
              <a:rPr lang="en-US" sz="2500">
                <a:solidFill>
                  <a:srgbClr val="000000"/>
                </a:solidFill>
                <a:latin typeface="Arial"/>
                <a:ea typeface="Arial"/>
                <a:cs typeface="Arial"/>
                <a:sym typeface="Arial"/>
              </a:rPr>
              <a:t>, giving it a voice on the world stage. By joining the UN, Ireland signalled its commitment to working collaboratively with other nations to address </a:t>
            </a:r>
            <a:r>
              <a:rPr lang="en-US" sz="2500" b="true">
                <a:solidFill>
                  <a:srgbClr val="000000"/>
                </a:solidFill>
                <a:latin typeface="Arial Bold"/>
                <a:ea typeface="Arial Bold"/>
                <a:cs typeface="Arial Bold"/>
                <a:sym typeface="Arial Bold"/>
              </a:rPr>
              <a:t>global challenges</a:t>
            </a:r>
            <a:r>
              <a:rPr lang="en-US" sz="2500">
                <a:solidFill>
                  <a:srgbClr val="000000"/>
                </a:solidFill>
                <a:latin typeface="Arial"/>
                <a:ea typeface="Arial"/>
                <a:cs typeface="Arial"/>
                <a:sym typeface="Arial"/>
              </a:rPr>
              <a:t>.</a:t>
            </a:r>
          </a:p>
          <a:p>
            <a:pPr algn="l">
              <a:lnSpc>
                <a:spcPts val="3500"/>
              </a:lnSpc>
            </a:pPr>
          </a:p>
        </p:txBody>
      </p:sp>
      <p:sp>
        <p:nvSpPr>
          <p:cNvPr name="TextBox 9" id="9"/>
          <p:cNvSpPr txBox="true"/>
          <p:nvPr/>
        </p:nvSpPr>
        <p:spPr>
          <a:xfrm rot="5400000">
            <a:off x="12498388" y="4760912"/>
            <a:ext cx="102870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Thirty-Five: The United Nations</a:t>
            </a:r>
          </a:p>
        </p:txBody>
      </p:sp>
      <p:grpSp>
        <p:nvGrpSpPr>
          <p:cNvPr name="Group 10" id="10"/>
          <p:cNvGrpSpPr/>
          <p:nvPr/>
        </p:nvGrpSpPr>
        <p:grpSpPr>
          <a:xfrm rot="0">
            <a:off x="11383909" y="9756776"/>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363371"/>
                  </a:solidFill>
                  <a:latin typeface="Arial"/>
                  <a:ea typeface="Arial"/>
                  <a:cs typeface="Arial"/>
                  <a:sym typeface="Arial"/>
                </a:rPr>
                <a:t>@MsDoorley</a:t>
              </a:r>
            </a:p>
          </p:txBody>
        </p:sp>
      </p:grpSp>
    </p:spTree>
  </p:cSld>
  <p:clrMapOvr>
    <a:masterClrMapping/>
  </p:clrMapOvr>
</p:sld>
</file>

<file path=ppt/slides/slide4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sp>
        <p:nvSpPr>
          <p:cNvPr name="TextBox 6" id="6"/>
          <p:cNvSpPr txBox="true"/>
          <p:nvPr/>
        </p:nvSpPr>
        <p:spPr>
          <a:xfrm rot="0">
            <a:off x="1028700" y="771525"/>
            <a:ext cx="15730037" cy="1244596"/>
          </a:xfrm>
          <a:prstGeom prst="rect">
            <a:avLst/>
          </a:prstGeom>
        </p:spPr>
        <p:txBody>
          <a:bodyPr anchor="t" rtlCol="false" tIns="0" lIns="0" bIns="0" rIns="0">
            <a:spAutoFit/>
          </a:bodyPr>
          <a:lstStyle/>
          <a:p>
            <a:pPr algn="l">
              <a:lnSpc>
                <a:spcPts val="9100"/>
              </a:lnSpc>
            </a:pPr>
            <a:r>
              <a:rPr lang="en-US" sz="6500" b="true">
                <a:solidFill>
                  <a:srgbClr val="363371"/>
                </a:solidFill>
                <a:latin typeface="Arial Bold"/>
                <a:ea typeface="Arial Bold"/>
                <a:cs typeface="Arial Bold"/>
                <a:sym typeface="Arial Bold"/>
              </a:rPr>
              <a:t>Ireland and UN Peacekeeping</a:t>
            </a:r>
          </a:p>
        </p:txBody>
      </p:sp>
      <p:sp>
        <p:nvSpPr>
          <p:cNvPr name="TextBox 7" id="7"/>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b="true">
                <a:solidFill>
                  <a:srgbClr val="FFFFFF"/>
                </a:solidFill>
                <a:latin typeface="Arial Bold"/>
                <a:ea typeface="Arial Bold"/>
                <a:cs typeface="Arial Bold"/>
                <a:sym typeface="Arial Bold"/>
              </a:rPr>
              <a:t>Strand Two &amp; Three: The History of the World</a:t>
            </a:r>
          </a:p>
        </p:txBody>
      </p:sp>
      <p:sp>
        <p:nvSpPr>
          <p:cNvPr name="TextBox 8" id="8"/>
          <p:cNvSpPr txBox="true"/>
          <p:nvPr/>
        </p:nvSpPr>
        <p:spPr>
          <a:xfrm rot="0">
            <a:off x="1007553" y="1911346"/>
            <a:ext cx="15609955" cy="2670174"/>
          </a:xfrm>
          <a:prstGeom prst="rect">
            <a:avLst/>
          </a:prstGeom>
        </p:spPr>
        <p:txBody>
          <a:bodyPr anchor="t" rtlCol="false" tIns="0" lIns="0" bIns="0" rIns="0">
            <a:spAutoFit/>
          </a:bodyPr>
          <a:lstStyle/>
          <a:p>
            <a:pPr algn="l">
              <a:lnSpc>
                <a:spcPts val="3500"/>
              </a:lnSpc>
            </a:pPr>
            <a:r>
              <a:rPr lang="en-US" sz="2500">
                <a:solidFill>
                  <a:srgbClr val="000000"/>
                </a:solidFill>
                <a:latin typeface="Arial"/>
                <a:ea typeface="Arial"/>
                <a:cs typeface="Arial"/>
                <a:sym typeface="Arial"/>
              </a:rPr>
              <a:t>Ireland has a proud tradition of contributing to </a:t>
            </a:r>
            <a:r>
              <a:rPr lang="en-US" sz="2500" b="true">
                <a:solidFill>
                  <a:srgbClr val="000000"/>
                </a:solidFill>
                <a:latin typeface="Arial Bold"/>
                <a:ea typeface="Arial Bold"/>
                <a:cs typeface="Arial Bold"/>
                <a:sym typeface="Arial Bold"/>
              </a:rPr>
              <a:t>UN peacekeeping missions</a:t>
            </a:r>
            <a:r>
              <a:rPr lang="en-US" sz="2500">
                <a:solidFill>
                  <a:srgbClr val="000000"/>
                </a:solidFill>
                <a:latin typeface="Arial"/>
                <a:ea typeface="Arial"/>
                <a:cs typeface="Arial"/>
                <a:sym typeface="Arial"/>
              </a:rPr>
              <a:t>, beginning with its first deployment to the </a:t>
            </a:r>
            <a:r>
              <a:rPr lang="en-US" sz="2500" b="true">
                <a:solidFill>
                  <a:srgbClr val="000000"/>
                </a:solidFill>
                <a:latin typeface="Arial Bold"/>
                <a:ea typeface="Arial Bold"/>
                <a:cs typeface="Arial Bold"/>
                <a:sym typeface="Arial Bold"/>
              </a:rPr>
              <a:t>Congo in 1960</a:t>
            </a:r>
            <a:r>
              <a:rPr lang="en-US" sz="2500">
                <a:solidFill>
                  <a:srgbClr val="000000"/>
                </a:solidFill>
                <a:latin typeface="Arial"/>
                <a:ea typeface="Arial"/>
                <a:cs typeface="Arial"/>
                <a:sym typeface="Arial"/>
              </a:rPr>
              <a:t> during </a:t>
            </a:r>
            <a:r>
              <a:rPr lang="en-US" sz="2500" b="true">
                <a:solidFill>
                  <a:srgbClr val="000000"/>
                </a:solidFill>
                <a:latin typeface="Arial Bold"/>
                <a:ea typeface="Arial Bold"/>
                <a:cs typeface="Arial Bold"/>
                <a:sym typeface="Arial Bold"/>
              </a:rPr>
              <a:t>Operation ONUC</a:t>
            </a:r>
            <a:r>
              <a:rPr lang="en-US" sz="2500">
                <a:solidFill>
                  <a:srgbClr val="000000"/>
                </a:solidFill>
                <a:latin typeface="Arial"/>
                <a:ea typeface="Arial"/>
                <a:cs typeface="Arial"/>
                <a:sym typeface="Arial"/>
              </a:rPr>
              <a:t>. Since then, Irish peacekeepers, often referred to as </a:t>
            </a:r>
            <a:r>
              <a:rPr lang="en-US" sz="2500" b="true">
                <a:solidFill>
                  <a:srgbClr val="000000"/>
                </a:solidFill>
                <a:latin typeface="Arial Bold"/>
                <a:ea typeface="Arial Bold"/>
                <a:cs typeface="Arial Bold"/>
                <a:sym typeface="Arial Bold"/>
              </a:rPr>
              <a:t>“Blue Helmets”</a:t>
            </a:r>
            <a:r>
              <a:rPr lang="en-US" sz="2500">
                <a:solidFill>
                  <a:srgbClr val="000000"/>
                </a:solidFill>
                <a:latin typeface="Arial"/>
                <a:ea typeface="Arial"/>
                <a:cs typeface="Arial"/>
                <a:sym typeface="Arial"/>
              </a:rPr>
              <a:t>, have gained an international reputation for their </a:t>
            </a:r>
            <a:r>
              <a:rPr lang="en-US" sz="2500" b="true">
                <a:solidFill>
                  <a:srgbClr val="000000"/>
                </a:solidFill>
                <a:latin typeface="Arial Bold"/>
                <a:ea typeface="Arial Bold"/>
                <a:cs typeface="Arial Bold"/>
                <a:sym typeface="Arial Bold"/>
              </a:rPr>
              <a:t>neutrality </a:t>
            </a:r>
            <a:r>
              <a:rPr lang="en-US" sz="2500">
                <a:solidFill>
                  <a:srgbClr val="000000"/>
                </a:solidFill>
                <a:latin typeface="Arial"/>
                <a:ea typeface="Arial"/>
                <a:cs typeface="Arial"/>
                <a:sym typeface="Arial"/>
              </a:rPr>
              <a:t>and dedication to protecting civilians. Over </a:t>
            </a:r>
            <a:r>
              <a:rPr lang="en-US" sz="2500" b="true">
                <a:solidFill>
                  <a:srgbClr val="000000"/>
                </a:solidFill>
                <a:latin typeface="Arial Bold"/>
                <a:ea typeface="Arial Bold"/>
                <a:cs typeface="Arial Bold"/>
                <a:sym typeface="Arial Bold"/>
              </a:rPr>
              <a:t>70,000 Irish men and women</a:t>
            </a:r>
            <a:r>
              <a:rPr lang="en-US" sz="2500">
                <a:solidFill>
                  <a:srgbClr val="000000"/>
                </a:solidFill>
                <a:latin typeface="Arial"/>
                <a:ea typeface="Arial"/>
                <a:cs typeface="Arial"/>
                <a:sym typeface="Arial"/>
              </a:rPr>
              <a:t> have served in peacekeeping missions across the globe, including in </a:t>
            </a:r>
            <a:r>
              <a:rPr lang="en-US" sz="2500" b="true">
                <a:solidFill>
                  <a:srgbClr val="000000"/>
                </a:solidFill>
                <a:latin typeface="Arial Bold"/>
                <a:ea typeface="Arial Bold"/>
                <a:cs typeface="Arial Bold"/>
                <a:sym typeface="Arial Bold"/>
              </a:rPr>
              <a:t>Cyprus</a:t>
            </a:r>
            <a:r>
              <a:rPr lang="en-US" sz="2500">
                <a:solidFill>
                  <a:srgbClr val="000000"/>
                </a:solidFill>
                <a:latin typeface="Arial"/>
                <a:ea typeface="Arial"/>
                <a:cs typeface="Arial"/>
                <a:sym typeface="Arial"/>
              </a:rPr>
              <a:t>, </a:t>
            </a:r>
            <a:r>
              <a:rPr lang="en-US" sz="2500" b="true">
                <a:solidFill>
                  <a:srgbClr val="000000"/>
                </a:solidFill>
                <a:latin typeface="Arial Bold"/>
                <a:ea typeface="Arial Bold"/>
                <a:cs typeface="Arial Bold"/>
                <a:sym typeface="Arial Bold"/>
              </a:rPr>
              <a:t>Lebanon</a:t>
            </a:r>
            <a:r>
              <a:rPr lang="en-US" sz="2500">
                <a:solidFill>
                  <a:srgbClr val="000000"/>
                </a:solidFill>
                <a:latin typeface="Arial"/>
                <a:ea typeface="Arial"/>
                <a:cs typeface="Arial"/>
                <a:sym typeface="Arial"/>
              </a:rPr>
              <a:t>, and </a:t>
            </a:r>
            <a:r>
              <a:rPr lang="en-US" sz="2500" b="true">
                <a:solidFill>
                  <a:srgbClr val="000000"/>
                </a:solidFill>
                <a:latin typeface="Arial Bold"/>
                <a:ea typeface="Arial Bold"/>
                <a:cs typeface="Arial Bold"/>
                <a:sym typeface="Arial Bold"/>
              </a:rPr>
              <a:t>Syria</a:t>
            </a:r>
            <a:r>
              <a:rPr lang="en-US" sz="2500">
                <a:solidFill>
                  <a:srgbClr val="000000"/>
                </a:solidFill>
                <a:latin typeface="Arial"/>
                <a:ea typeface="Arial"/>
                <a:cs typeface="Arial"/>
                <a:sym typeface="Arial"/>
              </a:rPr>
              <a:t>. These missions reflect Ireland’s commitment to promoting </a:t>
            </a:r>
            <a:r>
              <a:rPr lang="en-US" sz="2500" b="true">
                <a:solidFill>
                  <a:srgbClr val="000000"/>
                </a:solidFill>
                <a:latin typeface="Arial Bold"/>
                <a:ea typeface="Arial Bold"/>
                <a:cs typeface="Arial Bold"/>
                <a:sym typeface="Arial Bold"/>
              </a:rPr>
              <a:t>international peace and security</a:t>
            </a:r>
            <a:r>
              <a:rPr lang="en-US" sz="2500">
                <a:solidFill>
                  <a:srgbClr val="000000"/>
                </a:solidFill>
                <a:latin typeface="Arial"/>
                <a:ea typeface="Arial"/>
                <a:cs typeface="Arial"/>
                <a:sym typeface="Arial"/>
              </a:rPr>
              <a:t>, often in regions of significant conflict and unrest.</a:t>
            </a:r>
          </a:p>
        </p:txBody>
      </p:sp>
      <p:sp>
        <p:nvSpPr>
          <p:cNvPr name="TextBox 9" id="9"/>
          <p:cNvSpPr txBox="true"/>
          <p:nvPr/>
        </p:nvSpPr>
        <p:spPr>
          <a:xfrm rot="5400000">
            <a:off x="12498388" y="4760912"/>
            <a:ext cx="102870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Thirty-Five: The United Nations</a:t>
            </a:r>
          </a:p>
        </p:txBody>
      </p:sp>
      <p:grpSp>
        <p:nvGrpSpPr>
          <p:cNvPr name="Group 10" id="10"/>
          <p:cNvGrpSpPr/>
          <p:nvPr/>
        </p:nvGrpSpPr>
        <p:grpSpPr>
          <a:xfrm rot="0">
            <a:off x="11383909" y="9756776"/>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363371"/>
                  </a:solidFill>
                  <a:latin typeface="Arial"/>
                  <a:ea typeface="Arial"/>
                  <a:cs typeface="Arial"/>
                  <a:sym typeface="Arial"/>
                </a:rPr>
                <a:t>@MsDoorley</a:t>
              </a:r>
            </a:p>
          </p:txBody>
        </p:sp>
      </p:grpSp>
    </p:spTree>
  </p:cSld>
  <p:clrMapOvr>
    <a:masterClrMapping/>
  </p:clrMapOvr>
</p:sld>
</file>

<file path=ppt/slides/slide4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sp>
        <p:nvSpPr>
          <p:cNvPr name="TextBox 6" id="6"/>
          <p:cNvSpPr txBox="true"/>
          <p:nvPr/>
        </p:nvSpPr>
        <p:spPr>
          <a:xfrm rot="0">
            <a:off x="1028700" y="790575"/>
            <a:ext cx="15730037" cy="1152520"/>
          </a:xfrm>
          <a:prstGeom prst="rect">
            <a:avLst/>
          </a:prstGeom>
        </p:spPr>
        <p:txBody>
          <a:bodyPr anchor="t" rtlCol="false" tIns="0" lIns="0" bIns="0" rIns="0">
            <a:spAutoFit/>
          </a:bodyPr>
          <a:lstStyle/>
          <a:p>
            <a:pPr algn="l">
              <a:lnSpc>
                <a:spcPts val="8400"/>
              </a:lnSpc>
            </a:pPr>
            <a:r>
              <a:rPr lang="en-US" sz="6000" b="true">
                <a:solidFill>
                  <a:srgbClr val="363371"/>
                </a:solidFill>
                <a:latin typeface="Arial Bold"/>
                <a:ea typeface="Arial Bold"/>
                <a:cs typeface="Arial Bold"/>
                <a:sym typeface="Arial Bold"/>
              </a:rPr>
              <a:t>Ireland’s Advocacy in the United Nations</a:t>
            </a:r>
          </a:p>
        </p:txBody>
      </p:sp>
      <p:sp>
        <p:nvSpPr>
          <p:cNvPr name="TextBox 7" id="7"/>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b="true">
                <a:solidFill>
                  <a:srgbClr val="FFFFFF"/>
                </a:solidFill>
                <a:latin typeface="Arial Bold"/>
                <a:ea typeface="Arial Bold"/>
                <a:cs typeface="Arial Bold"/>
                <a:sym typeface="Arial Bold"/>
              </a:rPr>
              <a:t>Strand Two &amp; Three: The History of the World</a:t>
            </a:r>
          </a:p>
        </p:txBody>
      </p:sp>
      <p:sp>
        <p:nvSpPr>
          <p:cNvPr name="TextBox 8" id="8"/>
          <p:cNvSpPr txBox="true"/>
          <p:nvPr/>
        </p:nvSpPr>
        <p:spPr>
          <a:xfrm rot="0">
            <a:off x="1007553" y="1911346"/>
            <a:ext cx="15609955" cy="3108324"/>
          </a:xfrm>
          <a:prstGeom prst="rect">
            <a:avLst/>
          </a:prstGeom>
        </p:spPr>
        <p:txBody>
          <a:bodyPr anchor="t" rtlCol="false" tIns="0" lIns="0" bIns="0" rIns="0">
            <a:spAutoFit/>
          </a:bodyPr>
          <a:lstStyle/>
          <a:p>
            <a:pPr algn="l">
              <a:lnSpc>
                <a:spcPts val="3500"/>
              </a:lnSpc>
            </a:pPr>
            <a:r>
              <a:rPr lang="en-US" sz="2500">
                <a:solidFill>
                  <a:srgbClr val="000000"/>
                </a:solidFill>
                <a:latin typeface="Arial"/>
                <a:ea typeface="Arial"/>
                <a:cs typeface="Arial"/>
                <a:sym typeface="Arial"/>
              </a:rPr>
              <a:t>Ireland has used its UN membership to play a</a:t>
            </a:r>
            <a:r>
              <a:rPr lang="en-US" sz="2500" b="true">
                <a:solidFill>
                  <a:srgbClr val="000000"/>
                </a:solidFill>
                <a:latin typeface="Arial Bold"/>
                <a:ea typeface="Arial Bold"/>
                <a:cs typeface="Arial Bold"/>
                <a:sym typeface="Arial Bold"/>
              </a:rPr>
              <a:t> leading role </a:t>
            </a:r>
            <a:r>
              <a:rPr lang="en-US" sz="2500">
                <a:solidFill>
                  <a:srgbClr val="000000"/>
                </a:solidFill>
                <a:latin typeface="Arial"/>
                <a:ea typeface="Arial"/>
                <a:cs typeface="Arial"/>
                <a:sym typeface="Arial"/>
              </a:rPr>
              <a:t>in global initiatives. The country has served as a </a:t>
            </a:r>
            <a:r>
              <a:rPr lang="en-US" sz="2500" b="true">
                <a:solidFill>
                  <a:srgbClr val="000000"/>
                </a:solidFill>
                <a:latin typeface="Arial Bold"/>
                <a:ea typeface="Arial Bold"/>
                <a:cs typeface="Arial Bold"/>
                <a:sym typeface="Arial Bold"/>
              </a:rPr>
              <a:t>non-permanent member</a:t>
            </a:r>
            <a:r>
              <a:rPr lang="en-US" sz="2500">
                <a:solidFill>
                  <a:srgbClr val="000000"/>
                </a:solidFill>
                <a:latin typeface="Arial"/>
                <a:ea typeface="Arial"/>
                <a:cs typeface="Arial"/>
                <a:sym typeface="Arial"/>
              </a:rPr>
              <a:t> of the</a:t>
            </a:r>
            <a:r>
              <a:rPr lang="en-US" sz="2500" b="true">
                <a:solidFill>
                  <a:srgbClr val="000000"/>
                </a:solidFill>
                <a:latin typeface="Arial Bold"/>
                <a:ea typeface="Arial Bold"/>
                <a:cs typeface="Arial Bold"/>
                <a:sym typeface="Arial Bold"/>
              </a:rPr>
              <a:t> UN Security Council</a:t>
            </a:r>
            <a:r>
              <a:rPr lang="en-US" sz="2500">
                <a:solidFill>
                  <a:srgbClr val="000000"/>
                </a:solidFill>
                <a:latin typeface="Arial"/>
                <a:ea typeface="Arial"/>
                <a:cs typeface="Arial"/>
                <a:sym typeface="Arial"/>
              </a:rPr>
              <a:t> on four occasions, most recently from 2021 to 2022, where it advocated for </a:t>
            </a:r>
            <a:r>
              <a:rPr lang="en-US" sz="2500" b="true">
                <a:solidFill>
                  <a:srgbClr val="000000"/>
                </a:solidFill>
                <a:latin typeface="Arial Bold"/>
                <a:ea typeface="Arial Bold"/>
                <a:cs typeface="Arial Bold"/>
                <a:sym typeface="Arial Bold"/>
              </a:rPr>
              <a:t>human rights </a:t>
            </a:r>
            <a:r>
              <a:rPr lang="en-US" sz="2500">
                <a:solidFill>
                  <a:srgbClr val="000000"/>
                </a:solidFill>
                <a:latin typeface="Arial"/>
                <a:ea typeface="Arial"/>
                <a:cs typeface="Arial"/>
                <a:sym typeface="Arial"/>
              </a:rPr>
              <a:t>and </a:t>
            </a:r>
            <a:r>
              <a:rPr lang="en-US" sz="2500" b="true">
                <a:solidFill>
                  <a:srgbClr val="000000"/>
                </a:solidFill>
                <a:latin typeface="Arial Bold"/>
                <a:ea typeface="Arial Bold"/>
                <a:cs typeface="Arial Bold"/>
                <a:sym typeface="Arial Bold"/>
              </a:rPr>
              <a:t>conflict resolution</a:t>
            </a:r>
            <a:r>
              <a:rPr lang="en-US" sz="2500">
                <a:solidFill>
                  <a:srgbClr val="000000"/>
                </a:solidFill>
                <a:latin typeface="Arial"/>
                <a:ea typeface="Arial"/>
                <a:cs typeface="Arial"/>
                <a:sym typeface="Arial"/>
              </a:rPr>
              <a:t>. </a:t>
            </a:r>
          </a:p>
          <a:p>
            <a:pPr algn="l">
              <a:lnSpc>
                <a:spcPts val="3500"/>
              </a:lnSpc>
            </a:pPr>
            <a:r>
              <a:rPr lang="en-US" sz="2500">
                <a:solidFill>
                  <a:srgbClr val="000000"/>
                </a:solidFill>
                <a:latin typeface="Arial"/>
                <a:ea typeface="Arial"/>
                <a:cs typeface="Arial"/>
                <a:sym typeface="Arial"/>
              </a:rPr>
              <a:t>In 2015, Ireland co-chaired the negotiations that led to the adoption of the </a:t>
            </a:r>
            <a:r>
              <a:rPr lang="en-US" sz="2500" b="true">
                <a:solidFill>
                  <a:srgbClr val="000000"/>
                </a:solidFill>
                <a:latin typeface="Arial Bold"/>
                <a:ea typeface="Arial Bold"/>
                <a:cs typeface="Arial Bold"/>
                <a:sym typeface="Arial Bold"/>
              </a:rPr>
              <a:t>Sustainable Development Goals (SDGs)</a:t>
            </a:r>
            <a:r>
              <a:rPr lang="en-US" sz="2500">
                <a:solidFill>
                  <a:srgbClr val="000000"/>
                </a:solidFill>
                <a:latin typeface="Arial"/>
                <a:ea typeface="Arial"/>
                <a:cs typeface="Arial"/>
                <a:sym typeface="Arial"/>
              </a:rPr>
              <a:t>, a framework for tackling </a:t>
            </a:r>
            <a:r>
              <a:rPr lang="en-US" sz="2500" b="true">
                <a:solidFill>
                  <a:srgbClr val="000000"/>
                </a:solidFill>
                <a:latin typeface="Arial Bold"/>
                <a:ea typeface="Arial Bold"/>
                <a:cs typeface="Arial Bold"/>
                <a:sym typeface="Arial Bold"/>
              </a:rPr>
              <a:t>global challenges</a:t>
            </a:r>
            <a:r>
              <a:rPr lang="en-US" sz="2500">
                <a:solidFill>
                  <a:srgbClr val="000000"/>
                </a:solidFill>
                <a:latin typeface="Arial"/>
                <a:ea typeface="Arial"/>
                <a:cs typeface="Arial"/>
                <a:sym typeface="Arial"/>
              </a:rPr>
              <a:t> such as </a:t>
            </a:r>
            <a:r>
              <a:rPr lang="en-US" sz="2500" b="true">
                <a:solidFill>
                  <a:srgbClr val="000000"/>
                </a:solidFill>
                <a:latin typeface="Arial Bold"/>
                <a:ea typeface="Arial Bold"/>
                <a:cs typeface="Arial Bold"/>
                <a:sym typeface="Arial Bold"/>
              </a:rPr>
              <a:t>poverty </a:t>
            </a:r>
            <a:r>
              <a:rPr lang="en-US" sz="2500">
                <a:solidFill>
                  <a:srgbClr val="000000"/>
                </a:solidFill>
                <a:latin typeface="Arial"/>
                <a:ea typeface="Arial"/>
                <a:cs typeface="Arial"/>
                <a:sym typeface="Arial"/>
              </a:rPr>
              <a:t>and </a:t>
            </a:r>
            <a:r>
              <a:rPr lang="en-US" sz="2500" b="true">
                <a:solidFill>
                  <a:srgbClr val="000000"/>
                </a:solidFill>
                <a:latin typeface="Arial Bold"/>
                <a:ea typeface="Arial Bold"/>
                <a:cs typeface="Arial Bold"/>
                <a:sym typeface="Arial Bold"/>
              </a:rPr>
              <a:t>climate change</a:t>
            </a:r>
            <a:r>
              <a:rPr lang="en-US" sz="2500">
                <a:solidFill>
                  <a:srgbClr val="000000"/>
                </a:solidFill>
                <a:latin typeface="Arial"/>
                <a:ea typeface="Arial"/>
                <a:cs typeface="Arial"/>
                <a:sym typeface="Arial"/>
              </a:rPr>
              <a:t>. </a:t>
            </a:r>
          </a:p>
          <a:p>
            <a:pPr algn="l">
              <a:lnSpc>
                <a:spcPts val="3500"/>
              </a:lnSpc>
            </a:pPr>
            <a:r>
              <a:rPr lang="en-US" sz="2500">
                <a:solidFill>
                  <a:srgbClr val="000000"/>
                </a:solidFill>
                <a:latin typeface="Arial"/>
                <a:ea typeface="Arial"/>
                <a:cs typeface="Arial"/>
                <a:sym typeface="Arial"/>
              </a:rPr>
              <a:t>Former Irish President </a:t>
            </a:r>
            <a:r>
              <a:rPr lang="en-US" sz="2500" b="true">
                <a:solidFill>
                  <a:srgbClr val="000000"/>
                </a:solidFill>
                <a:latin typeface="Arial Bold"/>
                <a:ea typeface="Arial Bold"/>
                <a:cs typeface="Arial Bold"/>
                <a:sym typeface="Arial Bold"/>
              </a:rPr>
              <a:t>Mary Robinson</a:t>
            </a:r>
            <a:r>
              <a:rPr lang="en-US" sz="2500">
                <a:solidFill>
                  <a:srgbClr val="000000"/>
                </a:solidFill>
                <a:latin typeface="Arial"/>
                <a:ea typeface="Arial"/>
                <a:cs typeface="Arial"/>
                <a:sym typeface="Arial"/>
              </a:rPr>
              <a:t> further enhanced Ireland’s reputation within the UN by serving as the </a:t>
            </a:r>
            <a:r>
              <a:rPr lang="en-US" sz="2500" b="true">
                <a:solidFill>
                  <a:srgbClr val="000000"/>
                </a:solidFill>
                <a:latin typeface="Arial Bold"/>
                <a:ea typeface="Arial Bold"/>
                <a:cs typeface="Arial Bold"/>
                <a:sym typeface="Arial Bold"/>
              </a:rPr>
              <a:t>UN High Commissioner for Human Rights </a:t>
            </a:r>
            <a:r>
              <a:rPr lang="en-US" sz="2500">
                <a:solidFill>
                  <a:srgbClr val="000000"/>
                </a:solidFill>
                <a:latin typeface="Arial"/>
                <a:ea typeface="Arial"/>
                <a:cs typeface="Arial"/>
                <a:sym typeface="Arial"/>
              </a:rPr>
              <a:t>from </a:t>
            </a:r>
            <a:r>
              <a:rPr lang="en-US" sz="2500" b="true">
                <a:solidFill>
                  <a:srgbClr val="000000"/>
                </a:solidFill>
                <a:latin typeface="Arial Bold"/>
                <a:ea typeface="Arial Bold"/>
                <a:cs typeface="Arial Bold"/>
                <a:sym typeface="Arial Bold"/>
              </a:rPr>
              <a:t>1997 </a:t>
            </a:r>
            <a:r>
              <a:rPr lang="en-US" sz="2500">
                <a:solidFill>
                  <a:srgbClr val="000000"/>
                </a:solidFill>
                <a:latin typeface="Arial"/>
                <a:ea typeface="Arial"/>
                <a:cs typeface="Arial"/>
                <a:sym typeface="Arial"/>
              </a:rPr>
              <a:t>to </a:t>
            </a:r>
            <a:r>
              <a:rPr lang="en-US" sz="2500" b="true">
                <a:solidFill>
                  <a:srgbClr val="000000"/>
                </a:solidFill>
                <a:latin typeface="Arial Bold"/>
                <a:ea typeface="Arial Bold"/>
                <a:cs typeface="Arial Bold"/>
                <a:sym typeface="Arial Bold"/>
              </a:rPr>
              <a:t>2002</a:t>
            </a:r>
            <a:r>
              <a:rPr lang="en-US" sz="2500">
                <a:solidFill>
                  <a:srgbClr val="000000"/>
                </a:solidFill>
                <a:latin typeface="Arial"/>
                <a:ea typeface="Arial"/>
                <a:cs typeface="Arial"/>
                <a:sym typeface="Arial"/>
              </a:rPr>
              <a:t>, focusing on </a:t>
            </a:r>
            <a:r>
              <a:rPr lang="en-US" sz="2500" b="true">
                <a:solidFill>
                  <a:srgbClr val="000000"/>
                </a:solidFill>
                <a:latin typeface="Arial Bold"/>
                <a:ea typeface="Arial Bold"/>
                <a:cs typeface="Arial Bold"/>
                <a:sym typeface="Arial Bold"/>
              </a:rPr>
              <a:t>justice </a:t>
            </a:r>
            <a:r>
              <a:rPr lang="en-US" sz="2500">
                <a:solidFill>
                  <a:srgbClr val="000000"/>
                </a:solidFill>
                <a:latin typeface="Arial"/>
                <a:ea typeface="Arial"/>
                <a:cs typeface="Arial"/>
                <a:sym typeface="Arial"/>
              </a:rPr>
              <a:t>and </a:t>
            </a:r>
            <a:r>
              <a:rPr lang="en-US" sz="2500" b="true">
                <a:solidFill>
                  <a:srgbClr val="000000"/>
                </a:solidFill>
                <a:latin typeface="Arial Bold"/>
                <a:ea typeface="Arial Bold"/>
                <a:cs typeface="Arial Bold"/>
                <a:sym typeface="Arial Bold"/>
              </a:rPr>
              <a:t>equality </a:t>
            </a:r>
            <a:r>
              <a:rPr lang="en-US" sz="2500">
                <a:solidFill>
                  <a:srgbClr val="000000"/>
                </a:solidFill>
                <a:latin typeface="Arial"/>
                <a:ea typeface="Arial"/>
                <a:cs typeface="Arial"/>
                <a:sym typeface="Arial"/>
              </a:rPr>
              <a:t>worldwide.</a:t>
            </a:r>
          </a:p>
        </p:txBody>
      </p:sp>
      <p:sp>
        <p:nvSpPr>
          <p:cNvPr name="TextBox 9" id="9"/>
          <p:cNvSpPr txBox="true"/>
          <p:nvPr/>
        </p:nvSpPr>
        <p:spPr>
          <a:xfrm rot="5400000">
            <a:off x="12498388" y="4760912"/>
            <a:ext cx="102870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Thirty-Five: The United Nations</a:t>
            </a:r>
          </a:p>
        </p:txBody>
      </p:sp>
      <p:grpSp>
        <p:nvGrpSpPr>
          <p:cNvPr name="Group 10" id="10"/>
          <p:cNvGrpSpPr/>
          <p:nvPr/>
        </p:nvGrpSpPr>
        <p:grpSpPr>
          <a:xfrm rot="0">
            <a:off x="11383909" y="9756776"/>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363371"/>
                  </a:solidFill>
                  <a:latin typeface="Arial"/>
                  <a:ea typeface="Arial"/>
                  <a:cs typeface="Arial"/>
                  <a:sym typeface="Arial"/>
                </a:rPr>
                <a:t>@MsDoorley</a:t>
              </a:r>
            </a:p>
          </p:txBody>
        </p:sp>
      </p:gr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299655" y="0"/>
            <a:ext cx="20887310" cy="10287000"/>
          </a:xfrm>
          <a:custGeom>
            <a:avLst/>
            <a:gdLst/>
            <a:ahLst/>
            <a:cxnLst/>
            <a:rect r="r" b="b" t="t" l="l"/>
            <a:pathLst>
              <a:path h="10287000" w="20887310">
                <a:moveTo>
                  <a:pt x="0" y="0"/>
                </a:moveTo>
                <a:lnTo>
                  <a:pt x="20887310" y="0"/>
                </a:lnTo>
                <a:lnTo>
                  <a:pt x="20887310"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3" id="3"/>
          <p:cNvSpPr txBox="true"/>
          <p:nvPr/>
        </p:nvSpPr>
        <p:spPr>
          <a:xfrm rot="0">
            <a:off x="0" y="3700772"/>
            <a:ext cx="18288000" cy="1152525"/>
          </a:xfrm>
          <a:prstGeom prst="rect">
            <a:avLst/>
          </a:prstGeom>
        </p:spPr>
        <p:txBody>
          <a:bodyPr anchor="t" rtlCol="false" tIns="0" lIns="0" bIns="0" rIns="0">
            <a:spAutoFit/>
          </a:bodyPr>
          <a:lstStyle/>
          <a:p>
            <a:pPr algn="ctr">
              <a:lnSpc>
                <a:spcPts val="8400"/>
              </a:lnSpc>
            </a:pPr>
            <a:r>
              <a:rPr lang="en-US" b="true" sz="6000" spc="270">
                <a:solidFill>
                  <a:srgbClr val="363371"/>
                </a:solidFill>
                <a:latin typeface="Arial Bold"/>
                <a:ea typeface="Arial Bold"/>
                <a:cs typeface="Arial Bold"/>
                <a:sym typeface="Arial Bold"/>
              </a:rPr>
              <a:t>35.1: THE ORIGINS OF THE UNITED NATIONS</a:t>
            </a:r>
          </a:p>
        </p:txBody>
      </p:sp>
      <p:sp>
        <p:nvSpPr>
          <p:cNvPr name="TextBox 4" id="4"/>
          <p:cNvSpPr txBox="true"/>
          <p:nvPr/>
        </p:nvSpPr>
        <p:spPr>
          <a:xfrm rot="0">
            <a:off x="91269" y="3948422"/>
            <a:ext cx="18105462" cy="904876"/>
          </a:xfrm>
          <a:prstGeom prst="rect">
            <a:avLst/>
          </a:prstGeom>
        </p:spPr>
        <p:txBody>
          <a:bodyPr anchor="t" rtlCol="false" tIns="0" lIns="0" bIns="0" rIns="0">
            <a:spAutoFit/>
          </a:bodyPr>
          <a:lstStyle/>
          <a:p>
            <a:pPr algn="ctr">
              <a:lnSpc>
                <a:spcPts val="6900"/>
              </a:lnSpc>
            </a:pPr>
            <a:r>
              <a:rPr lang="en-US" sz="6000" spc="1800">
                <a:solidFill>
                  <a:srgbClr val="FFFFFF"/>
                </a:solidFill>
                <a:latin typeface="Daydream"/>
                <a:ea typeface="Daydream"/>
                <a:cs typeface="Daydream"/>
                <a:sym typeface="Daydream"/>
              </a:rPr>
              <a:t>35.1: the origins of the united nations</a:t>
            </a:r>
          </a:p>
        </p:txBody>
      </p:sp>
      <p:sp>
        <p:nvSpPr>
          <p:cNvPr name="TextBox 5" id="5"/>
          <p:cNvSpPr txBox="true"/>
          <p:nvPr/>
        </p:nvSpPr>
        <p:spPr>
          <a:xfrm rot="0">
            <a:off x="14963640" y="-14772"/>
            <a:ext cx="2878881" cy="591277"/>
          </a:xfrm>
          <a:prstGeom prst="rect">
            <a:avLst/>
          </a:prstGeom>
        </p:spPr>
        <p:txBody>
          <a:bodyPr anchor="t" rtlCol="false" tIns="0" lIns="0" bIns="0" rIns="0">
            <a:spAutoFit/>
          </a:bodyPr>
          <a:lstStyle/>
          <a:p>
            <a:pPr algn="r">
              <a:lnSpc>
                <a:spcPts val="4206"/>
              </a:lnSpc>
            </a:pPr>
            <a:r>
              <a:rPr lang="en-US" b="true" sz="3004">
                <a:solidFill>
                  <a:srgbClr val="FFFFFF"/>
                </a:solidFill>
                <a:latin typeface="Old Standard Bold"/>
                <a:ea typeface="Old Standard Bold"/>
                <a:cs typeface="Old Standard Bold"/>
                <a:sym typeface="Old Standard Bold"/>
              </a:rPr>
              <a:t>Chapter 35</a:t>
            </a:r>
          </a:p>
        </p:txBody>
      </p:sp>
      <p:sp>
        <p:nvSpPr>
          <p:cNvPr name="TextBox 6" id="6"/>
          <p:cNvSpPr txBox="true"/>
          <p:nvPr/>
        </p:nvSpPr>
        <p:spPr>
          <a:xfrm rot="0">
            <a:off x="612142" y="-14772"/>
            <a:ext cx="4125951" cy="591277"/>
          </a:xfrm>
          <a:prstGeom prst="rect">
            <a:avLst/>
          </a:prstGeom>
        </p:spPr>
        <p:txBody>
          <a:bodyPr anchor="t" rtlCol="false" tIns="0" lIns="0" bIns="0" rIns="0">
            <a:spAutoFit/>
          </a:bodyPr>
          <a:lstStyle/>
          <a:p>
            <a:pPr algn="l">
              <a:lnSpc>
                <a:spcPts val="4206"/>
              </a:lnSpc>
            </a:pPr>
            <a:r>
              <a:rPr lang="en-US" sz="3004" b="true">
                <a:solidFill>
                  <a:srgbClr val="FFFFFF"/>
                </a:solidFill>
                <a:latin typeface="Old Standard Bold"/>
                <a:ea typeface="Old Standard Bold"/>
                <a:cs typeface="Old Standard Bold"/>
                <a:sym typeface="Old Standard Bold"/>
              </a:rPr>
              <a:t>1945 to Present</a:t>
            </a:r>
          </a:p>
        </p:txBody>
      </p:sp>
      <p:sp>
        <p:nvSpPr>
          <p:cNvPr name="TextBox 7" id="7"/>
          <p:cNvSpPr txBox="true"/>
          <p:nvPr/>
        </p:nvSpPr>
        <p:spPr>
          <a:xfrm rot="0">
            <a:off x="0" y="9613901"/>
            <a:ext cx="9957994" cy="673099"/>
          </a:xfrm>
          <a:prstGeom prst="rect">
            <a:avLst/>
          </a:prstGeom>
        </p:spPr>
        <p:txBody>
          <a:bodyPr anchor="t" rtlCol="false" tIns="0" lIns="0" bIns="0" rIns="0">
            <a:spAutoFit/>
          </a:bodyPr>
          <a:lstStyle/>
          <a:p>
            <a:pPr algn="ctr">
              <a:lnSpc>
                <a:spcPts val="4900"/>
              </a:lnSpc>
            </a:pPr>
            <a:r>
              <a:rPr lang="en-US" sz="3500" b="true">
                <a:solidFill>
                  <a:srgbClr val="363371"/>
                </a:solidFill>
                <a:latin typeface="Arial Bold"/>
                <a:ea typeface="Arial Bold"/>
                <a:cs typeface="Arial Bold"/>
                <a:sym typeface="Arial Bold"/>
              </a:rPr>
              <a:t>Strand Two &amp; Three: The History of the World</a:t>
            </a:r>
          </a:p>
        </p:txBody>
      </p:sp>
      <p:grpSp>
        <p:nvGrpSpPr>
          <p:cNvPr name="Group 8" id="8"/>
          <p:cNvGrpSpPr/>
          <p:nvPr/>
        </p:nvGrpSpPr>
        <p:grpSpPr>
          <a:xfrm rot="0">
            <a:off x="12732649" y="9756776"/>
            <a:ext cx="5555351" cy="530224"/>
            <a:chOff x="0" y="0"/>
            <a:chExt cx="7407135" cy="706965"/>
          </a:xfrm>
        </p:grpSpPr>
        <p:sp>
          <p:nvSpPr>
            <p:cNvPr name="Freeform 9" id="9"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0" id="10"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1" id="11"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2" id="12"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3" id="13"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TextBox 14" id="14"/>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363371"/>
                  </a:solidFill>
                  <a:latin typeface="Arial"/>
                  <a:ea typeface="Arial"/>
                  <a:cs typeface="Arial"/>
                  <a:sym typeface="Arial"/>
                </a:rPr>
                <a:t>@MsDoorley</a:t>
              </a:r>
            </a:p>
          </p:txBody>
        </p:sp>
      </p:grpSp>
    </p:spTree>
  </p:cSld>
  <p:clrMapOvr>
    <a:masterClrMapping/>
  </p:clrMapOvr>
</p:sld>
</file>

<file path=ppt/slides/slide5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299655" y="0"/>
            <a:ext cx="20887310" cy="10287000"/>
          </a:xfrm>
          <a:custGeom>
            <a:avLst/>
            <a:gdLst/>
            <a:ahLst/>
            <a:cxnLst/>
            <a:rect r="r" b="b" t="t" l="l"/>
            <a:pathLst>
              <a:path h="10287000" w="20887310">
                <a:moveTo>
                  <a:pt x="0" y="0"/>
                </a:moveTo>
                <a:lnTo>
                  <a:pt x="20887310" y="0"/>
                </a:lnTo>
                <a:lnTo>
                  <a:pt x="20887310"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a:ln cap="sq">
            <a:noFill/>
            <a:prstDash val="solid"/>
            <a:miter/>
          </a:ln>
        </p:spPr>
      </p:sp>
      <p:sp>
        <p:nvSpPr>
          <p:cNvPr name="TextBox 3" id="3"/>
          <p:cNvSpPr txBox="true"/>
          <p:nvPr/>
        </p:nvSpPr>
        <p:spPr>
          <a:xfrm rot="0">
            <a:off x="0" y="9613901"/>
            <a:ext cx="12149667" cy="673099"/>
          </a:xfrm>
          <a:prstGeom prst="rect">
            <a:avLst/>
          </a:prstGeom>
        </p:spPr>
        <p:txBody>
          <a:bodyPr anchor="t" rtlCol="false" tIns="0" lIns="0" bIns="0" rIns="0">
            <a:spAutoFit/>
          </a:bodyPr>
          <a:lstStyle/>
          <a:p>
            <a:pPr algn="ctr">
              <a:lnSpc>
                <a:spcPts val="4900"/>
              </a:lnSpc>
            </a:pPr>
            <a:r>
              <a:rPr lang="en-US" sz="3500" b="true">
                <a:solidFill>
                  <a:srgbClr val="363371"/>
                </a:solidFill>
                <a:latin typeface="Arial Bold"/>
                <a:ea typeface="Arial Bold"/>
                <a:cs typeface="Arial Bold"/>
                <a:sym typeface="Arial Bold"/>
              </a:rPr>
              <a:t>Strand Two &amp; Three: The History of the World</a:t>
            </a:r>
          </a:p>
        </p:txBody>
      </p:sp>
      <p:sp>
        <p:nvSpPr>
          <p:cNvPr name="TextBox 4" id="4"/>
          <p:cNvSpPr txBox="true"/>
          <p:nvPr/>
        </p:nvSpPr>
        <p:spPr>
          <a:xfrm rot="0">
            <a:off x="0" y="3367397"/>
            <a:ext cx="18288000" cy="1714500"/>
          </a:xfrm>
          <a:prstGeom prst="rect">
            <a:avLst/>
          </a:prstGeom>
        </p:spPr>
        <p:txBody>
          <a:bodyPr anchor="t" rtlCol="false" tIns="0" lIns="0" bIns="0" rIns="0">
            <a:spAutoFit/>
          </a:bodyPr>
          <a:lstStyle/>
          <a:p>
            <a:pPr algn="ctr">
              <a:lnSpc>
                <a:spcPts val="12599"/>
              </a:lnSpc>
            </a:pPr>
            <a:r>
              <a:rPr lang="en-US" b="true" sz="9000" spc="405">
                <a:solidFill>
                  <a:srgbClr val="363371"/>
                </a:solidFill>
                <a:latin typeface="Arial Bold"/>
                <a:ea typeface="Arial Bold"/>
                <a:cs typeface="Arial Bold"/>
                <a:sym typeface="Arial Bold"/>
              </a:rPr>
              <a:t>35.6: SUMMARY</a:t>
            </a:r>
          </a:p>
        </p:txBody>
      </p:sp>
      <p:sp>
        <p:nvSpPr>
          <p:cNvPr name="TextBox 5" id="5"/>
          <p:cNvSpPr txBox="true"/>
          <p:nvPr/>
        </p:nvSpPr>
        <p:spPr>
          <a:xfrm rot="0">
            <a:off x="4298244" y="3799385"/>
            <a:ext cx="9691539" cy="1343025"/>
          </a:xfrm>
          <a:prstGeom prst="rect">
            <a:avLst/>
          </a:prstGeom>
        </p:spPr>
        <p:txBody>
          <a:bodyPr anchor="t" rtlCol="false" tIns="0" lIns="0" bIns="0" rIns="0">
            <a:spAutoFit/>
          </a:bodyPr>
          <a:lstStyle/>
          <a:p>
            <a:pPr algn="ctr">
              <a:lnSpc>
                <a:spcPts val="10349"/>
              </a:lnSpc>
            </a:pPr>
            <a:r>
              <a:rPr lang="en-US" sz="9000" spc="2700">
                <a:solidFill>
                  <a:srgbClr val="FFFFFF"/>
                </a:solidFill>
                <a:latin typeface="Daydream"/>
                <a:ea typeface="Daydream"/>
                <a:cs typeface="Daydream"/>
                <a:sym typeface="Daydream"/>
              </a:rPr>
              <a:t>35.6: summary</a:t>
            </a:r>
          </a:p>
        </p:txBody>
      </p:sp>
      <p:sp>
        <p:nvSpPr>
          <p:cNvPr name="TextBox 6" id="6"/>
          <p:cNvSpPr txBox="true"/>
          <p:nvPr/>
        </p:nvSpPr>
        <p:spPr>
          <a:xfrm rot="0">
            <a:off x="15644107" y="-14772"/>
            <a:ext cx="2198415" cy="591277"/>
          </a:xfrm>
          <a:prstGeom prst="rect">
            <a:avLst/>
          </a:prstGeom>
        </p:spPr>
        <p:txBody>
          <a:bodyPr anchor="t" rtlCol="false" tIns="0" lIns="0" bIns="0" rIns="0">
            <a:spAutoFit/>
          </a:bodyPr>
          <a:lstStyle/>
          <a:p>
            <a:pPr algn="r">
              <a:lnSpc>
                <a:spcPts val="4206"/>
              </a:lnSpc>
            </a:pPr>
            <a:r>
              <a:rPr lang="en-US" b="true" sz="3004">
                <a:solidFill>
                  <a:srgbClr val="FFFFFF"/>
                </a:solidFill>
                <a:latin typeface="Old Standard Bold"/>
                <a:ea typeface="Old Standard Bold"/>
                <a:cs typeface="Old Standard Bold"/>
                <a:sym typeface="Old Standard Bold"/>
              </a:rPr>
              <a:t>Chapter 35</a:t>
            </a:r>
          </a:p>
        </p:txBody>
      </p:sp>
      <p:sp>
        <p:nvSpPr>
          <p:cNvPr name="TextBox 7" id="7"/>
          <p:cNvSpPr txBox="true"/>
          <p:nvPr/>
        </p:nvSpPr>
        <p:spPr>
          <a:xfrm rot="0">
            <a:off x="612142" y="-14772"/>
            <a:ext cx="4125951" cy="591277"/>
          </a:xfrm>
          <a:prstGeom prst="rect">
            <a:avLst/>
          </a:prstGeom>
        </p:spPr>
        <p:txBody>
          <a:bodyPr anchor="t" rtlCol="false" tIns="0" lIns="0" bIns="0" rIns="0">
            <a:spAutoFit/>
          </a:bodyPr>
          <a:lstStyle/>
          <a:p>
            <a:pPr algn="l">
              <a:lnSpc>
                <a:spcPts val="4206"/>
              </a:lnSpc>
            </a:pPr>
            <a:r>
              <a:rPr lang="en-US" sz="3004" b="true">
                <a:solidFill>
                  <a:srgbClr val="FFFFFF"/>
                </a:solidFill>
                <a:latin typeface="Old Standard Bold"/>
                <a:ea typeface="Old Standard Bold"/>
                <a:cs typeface="Old Standard Bold"/>
                <a:sym typeface="Old Standard Bold"/>
              </a:rPr>
              <a:t>1945 to Present</a:t>
            </a:r>
          </a:p>
        </p:txBody>
      </p:sp>
      <p:grpSp>
        <p:nvGrpSpPr>
          <p:cNvPr name="Group 8" id="8"/>
          <p:cNvGrpSpPr/>
          <p:nvPr/>
        </p:nvGrpSpPr>
        <p:grpSpPr>
          <a:xfrm rot="0">
            <a:off x="12732649" y="9756776"/>
            <a:ext cx="5555351" cy="530224"/>
            <a:chOff x="0" y="0"/>
            <a:chExt cx="7407135" cy="706965"/>
          </a:xfrm>
        </p:grpSpPr>
        <p:sp>
          <p:nvSpPr>
            <p:cNvPr name="Freeform 9" id="9"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0" id="10"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1" id="11"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2" id="12"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3" id="13"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TextBox 14" id="14"/>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363371"/>
                  </a:solidFill>
                  <a:latin typeface="Arial"/>
                  <a:ea typeface="Arial"/>
                  <a:cs typeface="Arial"/>
                  <a:sym typeface="Arial"/>
                </a:rPr>
                <a:t>@MsDoorley</a:t>
              </a:r>
            </a:p>
          </p:txBody>
        </p:sp>
      </p:grpSp>
    </p:spTree>
  </p:cSld>
  <p:clrMapOvr>
    <a:masterClrMapping/>
  </p:clrMapOvr>
</p:sld>
</file>

<file path=ppt/slides/slide5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sp>
        <p:nvSpPr>
          <p:cNvPr name="TextBox 6" id="6"/>
          <p:cNvSpPr txBox="true"/>
          <p:nvPr/>
        </p:nvSpPr>
        <p:spPr>
          <a:xfrm rot="0">
            <a:off x="1028700" y="771525"/>
            <a:ext cx="15730037" cy="1244596"/>
          </a:xfrm>
          <a:prstGeom prst="rect">
            <a:avLst/>
          </a:prstGeom>
        </p:spPr>
        <p:txBody>
          <a:bodyPr anchor="t" rtlCol="false" tIns="0" lIns="0" bIns="0" rIns="0">
            <a:spAutoFit/>
          </a:bodyPr>
          <a:lstStyle/>
          <a:p>
            <a:pPr algn="l">
              <a:lnSpc>
                <a:spcPts val="9100"/>
              </a:lnSpc>
            </a:pPr>
            <a:r>
              <a:rPr lang="en-US" sz="6500" b="true">
                <a:solidFill>
                  <a:srgbClr val="363371"/>
                </a:solidFill>
                <a:latin typeface="Arial Bold"/>
                <a:ea typeface="Arial Bold"/>
                <a:cs typeface="Arial Bold"/>
                <a:sym typeface="Arial Bold"/>
              </a:rPr>
              <a:t>In this chapter, we have learned that...</a:t>
            </a:r>
          </a:p>
        </p:txBody>
      </p:sp>
      <p:sp>
        <p:nvSpPr>
          <p:cNvPr name="TextBox 7" id="7"/>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b="true">
                <a:solidFill>
                  <a:srgbClr val="FFFFFF"/>
                </a:solidFill>
                <a:latin typeface="Arial Bold"/>
                <a:ea typeface="Arial Bold"/>
                <a:cs typeface="Arial Bold"/>
                <a:sym typeface="Arial Bold"/>
              </a:rPr>
              <a:t>Strand Two &amp; Three: The History of the World</a:t>
            </a:r>
          </a:p>
        </p:txBody>
      </p:sp>
      <p:sp>
        <p:nvSpPr>
          <p:cNvPr name="TextBox 8" id="8"/>
          <p:cNvSpPr txBox="true"/>
          <p:nvPr/>
        </p:nvSpPr>
        <p:spPr>
          <a:xfrm rot="0">
            <a:off x="1007553" y="1911346"/>
            <a:ext cx="15609955" cy="7489824"/>
          </a:xfrm>
          <a:prstGeom prst="rect">
            <a:avLst/>
          </a:prstGeom>
        </p:spPr>
        <p:txBody>
          <a:bodyPr anchor="t" rtlCol="false" tIns="0" lIns="0" bIns="0" rIns="0">
            <a:spAutoFit/>
          </a:bodyPr>
          <a:lstStyle/>
          <a:p>
            <a:pPr algn="l" marL="539754" indent="-269877" lvl="1">
              <a:lnSpc>
                <a:spcPts val="3500"/>
              </a:lnSpc>
              <a:buFont typeface="Arial"/>
              <a:buChar char="•"/>
            </a:pPr>
            <a:r>
              <a:rPr lang="en-US" sz="2500">
                <a:solidFill>
                  <a:srgbClr val="000000"/>
                </a:solidFill>
                <a:latin typeface="Arial"/>
                <a:ea typeface="Arial"/>
                <a:cs typeface="Arial"/>
                <a:sym typeface="Arial"/>
              </a:rPr>
              <a:t>Founded in 1945, the United Nations (UN) was established with the primary goal of fostering international co-operation, preventing wars, ensuring justice, and safeguarding human rights. Originally beginning with 51 Member States, the organization grew to encompass 193 members by 2021. Trygve Lie took on the esteemed role of its first Secretary-General, overseeing the Secretariat responsible for day-to-day operations.</a:t>
            </a:r>
          </a:p>
          <a:p>
            <a:pPr algn="l" marL="539754" indent="-269877" lvl="1">
              <a:lnSpc>
                <a:spcPts val="3500"/>
              </a:lnSpc>
              <a:buFont typeface="Arial"/>
              <a:buChar char="•"/>
            </a:pPr>
            <a:r>
              <a:rPr lang="en-US" sz="2500">
                <a:solidFill>
                  <a:srgbClr val="000000"/>
                </a:solidFill>
                <a:latin typeface="Arial"/>
                <a:ea typeface="Arial"/>
                <a:cs typeface="Arial"/>
                <a:sym typeface="Arial"/>
              </a:rPr>
              <a:t>Central to the UN's operations is the General Assembly. Here, all 193 Member States gather to discuss and deliberate on pressing global issues. Each state holds a single vote, and major decisions necessitate a two-thirds majority. Additionally, the Security Council, another pivotal component, focuses on upholding international peace. It comprises five permanent members, each wielding the influential power of a veto.</a:t>
            </a:r>
          </a:p>
          <a:p>
            <a:pPr algn="l" marL="539754" indent="-269877" lvl="1">
              <a:lnSpc>
                <a:spcPts val="3500"/>
              </a:lnSpc>
              <a:buFont typeface="Arial"/>
              <a:buChar char="•"/>
            </a:pPr>
            <a:r>
              <a:rPr lang="en-US" sz="2500">
                <a:solidFill>
                  <a:srgbClr val="000000"/>
                </a:solidFill>
                <a:latin typeface="Arial"/>
                <a:ea typeface="Arial"/>
                <a:cs typeface="Arial"/>
                <a:sym typeface="Arial"/>
              </a:rPr>
              <a:t>The UN's peacekeeping forces, colloquially termed the 'Blue Helmets', play a vital role in ensuring tranquility in conflict zones. These troops, contributed by member states, are dispatched to areas of unrest. The financial cost of these missions is shared among the member nations.</a:t>
            </a:r>
          </a:p>
          <a:p>
            <a:pPr algn="l" marL="539754" indent="-269877" lvl="1">
              <a:lnSpc>
                <a:spcPts val="3500"/>
              </a:lnSpc>
              <a:buFont typeface="Arial"/>
              <a:buChar char="•"/>
            </a:pPr>
            <a:r>
              <a:rPr lang="en-US" sz="2500">
                <a:solidFill>
                  <a:srgbClr val="000000"/>
                </a:solidFill>
                <a:latin typeface="Arial"/>
                <a:ea typeface="Arial"/>
                <a:cs typeface="Arial"/>
                <a:sym typeface="Arial"/>
              </a:rPr>
              <a:t>Historically, the UN has been significantly involved in numerous global conflicts. Since 1948, the Israel-Palestine Conflict has consistently occupied the organization's attention, serving as a persistent point of international contention. Another major engagement was in Yugoslavia during the 1990s. The UN's role during the Yugoslav Wars faced scrutiny, primarily due to its perceived ineffectiveness in curbing severe atrocities.</a:t>
            </a:r>
          </a:p>
        </p:txBody>
      </p:sp>
      <p:sp>
        <p:nvSpPr>
          <p:cNvPr name="TextBox 9" id="9"/>
          <p:cNvSpPr txBox="true"/>
          <p:nvPr/>
        </p:nvSpPr>
        <p:spPr>
          <a:xfrm rot="5400000">
            <a:off x="12498388" y="4760912"/>
            <a:ext cx="102870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Thirty-Five: The United Nations</a:t>
            </a:r>
          </a:p>
        </p:txBody>
      </p:sp>
      <p:grpSp>
        <p:nvGrpSpPr>
          <p:cNvPr name="Group 10" id="10"/>
          <p:cNvGrpSpPr/>
          <p:nvPr/>
        </p:nvGrpSpPr>
        <p:grpSpPr>
          <a:xfrm rot="0">
            <a:off x="11383909" y="9756776"/>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363371"/>
                  </a:solidFill>
                  <a:latin typeface="Arial"/>
                  <a:ea typeface="Arial"/>
                  <a:cs typeface="Arial"/>
                  <a:sym typeface="Arial"/>
                </a:rPr>
                <a:t>@MsDoorley</a:t>
              </a:r>
            </a:p>
          </p:txBody>
        </p:sp>
      </p:grpSp>
    </p:spTree>
  </p:cSld>
  <p:clrMapOvr>
    <a:masterClrMapping/>
  </p:clrMapOvr>
</p:sld>
</file>

<file path=ppt/slides/slide5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sp>
        <p:nvSpPr>
          <p:cNvPr name="TextBox 6" id="6"/>
          <p:cNvSpPr txBox="true"/>
          <p:nvPr/>
        </p:nvSpPr>
        <p:spPr>
          <a:xfrm rot="0">
            <a:off x="1028700" y="771525"/>
            <a:ext cx="15730037" cy="1244596"/>
          </a:xfrm>
          <a:prstGeom prst="rect">
            <a:avLst/>
          </a:prstGeom>
        </p:spPr>
        <p:txBody>
          <a:bodyPr anchor="t" rtlCol="false" tIns="0" lIns="0" bIns="0" rIns="0">
            <a:spAutoFit/>
          </a:bodyPr>
          <a:lstStyle/>
          <a:p>
            <a:pPr algn="l">
              <a:lnSpc>
                <a:spcPts val="9100"/>
              </a:lnSpc>
            </a:pPr>
            <a:r>
              <a:rPr lang="en-US" sz="6500" b="true">
                <a:solidFill>
                  <a:srgbClr val="363371"/>
                </a:solidFill>
                <a:latin typeface="Arial Bold"/>
                <a:ea typeface="Arial Bold"/>
                <a:cs typeface="Arial Bold"/>
                <a:sym typeface="Arial Bold"/>
              </a:rPr>
              <a:t>In this chapter, we have learned that...</a:t>
            </a:r>
          </a:p>
        </p:txBody>
      </p:sp>
      <p:sp>
        <p:nvSpPr>
          <p:cNvPr name="TextBox 7" id="7"/>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b="true">
                <a:solidFill>
                  <a:srgbClr val="FFFFFF"/>
                </a:solidFill>
                <a:latin typeface="Arial Bold"/>
                <a:ea typeface="Arial Bold"/>
                <a:cs typeface="Arial Bold"/>
                <a:sym typeface="Arial Bold"/>
              </a:rPr>
              <a:t>Strand Two &amp; Three: The History of the World</a:t>
            </a:r>
          </a:p>
        </p:txBody>
      </p:sp>
      <p:sp>
        <p:nvSpPr>
          <p:cNvPr name="TextBox 8" id="8"/>
          <p:cNvSpPr txBox="true"/>
          <p:nvPr/>
        </p:nvSpPr>
        <p:spPr>
          <a:xfrm rot="0">
            <a:off x="1007553" y="1911346"/>
            <a:ext cx="15609955" cy="7489824"/>
          </a:xfrm>
          <a:prstGeom prst="rect">
            <a:avLst/>
          </a:prstGeom>
        </p:spPr>
        <p:txBody>
          <a:bodyPr anchor="t" rtlCol="false" tIns="0" lIns="0" bIns="0" rIns="0">
            <a:spAutoFit/>
          </a:bodyPr>
          <a:lstStyle/>
          <a:p>
            <a:pPr algn="l" marL="539754" indent="-269877" lvl="1">
              <a:lnSpc>
                <a:spcPts val="3500"/>
              </a:lnSpc>
              <a:buFont typeface="Arial"/>
              <a:buChar char="•"/>
            </a:pPr>
            <a:r>
              <a:rPr lang="en-US" sz="2500">
                <a:solidFill>
                  <a:srgbClr val="000000"/>
                </a:solidFill>
                <a:latin typeface="Arial"/>
                <a:ea typeface="Arial"/>
                <a:cs typeface="Arial"/>
                <a:sym typeface="Arial"/>
              </a:rPr>
              <a:t>The Economic and Social Council (ECOSOC) propels the UN's efforts in promoting international cooperation on socio-economic fronts. ECOSOC's undertakings are epitomised by the Sustainable Development Goals (SDGs) – a set of 17 objectives aiming at a prosperous future for all. Operating under ECOSOC are specialised agencies, including the WHO, UNESCO, ILO, and IMF.</a:t>
            </a:r>
          </a:p>
          <a:p>
            <a:pPr algn="l" marL="539754" indent="-269877" lvl="1">
              <a:lnSpc>
                <a:spcPts val="3500"/>
              </a:lnSpc>
              <a:buFont typeface="Arial"/>
              <a:buChar char="•"/>
            </a:pPr>
            <a:r>
              <a:rPr lang="en-US" sz="2500">
                <a:solidFill>
                  <a:srgbClr val="000000"/>
                </a:solidFill>
                <a:latin typeface="Arial"/>
                <a:ea typeface="Arial"/>
                <a:cs typeface="Arial"/>
                <a:sym typeface="Arial"/>
              </a:rPr>
              <a:t>The UN is also vested in global judiciary matters, with the International Court of Justice at its helm. Established in 1945, this court arbitrates disputes between nations. In response to specific global conflicts, the UN also founded the International Criminal Tribunals for both Yugoslavia (1993) and Rwanda (1994) to address heinous war crimes.</a:t>
            </a:r>
          </a:p>
          <a:p>
            <a:pPr algn="l" marL="539754" indent="-269877" lvl="1">
              <a:lnSpc>
                <a:spcPts val="3500"/>
              </a:lnSpc>
              <a:buFont typeface="Arial"/>
              <a:buChar char="•"/>
            </a:pPr>
            <a:r>
              <a:rPr lang="en-US" sz="2500">
                <a:solidFill>
                  <a:srgbClr val="000000"/>
                </a:solidFill>
                <a:latin typeface="Arial"/>
                <a:ea typeface="Arial"/>
                <a:cs typeface="Arial"/>
                <a:sym typeface="Arial"/>
              </a:rPr>
              <a:t>Championing human rights is core to the UN's mission. The Universal Declaration of Human Rights (UDHR), adopted in 1948, is a testament to this commitment. Drawing from the 1789 French Declaration, the UDHR lists 30 articles of universal rights. Although not legally binding, its influence on worldwide human rights discourse is undeniable.</a:t>
            </a:r>
          </a:p>
          <a:p>
            <a:pPr algn="l" marL="539754" indent="-269877" lvl="1">
              <a:lnSpc>
                <a:spcPts val="3500"/>
              </a:lnSpc>
              <a:buFont typeface="Arial"/>
              <a:buChar char="•"/>
            </a:pPr>
            <a:r>
              <a:rPr lang="en-US" sz="2500">
                <a:solidFill>
                  <a:srgbClr val="000000"/>
                </a:solidFill>
                <a:latin typeface="Arial"/>
                <a:ea typeface="Arial"/>
                <a:cs typeface="Arial"/>
                <a:sym typeface="Arial"/>
              </a:rPr>
              <a:t>Adopted in 1989, the Convention on the Rights of the Child (CRC) is a pivotal UN treaty championing children's rights across civil, political, economic, and social domains. This convention emphasises safeguarding the best interests of children in all actions. Facilitating these efforts is the United Nations Children's Fund (UNICEF), established in 1946. Originally a post-World War II relief agency, UNICEF now works in over 190 countries, promoting children's welfare, education, and protection from harm.</a:t>
            </a:r>
          </a:p>
        </p:txBody>
      </p:sp>
      <p:sp>
        <p:nvSpPr>
          <p:cNvPr name="TextBox 9" id="9"/>
          <p:cNvSpPr txBox="true"/>
          <p:nvPr/>
        </p:nvSpPr>
        <p:spPr>
          <a:xfrm rot="5400000">
            <a:off x="12498388" y="4760912"/>
            <a:ext cx="102870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Thirty-Five: The United Nations</a:t>
            </a:r>
          </a:p>
        </p:txBody>
      </p:sp>
      <p:grpSp>
        <p:nvGrpSpPr>
          <p:cNvPr name="Group 10" id="10"/>
          <p:cNvGrpSpPr/>
          <p:nvPr/>
        </p:nvGrpSpPr>
        <p:grpSpPr>
          <a:xfrm rot="0">
            <a:off x="11383909" y="9756776"/>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363371"/>
                  </a:solidFill>
                  <a:latin typeface="Arial"/>
                  <a:ea typeface="Arial"/>
                  <a:cs typeface="Arial"/>
                  <a:sym typeface="Arial"/>
                </a:rPr>
                <a:t>@MsDoorley</a:t>
              </a:r>
            </a:p>
          </p:txBody>
        </p:sp>
      </p:grpSp>
    </p:spTree>
  </p:cSld>
  <p:clrMapOvr>
    <a:masterClrMapping/>
  </p:clrMapOvr>
</p:sld>
</file>

<file path=ppt/slides/slide5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sp>
        <p:nvSpPr>
          <p:cNvPr name="TextBox 6" id="6"/>
          <p:cNvSpPr txBox="true"/>
          <p:nvPr/>
        </p:nvSpPr>
        <p:spPr>
          <a:xfrm rot="0">
            <a:off x="1028700" y="790575"/>
            <a:ext cx="15730037" cy="1152520"/>
          </a:xfrm>
          <a:prstGeom prst="rect">
            <a:avLst/>
          </a:prstGeom>
        </p:spPr>
        <p:txBody>
          <a:bodyPr anchor="t" rtlCol="false" tIns="0" lIns="0" bIns="0" rIns="0">
            <a:spAutoFit/>
          </a:bodyPr>
          <a:lstStyle/>
          <a:p>
            <a:pPr algn="l">
              <a:lnSpc>
                <a:spcPts val="8400"/>
              </a:lnSpc>
            </a:pPr>
            <a:r>
              <a:rPr lang="en-US" sz="6000" b="true">
                <a:solidFill>
                  <a:srgbClr val="363371"/>
                </a:solidFill>
                <a:latin typeface="Arial Bold"/>
                <a:ea typeface="Arial Bold"/>
                <a:cs typeface="Arial Bold"/>
                <a:sym typeface="Arial Bold"/>
              </a:rPr>
              <a:t>Reflecting on... the United Nations</a:t>
            </a:r>
          </a:p>
        </p:txBody>
      </p:sp>
      <p:sp>
        <p:nvSpPr>
          <p:cNvPr name="TextBox 7" id="7"/>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b="true">
                <a:solidFill>
                  <a:srgbClr val="FFFFFF"/>
                </a:solidFill>
                <a:latin typeface="Arial Bold"/>
                <a:ea typeface="Arial Bold"/>
                <a:cs typeface="Arial Bold"/>
                <a:sym typeface="Arial Bold"/>
              </a:rPr>
              <a:t>Strand Two &amp; Three: The History of the World</a:t>
            </a:r>
          </a:p>
        </p:txBody>
      </p:sp>
      <p:sp>
        <p:nvSpPr>
          <p:cNvPr name="TextBox 8" id="8"/>
          <p:cNvSpPr txBox="true"/>
          <p:nvPr/>
        </p:nvSpPr>
        <p:spPr>
          <a:xfrm rot="0">
            <a:off x="1007553" y="1892296"/>
            <a:ext cx="15609955" cy="5915025"/>
          </a:xfrm>
          <a:prstGeom prst="rect">
            <a:avLst/>
          </a:prstGeom>
        </p:spPr>
        <p:txBody>
          <a:bodyPr anchor="t" rtlCol="false" tIns="0" lIns="0" bIns="0" rIns="0">
            <a:spAutoFit/>
          </a:bodyPr>
          <a:lstStyle/>
          <a:p>
            <a:pPr algn="just">
              <a:lnSpc>
                <a:spcPts val="4200"/>
              </a:lnSpc>
            </a:pPr>
            <a:r>
              <a:rPr lang="en-US" sz="3000">
                <a:solidFill>
                  <a:srgbClr val="000000"/>
                </a:solidFill>
                <a:latin typeface="Arial"/>
                <a:ea typeface="Arial"/>
                <a:cs typeface="Arial"/>
                <a:sym typeface="Arial"/>
              </a:rPr>
              <a:t>The establishment of the United Nations marked a watershed moment in global history, concluding a period of rampant imperialism and world wars that devastated continents. It symbolised humanity's collective commitment to peace, cooperation, and the shared values of human rights. The UN demonstrated that nations, regardless of differences, were willing to come together, negotiate, and work collaboratively for the greater good of the global community. However, this commendable venture wasn't without its challenges. In the pursuit of global peace and security, the UN often had to mediate in complex geopolitical terrains, sometimes even leading to military interventions and unintended casualties. These dual facets of the United Nations – an enduring hope for a united and peaceful world and the intricate challenges of international diplomacy – would characterise global relations for the many decades following its inception.</a:t>
            </a:r>
          </a:p>
        </p:txBody>
      </p:sp>
      <p:sp>
        <p:nvSpPr>
          <p:cNvPr name="TextBox 9" id="9"/>
          <p:cNvSpPr txBox="true"/>
          <p:nvPr/>
        </p:nvSpPr>
        <p:spPr>
          <a:xfrm rot="5400000">
            <a:off x="12498388" y="4760912"/>
            <a:ext cx="102870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Thirty-Five: The United Nations</a:t>
            </a:r>
          </a:p>
        </p:txBody>
      </p:sp>
      <p:grpSp>
        <p:nvGrpSpPr>
          <p:cNvPr name="Group 10" id="10"/>
          <p:cNvGrpSpPr/>
          <p:nvPr/>
        </p:nvGrpSpPr>
        <p:grpSpPr>
          <a:xfrm rot="0">
            <a:off x="11383909" y="9756776"/>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363371"/>
                  </a:solidFill>
                  <a:latin typeface="Arial"/>
                  <a:ea typeface="Arial"/>
                  <a:cs typeface="Arial"/>
                  <a:sym typeface="Arial"/>
                </a:rPr>
                <a:t>@MsDoorley</a:t>
              </a:r>
            </a:p>
          </p:txBody>
        </p:sp>
      </p:grpSp>
    </p:spTree>
  </p:cSld>
  <p:clrMapOvr>
    <a:masterClrMapping/>
  </p:clrMapOvr>
</p:sld>
</file>

<file path=ppt/slides/slide5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sp>
        <p:nvSpPr>
          <p:cNvPr name="TextBox 6" id="6"/>
          <p:cNvSpPr txBox="true"/>
          <p:nvPr/>
        </p:nvSpPr>
        <p:spPr>
          <a:xfrm rot="0">
            <a:off x="1028700" y="790575"/>
            <a:ext cx="15730037" cy="1152520"/>
          </a:xfrm>
          <a:prstGeom prst="rect">
            <a:avLst/>
          </a:prstGeom>
        </p:spPr>
        <p:txBody>
          <a:bodyPr anchor="t" rtlCol="false" tIns="0" lIns="0" bIns="0" rIns="0">
            <a:spAutoFit/>
          </a:bodyPr>
          <a:lstStyle/>
          <a:p>
            <a:pPr algn="l">
              <a:lnSpc>
                <a:spcPts val="8400"/>
              </a:lnSpc>
            </a:pPr>
            <a:r>
              <a:rPr lang="en-US" sz="6000" b="true">
                <a:solidFill>
                  <a:srgbClr val="363371"/>
                </a:solidFill>
                <a:latin typeface="Arial Bold"/>
                <a:ea typeface="Arial Bold"/>
                <a:cs typeface="Arial Bold"/>
                <a:sym typeface="Arial Bold"/>
              </a:rPr>
              <a:t>Examination Questions</a:t>
            </a:r>
          </a:p>
        </p:txBody>
      </p:sp>
      <p:sp>
        <p:nvSpPr>
          <p:cNvPr name="TextBox 7" id="7"/>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b="true">
                <a:solidFill>
                  <a:srgbClr val="FFFFFF"/>
                </a:solidFill>
                <a:latin typeface="Arial Bold"/>
                <a:ea typeface="Arial Bold"/>
                <a:cs typeface="Arial Bold"/>
                <a:sym typeface="Arial Bold"/>
              </a:rPr>
              <a:t>Strand Two &amp; Three: The History of the World</a:t>
            </a:r>
          </a:p>
        </p:txBody>
      </p:sp>
      <p:sp>
        <p:nvSpPr>
          <p:cNvPr name="TextBox 8" id="8"/>
          <p:cNvSpPr txBox="true"/>
          <p:nvPr/>
        </p:nvSpPr>
        <p:spPr>
          <a:xfrm rot="5400000">
            <a:off x="12498388" y="4760912"/>
            <a:ext cx="102870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Thirty-Five: The United Nations</a:t>
            </a:r>
          </a:p>
        </p:txBody>
      </p:sp>
      <p:sp>
        <p:nvSpPr>
          <p:cNvPr name="TextBox 9" id="9"/>
          <p:cNvSpPr txBox="true"/>
          <p:nvPr/>
        </p:nvSpPr>
        <p:spPr>
          <a:xfrm rot="0">
            <a:off x="1007553" y="1892296"/>
            <a:ext cx="15609955" cy="1114425"/>
          </a:xfrm>
          <a:prstGeom prst="rect">
            <a:avLst/>
          </a:prstGeom>
        </p:spPr>
        <p:txBody>
          <a:bodyPr anchor="t" rtlCol="false" tIns="0" lIns="0" bIns="0" rIns="0">
            <a:spAutoFit/>
          </a:bodyPr>
          <a:lstStyle/>
          <a:p>
            <a:pPr algn="just">
              <a:lnSpc>
                <a:spcPts val="4200"/>
              </a:lnSpc>
            </a:pPr>
            <a:r>
              <a:rPr lang="en-US" sz="3000">
                <a:solidFill>
                  <a:srgbClr val="000000"/>
                </a:solidFill>
                <a:latin typeface="Arial"/>
                <a:ea typeface="Arial"/>
                <a:cs typeface="Arial"/>
                <a:sym typeface="Arial"/>
              </a:rPr>
              <a:t>Sample B Q7</a:t>
            </a:r>
          </a:p>
          <a:p>
            <a:pPr algn="just">
              <a:lnSpc>
                <a:spcPts val="4200"/>
              </a:lnSpc>
            </a:pPr>
            <a:r>
              <a:rPr lang="en-US" sz="3000">
                <a:solidFill>
                  <a:srgbClr val="000000"/>
                </a:solidFill>
                <a:latin typeface="Arial"/>
                <a:ea typeface="Arial"/>
                <a:cs typeface="Arial"/>
                <a:sym typeface="Arial"/>
              </a:rPr>
              <a:t>Sample C Q7</a:t>
            </a:r>
          </a:p>
        </p:txBody>
      </p:sp>
      <p:grpSp>
        <p:nvGrpSpPr>
          <p:cNvPr name="Group 10" id="10"/>
          <p:cNvGrpSpPr/>
          <p:nvPr/>
        </p:nvGrpSpPr>
        <p:grpSpPr>
          <a:xfrm rot="0">
            <a:off x="11383909" y="9756776"/>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363371"/>
                  </a:solidFill>
                  <a:latin typeface="Arial"/>
                  <a:ea typeface="Arial"/>
                  <a:cs typeface="Arial"/>
                  <a:sym typeface="Arial"/>
                </a:rPr>
                <a:t>@MsDoorley</a:t>
              </a:r>
            </a:p>
          </p:txBody>
        </p:sp>
      </p:grpSp>
    </p:spTree>
  </p:cSld>
  <p:clrMapOvr>
    <a:masterClrMapping/>
  </p:clrMapOvr>
</p:sld>
</file>

<file path=ppt/slides/slide5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sp>
        <p:nvSpPr>
          <p:cNvPr name="TextBox 6" id="6"/>
          <p:cNvSpPr txBox="true"/>
          <p:nvPr/>
        </p:nvSpPr>
        <p:spPr>
          <a:xfrm rot="0">
            <a:off x="1028700" y="790575"/>
            <a:ext cx="15730037" cy="1152520"/>
          </a:xfrm>
          <a:prstGeom prst="rect">
            <a:avLst/>
          </a:prstGeom>
        </p:spPr>
        <p:txBody>
          <a:bodyPr anchor="t" rtlCol="false" tIns="0" lIns="0" bIns="0" rIns="0">
            <a:spAutoFit/>
          </a:bodyPr>
          <a:lstStyle/>
          <a:p>
            <a:pPr algn="l">
              <a:lnSpc>
                <a:spcPts val="8400"/>
              </a:lnSpc>
            </a:pPr>
            <a:r>
              <a:rPr lang="en-US" sz="6000" b="true">
                <a:solidFill>
                  <a:srgbClr val="363371"/>
                </a:solidFill>
                <a:latin typeface="Arial Bold"/>
                <a:ea typeface="Arial Bold"/>
                <a:cs typeface="Arial Bold"/>
                <a:sym typeface="Arial Bold"/>
              </a:rPr>
              <a:t>Project</a:t>
            </a:r>
          </a:p>
        </p:txBody>
      </p:sp>
      <p:sp>
        <p:nvSpPr>
          <p:cNvPr name="TextBox 7" id="7"/>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b="true">
                <a:solidFill>
                  <a:srgbClr val="FFFFFF"/>
                </a:solidFill>
                <a:latin typeface="Arial Bold"/>
                <a:ea typeface="Arial Bold"/>
                <a:cs typeface="Arial Bold"/>
                <a:sym typeface="Arial Bold"/>
              </a:rPr>
              <a:t>Strand Two &amp; Three: The History of the World</a:t>
            </a:r>
          </a:p>
        </p:txBody>
      </p:sp>
      <p:sp>
        <p:nvSpPr>
          <p:cNvPr name="TextBox 8" id="8"/>
          <p:cNvSpPr txBox="true"/>
          <p:nvPr/>
        </p:nvSpPr>
        <p:spPr>
          <a:xfrm rot="5400000">
            <a:off x="12498388" y="4760912"/>
            <a:ext cx="102870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Thirty-Five: The United Nations</a:t>
            </a:r>
          </a:p>
        </p:txBody>
      </p:sp>
      <p:grpSp>
        <p:nvGrpSpPr>
          <p:cNvPr name="Group 9" id="9"/>
          <p:cNvGrpSpPr/>
          <p:nvPr/>
        </p:nvGrpSpPr>
        <p:grpSpPr>
          <a:xfrm rot="0">
            <a:off x="1028700" y="1943095"/>
            <a:ext cx="15609955" cy="6070599"/>
            <a:chOff x="0" y="0"/>
            <a:chExt cx="20813273" cy="8094133"/>
          </a:xfrm>
        </p:grpSpPr>
        <p:sp>
          <p:nvSpPr>
            <p:cNvPr name="TextBox 10" id="10"/>
            <p:cNvSpPr txBox="true"/>
            <p:nvPr/>
          </p:nvSpPr>
          <p:spPr>
            <a:xfrm rot="0">
              <a:off x="0" y="-104775"/>
              <a:ext cx="15540467" cy="8198908"/>
            </a:xfrm>
            <a:prstGeom prst="rect">
              <a:avLst/>
            </a:prstGeom>
          </p:spPr>
          <p:txBody>
            <a:bodyPr anchor="t" rtlCol="false" tIns="0" lIns="0" bIns="0" rIns="0">
              <a:spAutoFit/>
            </a:bodyPr>
            <a:lstStyle/>
            <a:p>
              <a:pPr algn="l">
                <a:lnSpc>
                  <a:spcPts val="3500"/>
                </a:lnSpc>
              </a:pPr>
              <a:r>
                <a:rPr lang="en-US" sz="2500">
                  <a:solidFill>
                    <a:srgbClr val="000000"/>
                  </a:solidFill>
                  <a:latin typeface="Arial"/>
                  <a:ea typeface="Arial"/>
                  <a:cs typeface="Arial"/>
                  <a:sym typeface="Arial"/>
                </a:rPr>
                <a:t>Guidelines:</a:t>
              </a:r>
            </a:p>
            <a:p>
              <a:pPr algn="l" marL="539754" indent="-269877" lvl="1">
                <a:lnSpc>
                  <a:spcPts val="3500"/>
                </a:lnSpc>
                <a:buAutoNum type="arabicPeriod" startAt="1"/>
              </a:pPr>
              <a:r>
                <a:rPr lang="en-US" b="true" sz="2500">
                  <a:solidFill>
                    <a:srgbClr val="000000"/>
                  </a:solidFill>
                  <a:latin typeface="Arial Bold"/>
                  <a:ea typeface="Arial Bold"/>
                  <a:cs typeface="Arial Bold"/>
                  <a:sym typeface="Arial Bold"/>
                </a:rPr>
                <a:t>Length</a:t>
              </a:r>
              <a:r>
                <a:rPr lang="en-US" sz="2500">
                  <a:solidFill>
                    <a:srgbClr val="000000"/>
                  </a:solidFill>
                  <a:latin typeface="Arial"/>
                  <a:ea typeface="Arial"/>
                  <a:cs typeface="Arial"/>
                  <a:sym typeface="Arial"/>
                </a:rPr>
                <a:t>: The depth of your project should reflect about 2-3 weeks of work.</a:t>
              </a:r>
            </a:p>
            <a:p>
              <a:pPr algn="l" marL="539754" indent="-269877" lvl="1">
                <a:lnSpc>
                  <a:spcPts val="3500"/>
                </a:lnSpc>
                <a:buAutoNum type="arabicPeriod" startAt="1"/>
              </a:pPr>
              <a:r>
                <a:rPr lang="en-US" b="true" sz="2500">
                  <a:solidFill>
                    <a:srgbClr val="000000"/>
                  </a:solidFill>
                  <a:latin typeface="Arial Bold"/>
                  <a:ea typeface="Arial Bold"/>
                  <a:cs typeface="Arial Bold"/>
                  <a:sym typeface="Arial Bold"/>
                </a:rPr>
                <a:t>Sources</a:t>
              </a:r>
              <a:r>
                <a:rPr lang="en-US" sz="2500">
                  <a:solidFill>
                    <a:srgbClr val="000000"/>
                  </a:solidFill>
                  <a:latin typeface="Arial"/>
                  <a:ea typeface="Arial"/>
                  <a:cs typeface="Arial"/>
                  <a:sym typeface="Arial"/>
                </a:rPr>
                <a:t>: Use at least three different sources for your research. These can be books, scholarly articles, or reputable online resources.</a:t>
              </a:r>
            </a:p>
            <a:p>
              <a:pPr algn="l" marL="539754" indent="-269877" lvl="1">
                <a:lnSpc>
                  <a:spcPts val="3500"/>
                </a:lnSpc>
                <a:buAutoNum type="arabicPeriod" startAt="1"/>
              </a:pPr>
              <a:r>
                <a:rPr lang="en-US" b="true" sz="2500">
                  <a:solidFill>
                    <a:srgbClr val="000000"/>
                  </a:solidFill>
                  <a:latin typeface="Arial Bold"/>
                  <a:ea typeface="Arial Bold"/>
                  <a:cs typeface="Arial Bold"/>
                  <a:sym typeface="Arial Bold"/>
                </a:rPr>
                <a:t>Citations</a:t>
              </a:r>
              <a:r>
                <a:rPr lang="en-US" sz="2500">
                  <a:solidFill>
                    <a:srgbClr val="000000"/>
                  </a:solidFill>
                  <a:latin typeface="Arial"/>
                  <a:ea typeface="Arial"/>
                  <a:cs typeface="Arial"/>
                  <a:sym typeface="Arial"/>
                </a:rPr>
                <a:t>: All information and images that are not your own should be properly cited.</a:t>
              </a:r>
            </a:p>
            <a:p>
              <a:pPr algn="l" marL="539754" indent="-269877" lvl="1">
                <a:lnSpc>
                  <a:spcPts val="3500"/>
                </a:lnSpc>
                <a:buAutoNum type="arabicPeriod" startAt="1"/>
              </a:pPr>
              <a:r>
                <a:rPr lang="en-US" b="true" sz="2500">
                  <a:solidFill>
                    <a:srgbClr val="000000"/>
                  </a:solidFill>
                  <a:latin typeface="Arial Bold"/>
                  <a:ea typeface="Arial Bold"/>
                  <a:cs typeface="Arial Bold"/>
                  <a:sym typeface="Arial Bold"/>
                </a:rPr>
                <a:t>Mediums</a:t>
              </a:r>
              <a:r>
                <a:rPr lang="en-US" sz="2500">
                  <a:solidFill>
                    <a:srgbClr val="000000"/>
                  </a:solidFill>
                  <a:latin typeface="Arial"/>
                  <a:ea typeface="Arial"/>
                  <a:cs typeface="Arial"/>
                  <a:sym typeface="Arial"/>
                </a:rPr>
                <a:t>: You may choose to present your project in one of the following ways:</a:t>
              </a:r>
            </a:p>
            <a:p>
              <a:pPr algn="l" marL="1079509" indent="-359836" lvl="2">
                <a:lnSpc>
                  <a:spcPts val="3500"/>
                </a:lnSpc>
                <a:buFont typeface="Arial"/>
                <a:buChar char="⚬"/>
              </a:pPr>
              <a:r>
                <a:rPr lang="en-US" b="true" sz="2500">
                  <a:solidFill>
                    <a:srgbClr val="000000"/>
                  </a:solidFill>
                  <a:latin typeface="Arial Bold"/>
                  <a:ea typeface="Arial Bold"/>
                  <a:cs typeface="Arial Bold"/>
                  <a:sym typeface="Arial Bold"/>
                </a:rPr>
                <a:t>Poster</a:t>
              </a:r>
              <a:r>
                <a:rPr lang="en-US" sz="2500">
                  <a:solidFill>
                    <a:srgbClr val="000000"/>
                  </a:solidFill>
                  <a:latin typeface="Arial"/>
                  <a:ea typeface="Arial"/>
                  <a:cs typeface="Arial"/>
                  <a:sym typeface="Arial"/>
                </a:rPr>
                <a:t>: Your poster should be informative and visually engaging.</a:t>
              </a:r>
            </a:p>
            <a:p>
              <a:pPr algn="l" marL="1079509" indent="-359836" lvl="2">
                <a:lnSpc>
                  <a:spcPts val="3500"/>
                </a:lnSpc>
                <a:buFont typeface="Arial"/>
                <a:buChar char="⚬"/>
              </a:pPr>
              <a:r>
                <a:rPr lang="en-US" b="true" sz="2500">
                  <a:solidFill>
                    <a:srgbClr val="000000"/>
                  </a:solidFill>
                  <a:latin typeface="Arial Bold"/>
                  <a:ea typeface="Arial Bold"/>
                  <a:cs typeface="Arial Bold"/>
                  <a:sym typeface="Arial Bold"/>
                </a:rPr>
                <a:t>Minecraft or Lego Model</a:t>
              </a:r>
              <a:r>
                <a:rPr lang="en-US" sz="2500">
                  <a:solidFill>
                    <a:srgbClr val="000000"/>
                  </a:solidFill>
                  <a:latin typeface="Arial"/>
                  <a:ea typeface="Arial"/>
                  <a:cs typeface="Arial"/>
                  <a:sym typeface="Arial"/>
                </a:rPr>
                <a:t>: If choosing this option, please also include a brief report explaining your model.</a:t>
              </a:r>
            </a:p>
            <a:p>
              <a:pPr algn="l" marL="1079509" indent="-359836" lvl="2">
                <a:lnSpc>
                  <a:spcPts val="3500"/>
                </a:lnSpc>
                <a:buFont typeface="Arial"/>
                <a:buChar char="⚬"/>
              </a:pPr>
              <a:r>
                <a:rPr lang="en-US" b="true" sz="2500">
                  <a:solidFill>
                    <a:srgbClr val="000000"/>
                  </a:solidFill>
                  <a:latin typeface="Arial Bold"/>
                  <a:ea typeface="Arial Bold"/>
                  <a:cs typeface="Arial Bold"/>
                  <a:sym typeface="Arial Bold"/>
                </a:rPr>
                <a:t>Painting/Drawing</a:t>
              </a:r>
              <a:r>
                <a:rPr lang="en-US" sz="2500">
                  <a:solidFill>
                    <a:srgbClr val="000000"/>
                  </a:solidFill>
                  <a:latin typeface="Arial"/>
                  <a:ea typeface="Arial"/>
                  <a:cs typeface="Arial"/>
                  <a:sym typeface="Arial"/>
                </a:rPr>
                <a:t>: Your artwork should be accompanied by a description.</a:t>
              </a:r>
            </a:p>
            <a:p>
              <a:pPr algn="l" marL="1079509" indent="-359836" lvl="2">
                <a:lnSpc>
                  <a:spcPts val="3500"/>
                </a:lnSpc>
                <a:buFont typeface="Arial"/>
                <a:buChar char="⚬"/>
              </a:pPr>
              <a:r>
                <a:rPr lang="en-US" b="true" sz="2500">
                  <a:solidFill>
                    <a:srgbClr val="000000"/>
                  </a:solidFill>
                  <a:latin typeface="Arial Bold"/>
                  <a:ea typeface="Arial Bold"/>
                  <a:cs typeface="Arial Bold"/>
                  <a:sym typeface="Arial Bold"/>
                </a:rPr>
                <a:t>Recycled Materials</a:t>
              </a:r>
              <a:r>
                <a:rPr lang="en-US" sz="2500">
                  <a:solidFill>
                    <a:srgbClr val="000000"/>
                  </a:solidFill>
                  <a:latin typeface="Arial"/>
                  <a:ea typeface="Arial"/>
                  <a:cs typeface="Arial"/>
                  <a:sym typeface="Arial"/>
                </a:rPr>
                <a:t>: Create your model using recycled materials and provide an explanation of your creative process.</a:t>
              </a:r>
            </a:p>
          </p:txBody>
        </p:sp>
        <p:sp>
          <p:nvSpPr>
            <p:cNvPr name="TextBox 11" id="11"/>
            <p:cNvSpPr txBox="true"/>
            <p:nvPr/>
          </p:nvSpPr>
          <p:spPr>
            <a:xfrm rot="0">
              <a:off x="15946867" y="-104775"/>
              <a:ext cx="4866406" cy="7030508"/>
            </a:xfrm>
            <a:prstGeom prst="rect">
              <a:avLst/>
            </a:prstGeom>
          </p:spPr>
          <p:txBody>
            <a:bodyPr anchor="t" rtlCol="false" tIns="0" lIns="0" bIns="0" rIns="0">
              <a:spAutoFit/>
            </a:bodyPr>
            <a:lstStyle/>
            <a:p>
              <a:pPr algn="l">
                <a:lnSpc>
                  <a:spcPts val="3500"/>
                </a:lnSpc>
              </a:pPr>
              <a:r>
                <a:rPr lang="en-US" sz="2500" b="true">
                  <a:solidFill>
                    <a:srgbClr val="000000"/>
                  </a:solidFill>
                  <a:latin typeface="Arial Bold"/>
                  <a:ea typeface="Arial Bold"/>
                  <a:cs typeface="Arial Bold"/>
                  <a:sym typeface="Arial Bold"/>
                </a:rPr>
                <a:t>Assessment:</a:t>
              </a:r>
            </a:p>
            <a:p>
              <a:pPr algn="l">
                <a:lnSpc>
                  <a:spcPts val="3500"/>
                </a:lnSpc>
              </a:pPr>
              <a:r>
                <a:rPr lang="en-US" sz="2500">
                  <a:solidFill>
                    <a:srgbClr val="000000"/>
                  </a:solidFill>
                  <a:latin typeface="Arial"/>
                  <a:ea typeface="Arial"/>
                  <a:cs typeface="Arial"/>
                  <a:sym typeface="Arial"/>
                </a:rPr>
                <a:t>Your projects will be assessed based on:</a:t>
              </a:r>
            </a:p>
            <a:p>
              <a:pPr algn="l" marL="539754" indent="-269877" lvl="1">
                <a:lnSpc>
                  <a:spcPts val="3500"/>
                </a:lnSpc>
                <a:buAutoNum type="arabicPeriod" startAt="1"/>
              </a:pPr>
              <a:r>
                <a:rPr lang="en-US" sz="2500">
                  <a:solidFill>
                    <a:srgbClr val="000000"/>
                  </a:solidFill>
                  <a:latin typeface="Arial"/>
                  <a:ea typeface="Arial"/>
                  <a:cs typeface="Arial"/>
                  <a:sym typeface="Arial"/>
                </a:rPr>
                <a:t>Research and Content</a:t>
              </a:r>
            </a:p>
            <a:p>
              <a:pPr algn="l" marL="539754" indent="-269877" lvl="1">
                <a:lnSpc>
                  <a:spcPts val="3500"/>
                </a:lnSpc>
                <a:buAutoNum type="arabicPeriod" startAt="1"/>
              </a:pPr>
              <a:r>
                <a:rPr lang="en-US" sz="2500">
                  <a:solidFill>
                    <a:srgbClr val="000000"/>
                  </a:solidFill>
                  <a:latin typeface="Arial"/>
                  <a:ea typeface="Arial"/>
                  <a:cs typeface="Arial"/>
                  <a:sym typeface="Arial"/>
                </a:rPr>
                <a:t>Creativity and Presentation</a:t>
              </a:r>
            </a:p>
            <a:p>
              <a:pPr algn="l" marL="539754" indent="-269877" lvl="1">
                <a:lnSpc>
                  <a:spcPts val="3500"/>
                </a:lnSpc>
                <a:buAutoNum type="arabicPeriod" startAt="1"/>
              </a:pPr>
              <a:r>
                <a:rPr lang="en-US" sz="2500">
                  <a:solidFill>
                    <a:srgbClr val="000000"/>
                  </a:solidFill>
                  <a:latin typeface="Arial"/>
                  <a:ea typeface="Arial"/>
                  <a:cs typeface="Arial"/>
                  <a:sym typeface="Arial"/>
                </a:rPr>
                <a:t>Understanding of Context</a:t>
              </a:r>
            </a:p>
            <a:p>
              <a:pPr algn="l" marL="539754" indent="-269877" lvl="1">
                <a:lnSpc>
                  <a:spcPts val="3500"/>
                </a:lnSpc>
                <a:buAutoNum type="arabicPeriod" startAt="1"/>
              </a:pPr>
              <a:r>
                <a:rPr lang="en-US" sz="2500">
                  <a:solidFill>
                    <a:srgbClr val="000000"/>
                  </a:solidFill>
                  <a:latin typeface="Arial"/>
                  <a:ea typeface="Arial"/>
                  <a:cs typeface="Arial"/>
                  <a:sym typeface="Arial"/>
                </a:rPr>
                <a:t>Adherence to Guidelines</a:t>
              </a:r>
            </a:p>
            <a:p>
              <a:pPr algn="l">
                <a:lnSpc>
                  <a:spcPts val="3500"/>
                </a:lnSpc>
              </a:pPr>
            </a:p>
          </p:txBody>
        </p:sp>
      </p:grpSp>
      <p:grpSp>
        <p:nvGrpSpPr>
          <p:cNvPr name="Group 12" id="12"/>
          <p:cNvGrpSpPr/>
          <p:nvPr/>
        </p:nvGrpSpPr>
        <p:grpSpPr>
          <a:xfrm rot="0">
            <a:off x="11383909" y="9756776"/>
            <a:ext cx="5555351" cy="530224"/>
            <a:chOff x="0" y="0"/>
            <a:chExt cx="7407135" cy="706965"/>
          </a:xfrm>
        </p:grpSpPr>
        <p:sp>
          <p:nvSpPr>
            <p:cNvPr name="Freeform 13" id="13"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4" id="14"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5" id="15"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6" id="16"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7" id="17"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8" id="18"/>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363371"/>
                  </a:solidFill>
                  <a:latin typeface="Arial"/>
                  <a:ea typeface="Arial"/>
                  <a:cs typeface="Arial"/>
                  <a:sym typeface="Arial"/>
                </a:rPr>
                <a:t>@MsDoorley</a:t>
              </a:r>
            </a:p>
          </p:txBody>
        </p:sp>
      </p:grpSp>
    </p:spTree>
  </p:cSld>
  <p:clrMapOvr>
    <a:masterClrMapping/>
  </p:clrMapOvr>
</p:sld>
</file>

<file path=ppt/slides/slide5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sp>
        <p:nvSpPr>
          <p:cNvPr name="TextBox 6" id="6"/>
          <p:cNvSpPr txBox="true"/>
          <p:nvPr/>
        </p:nvSpPr>
        <p:spPr>
          <a:xfrm rot="0">
            <a:off x="1028700" y="790575"/>
            <a:ext cx="15730037" cy="1152520"/>
          </a:xfrm>
          <a:prstGeom prst="rect">
            <a:avLst/>
          </a:prstGeom>
        </p:spPr>
        <p:txBody>
          <a:bodyPr anchor="t" rtlCol="false" tIns="0" lIns="0" bIns="0" rIns="0">
            <a:spAutoFit/>
          </a:bodyPr>
          <a:lstStyle/>
          <a:p>
            <a:pPr algn="l">
              <a:lnSpc>
                <a:spcPts val="8400"/>
              </a:lnSpc>
            </a:pPr>
            <a:r>
              <a:rPr lang="en-US" sz="6000" b="true">
                <a:solidFill>
                  <a:srgbClr val="363371"/>
                </a:solidFill>
                <a:latin typeface="Arial Bold"/>
                <a:ea typeface="Arial Bold"/>
                <a:cs typeface="Arial Bold"/>
                <a:sym typeface="Arial Bold"/>
              </a:rPr>
              <a:t>Project</a:t>
            </a:r>
          </a:p>
        </p:txBody>
      </p:sp>
      <p:sp>
        <p:nvSpPr>
          <p:cNvPr name="TextBox 7" id="7"/>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b="true">
                <a:solidFill>
                  <a:srgbClr val="FFFFFF"/>
                </a:solidFill>
                <a:latin typeface="Arial Bold"/>
                <a:ea typeface="Arial Bold"/>
                <a:cs typeface="Arial Bold"/>
                <a:sym typeface="Arial Bold"/>
              </a:rPr>
              <a:t>Strand Two &amp; Three: The History of the World</a:t>
            </a:r>
          </a:p>
        </p:txBody>
      </p:sp>
      <p:sp>
        <p:nvSpPr>
          <p:cNvPr name="TextBox 8" id="8"/>
          <p:cNvSpPr txBox="true"/>
          <p:nvPr/>
        </p:nvSpPr>
        <p:spPr>
          <a:xfrm rot="5400000">
            <a:off x="12498388" y="4760912"/>
            <a:ext cx="102870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Thirty-Five: The United Nations</a:t>
            </a:r>
          </a:p>
        </p:txBody>
      </p:sp>
      <p:sp>
        <p:nvSpPr>
          <p:cNvPr name="TextBox 9" id="9"/>
          <p:cNvSpPr txBox="true"/>
          <p:nvPr/>
        </p:nvSpPr>
        <p:spPr>
          <a:xfrm rot="0">
            <a:off x="1028700" y="2673636"/>
            <a:ext cx="7804977" cy="2670174"/>
          </a:xfrm>
          <a:prstGeom prst="rect">
            <a:avLst/>
          </a:prstGeom>
        </p:spPr>
        <p:txBody>
          <a:bodyPr anchor="t" rtlCol="false" tIns="0" lIns="0" bIns="0" rIns="0">
            <a:spAutoFit/>
          </a:bodyPr>
          <a:lstStyle/>
          <a:p>
            <a:pPr algn="l">
              <a:lnSpc>
                <a:spcPts val="3500"/>
              </a:lnSpc>
            </a:pPr>
            <a:r>
              <a:rPr lang="en-US" sz="2500">
                <a:solidFill>
                  <a:srgbClr val="000000"/>
                </a:solidFill>
                <a:latin typeface="Arial"/>
                <a:ea typeface="Arial"/>
                <a:cs typeface="Arial"/>
                <a:sym typeface="Arial"/>
              </a:rPr>
              <a:t>United Nations Headquarters, New York, USA</a:t>
            </a:r>
          </a:p>
          <a:p>
            <a:pPr algn="l">
              <a:lnSpc>
                <a:spcPts val="3500"/>
              </a:lnSpc>
            </a:pPr>
            <a:r>
              <a:rPr lang="en-US" sz="2500">
                <a:solidFill>
                  <a:srgbClr val="000000"/>
                </a:solidFill>
                <a:latin typeface="Arial"/>
                <a:ea typeface="Arial"/>
                <a:cs typeface="Arial"/>
                <a:sym typeface="Arial"/>
              </a:rPr>
              <a:t>Palace of Nations, Geneva, Switzerland</a:t>
            </a:r>
          </a:p>
          <a:p>
            <a:pPr algn="l">
              <a:lnSpc>
                <a:spcPts val="3500"/>
              </a:lnSpc>
            </a:pPr>
            <a:r>
              <a:rPr lang="en-US" sz="2500">
                <a:solidFill>
                  <a:srgbClr val="000000"/>
                </a:solidFill>
                <a:latin typeface="Arial"/>
                <a:ea typeface="Arial"/>
                <a:cs typeface="Arial"/>
                <a:sym typeface="Arial"/>
              </a:rPr>
              <a:t>United Nations Office at Nairobi, Kenya</a:t>
            </a:r>
          </a:p>
          <a:p>
            <a:pPr algn="l">
              <a:lnSpc>
                <a:spcPts val="3500"/>
              </a:lnSpc>
            </a:pPr>
            <a:r>
              <a:rPr lang="en-US" sz="2500">
                <a:solidFill>
                  <a:srgbClr val="000000"/>
                </a:solidFill>
                <a:latin typeface="Arial"/>
                <a:ea typeface="Arial"/>
                <a:cs typeface="Arial"/>
                <a:sym typeface="Arial"/>
              </a:rPr>
              <a:t>Peace Palace, The Hague, Netherlands</a:t>
            </a:r>
          </a:p>
          <a:p>
            <a:pPr algn="l">
              <a:lnSpc>
                <a:spcPts val="3500"/>
              </a:lnSpc>
            </a:pPr>
            <a:r>
              <a:rPr lang="en-US" sz="2500">
                <a:solidFill>
                  <a:srgbClr val="000000"/>
                </a:solidFill>
                <a:latin typeface="Arial"/>
                <a:ea typeface="Arial"/>
                <a:cs typeface="Arial"/>
                <a:sym typeface="Arial"/>
              </a:rPr>
              <a:t>United Nations Buffer Zone, Nicosia, Cyprus</a:t>
            </a:r>
          </a:p>
          <a:p>
            <a:pPr algn="l">
              <a:lnSpc>
                <a:spcPts val="3500"/>
              </a:lnSpc>
            </a:pPr>
          </a:p>
        </p:txBody>
      </p:sp>
      <p:sp>
        <p:nvSpPr>
          <p:cNvPr name="TextBox 10" id="10"/>
          <p:cNvSpPr txBox="true"/>
          <p:nvPr/>
        </p:nvSpPr>
        <p:spPr>
          <a:xfrm rot="0">
            <a:off x="8833677" y="2673636"/>
            <a:ext cx="7804977" cy="6175374"/>
          </a:xfrm>
          <a:prstGeom prst="rect">
            <a:avLst/>
          </a:prstGeom>
        </p:spPr>
        <p:txBody>
          <a:bodyPr anchor="t" rtlCol="false" tIns="0" lIns="0" bIns="0" rIns="0">
            <a:spAutoFit/>
          </a:bodyPr>
          <a:lstStyle/>
          <a:p>
            <a:pPr algn="l">
              <a:lnSpc>
                <a:spcPts val="3500"/>
              </a:lnSpc>
            </a:pPr>
            <a:r>
              <a:rPr lang="en-US" sz="2500">
                <a:solidFill>
                  <a:srgbClr val="000000"/>
                </a:solidFill>
                <a:latin typeface="Arial"/>
                <a:ea typeface="Arial"/>
                <a:cs typeface="Arial"/>
                <a:sym typeface="Arial"/>
              </a:rPr>
              <a:t>Trygve Lie</a:t>
            </a:r>
          </a:p>
          <a:p>
            <a:pPr algn="l">
              <a:lnSpc>
                <a:spcPts val="3500"/>
              </a:lnSpc>
            </a:pPr>
            <a:r>
              <a:rPr lang="en-US" sz="2500">
                <a:solidFill>
                  <a:srgbClr val="000000"/>
                </a:solidFill>
                <a:latin typeface="Arial"/>
                <a:ea typeface="Arial"/>
                <a:cs typeface="Arial"/>
                <a:sym typeface="Arial"/>
              </a:rPr>
              <a:t>Lakshmi Menon</a:t>
            </a:r>
          </a:p>
          <a:p>
            <a:pPr algn="l">
              <a:lnSpc>
                <a:spcPts val="3500"/>
              </a:lnSpc>
            </a:pPr>
            <a:r>
              <a:rPr lang="en-US" sz="2500">
                <a:solidFill>
                  <a:srgbClr val="000000"/>
                </a:solidFill>
                <a:latin typeface="Arial"/>
                <a:ea typeface="Arial"/>
                <a:cs typeface="Arial"/>
                <a:sym typeface="Arial"/>
              </a:rPr>
              <a:t>Bodil Begtrup</a:t>
            </a:r>
          </a:p>
          <a:p>
            <a:pPr algn="l">
              <a:lnSpc>
                <a:spcPts val="3500"/>
              </a:lnSpc>
            </a:pPr>
            <a:r>
              <a:rPr lang="en-US" sz="2500">
                <a:solidFill>
                  <a:srgbClr val="000000"/>
                </a:solidFill>
                <a:latin typeface="Arial"/>
                <a:ea typeface="Arial"/>
                <a:cs typeface="Arial"/>
                <a:sym typeface="Arial"/>
              </a:rPr>
              <a:t>Mary Robinson</a:t>
            </a:r>
          </a:p>
          <a:p>
            <a:pPr algn="l">
              <a:lnSpc>
                <a:spcPts val="3500"/>
              </a:lnSpc>
            </a:pPr>
            <a:r>
              <a:rPr lang="en-US" sz="2500">
                <a:solidFill>
                  <a:srgbClr val="000000"/>
                </a:solidFill>
                <a:latin typeface="Arial"/>
                <a:ea typeface="Arial"/>
                <a:cs typeface="Arial"/>
                <a:sym typeface="Arial"/>
              </a:rPr>
              <a:t>Eleanor Rooseevelt</a:t>
            </a:r>
          </a:p>
          <a:p>
            <a:pPr algn="l">
              <a:lnSpc>
                <a:spcPts val="3500"/>
              </a:lnSpc>
            </a:pPr>
            <a:r>
              <a:rPr lang="en-US" sz="2500">
                <a:solidFill>
                  <a:srgbClr val="000000"/>
                </a:solidFill>
                <a:latin typeface="Arial"/>
                <a:ea typeface="Arial"/>
                <a:cs typeface="Arial"/>
                <a:sym typeface="Arial"/>
              </a:rPr>
              <a:t>Minerva Bernardino</a:t>
            </a:r>
          </a:p>
          <a:p>
            <a:pPr algn="l">
              <a:lnSpc>
                <a:spcPts val="3500"/>
              </a:lnSpc>
            </a:pPr>
            <a:r>
              <a:rPr lang="en-US" sz="2500">
                <a:solidFill>
                  <a:srgbClr val="000000"/>
                </a:solidFill>
                <a:latin typeface="Arial"/>
                <a:ea typeface="Arial"/>
                <a:cs typeface="Arial"/>
                <a:sym typeface="Arial"/>
              </a:rPr>
              <a:t>Maire-Héléne Lefaucheux</a:t>
            </a:r>
          </a:p>
          <a:p>
            <a:pPr algn="l">
              <a:lnSpc>
                <a:spcPts val="3500"/>
              </a:lnSpc>
            </a:pPr>
            <a:r>
              <a:rPr lang="en-US" sz="2500">
                <a:solidFill>
                  <a:srgbClr val="000000"/>
                </a:solidFill>
                <a:latin typeface="Arial"/>
                <a:ea typeface="Arial"/>
                <a:cs typeface="Arial"/>
                <a:sym typeface="Arial"/>
              </a:rPr>
              <a:t>Kofi</a:t>
            </a:r>
          </a:p>
          <a:p>
            <a:pPr algn="l">
              <a:lnSpc>
                <a:spcPts val="3500"/>
              </a:lnSpc>
            </a:pPr>
            <a:r>
              <a:rPr lang="en-US" sz="2500">
                <a:solidFill>
                  <a:srgbClr val="000000"/>
                </a:solidFill>
                <a:latin typeface="Arial"/>
                <a:ea typeface="Arial"/>
                <a:cs typeface="Arial"/>
                <a:sym typeface="Arial"/>
              </a:rPr>
              <a:t>Annan</a:t>
            </a:r>
          </a:p>
          <a:p>
            <a:pPr algn="l">
              <a:lnSpc>
                <a:spcPts val="3500"/>
              </a:lnSpc>
            </a:pPr>
            <a:r>
              <a:rPr lang="en-US" sz="2500">
                <a:solidFill>
                  <a:srgbClr val="000000"/>
                </a:solidFill>
                <a:latin typeface="Arial"/>
                <a:ea typeface="Arial"/>
                <a:cs typeface="Arial"/>
                <a:sym typeface="Arial"/>
              </a:rPr>
              <a:t>Hansa Mehta</a:t>
            </a:r>
          </a:p>
          <a:p>
            <a:pPr algn="l">
              <a:lnSpc>
                <a:spcPts val="3500"/>
              </a:lnSpc>
            </a:pPr>
            <a:r>
              <a:rPr lang="en-US" sz="2500">
                <a:solidFill>
                  <a:srgbClr val="000000"/>
                </a:solidFill>
                <a:latin typeface="Arial"/>
                <a:ea typeface="Arial"/>
                <a:cs typeface="Arial"/>
                <a:sym typeface="Arial"/>
              </a:rPr>
              <a:t>Begum Shaista Ikramullah</a:t>
            </a:r>
          </a:p>
          <a:p>
            <a:pPr algn="l">
              <a:lnSpc>
                <a:spcPts val="3500"/>
              </a:lnSpc>
            </a:pPr>
            <a:r>
              <a:rPr lang="en-US" sz="2500">
                <a:solidFill>
                  <a:srgbClr val="000000"/>
                </a:solidFill>
                <a:latin typeface="Arial"/>
                <a:ea typeface="Arial"/>
                <a:cs typeface="Arial"/>
                <a:sym typeface="Arial"/>
              </a:rPr>
              <a:t>Evdokia Uralova</a:t>
            </a:r>
          </a:p>
          <a:p>
            <a:pPr algn="l">
              <a:lnSpc>
                <a:spcPts val="3500"/>
              </a:lnSpc>
            </a:pPr>
            <a:r>
              <a:rPr lang="en-US" sz="2500">
                <a:solidFill>
                  <a:srgbClr val="000000"/>
                </a:solidFill>
                <a:latin typeface="Arial"/>
                <a:ea typeface="Arial"/>
                <a:cs typeface="Arial"/>
                <a:sym typeface="Arial"/>
              </a:rPr>
              <a:t>Col Pat Quinlan</a:t>
            </a:r>
          </a:p>
          <a:p>
            <a:pPr algn="l">
              <a:lnSpc>
                <a:spcPts val="3500"/>
              </a:lnSpc>
            </a:pPr>
          </a:p>
        </p:txBody>
      </p:sp>
      <p:sp>
        <p:nvSpPr>
          <p:cNvPr name="TextBox 11" id="11"/>
          <p:cNvSpPr txBox="true"/>
          <p:nvPr/>
        </p:nvSpPr>
        <p:spPr>
          <a:xfrm rot="0">
            <a:off x="1007553" y="1663991"/>
            <a:ext cx="7826125" cy="958845"/>
          </a:xfrm>
          <a:prstGeom prst="rect">
            <a:avLst/>
          </a:prstGeom>
        </p:spPr>
        <p:txBody>
          <a:bodyPr anchor="t" rtlCol="false" tIns="0" lIns="0" bIns="0" rIns="0">
            <a:spAutoFit/>
          </a:bodyPr>
          <a:lstStyle/>
          <a:p>
            <a:pPr algn="ctr">
              <a:lnSpc>
                <a:spcPts val="7000"/>
              </a:lnSpc>
            </a:pPr>
            <a:r>
              <a:rPr lang="en-US" b="true" sz="5000" i="true">
                <a:solidFill>
                  <a:srgbClr val="7D14CF"/>
                </a:solidFill>
                <a:latin typeface="Arial Bold Italics"/>
                <a:ea typeface="Arial Bold Italics"/>
                <a:cs typeface="Arial Bold Italics"/>
                <a:sym typeface="Arial Bold Italics"/>
              </a:rPr>
              <a:t>Historical Sites</a:t>
            </a:r>
          </a:p>
        </p:txBody>
      </p:sp>
      <p:sp>
        <p:nvSpPr>
          <p:cNvPr name="TextBox 12" id="12"/>
          <p:cNvSpPr txBox="true"/>
          <p:nvPr/>
        </p:nvSpPr>
        <p:spPr>
          <a:xfrm rot="0">
            <a:off x="8833677" y="1663991"/>
            <a:ext cx="7826125" cy="958845"/>
          </a:xfrm>
          <a:prstGeom prst="rect">
            <a:avLst/>
          </a:prstGeom>
        </p:spPr>
        <p:txBody>
          <a:bodyPr anchor="t" rtlCol="false" tIns="0" lIns="0" bIns="0" rIns="0">
            <a:spAutoFit/>
          </a:bodyPr>
          <a:lstStyle/>
          <a:p>
            <a:pPr algn="ctr">
              <a:lnSpc>
                <a:spcPts val="7000"/>
              </a:lnSpc>
            </a:pPr>
            <a:r>
              <a:rPr lang="en-US" b="true" sz="5000" i="true">
                <a:solidFill>
                  <a:srgbClr val="7D14CF"/>
                </a:solidFill>
                <a:latin typeface="Arial Bold Italics"/>
                <a:ea typeface="Arial Bold Italics"/>
                <a:cs typeface="Arial Bold Italics"/>
                <a:sym typeface="Arial Bold Italics"/>
              </a:rPr>
              <a:t>Historical Figures</a:t>
            </a:r>
          </a:p>
        </p:txBody>
      </p:sp>
      <p:grpSp>
        <p:nvGrpSpPr>
          <p:cNvPr name="Group 13" id="13"/>
          <p:cNvGrpSpPr/>
          <p:nvPr/>
        </p:nvGrpSpPr>
        <p:grpSpPr>
          <a:xfrm rot="0">
            <a:off x="11383909" y="9756776"/>
            <a:ext cx="5555351" cy="530224"/>
            <a:chOff x="0" y="0"/>
            <a:chExt cx="7407135" cy="706965"/>
          </a:xfrm>
        </p:grpSpPr>
        <p:sp>
          <p:nvSpPr>
            <p:cNvPr name="Freeform 14" id="14"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5" id="15"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6" id="16"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7" id="17"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8" id="18"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9" id="19"/>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363371"/>
                  </a:solidFill>
                  <a:latin typeface="Arial"/>
                  <a:ea typeface="Arial"/>
                  <a:cs typeface="Arial"/>
                  <a:sym typeface="Arial"/>
                </a:rPr>
                <a:t>@MsDoorley</a:t>
              </a:r>
            </a:p>
          </p:txBody>
        </p:sp>
      </p:gr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sp>
        <p:nvSpPr>
          <p:cNvPr name="Freeform 6" id="6"/>
          <p:cNvSpPr/>
          <p:nvPr/>
        </p:nvSpPr>
        <p:spPr>
          <a:xfrm flipH="false" flipV="false" rot="0">
            <a:off x="11597848" y="2016125"/>
            <a:ext cx="2782006" cy="3953377"/>
          </a:xfrm>
          <a:custGeom>
            <a:avLst/>
            <a:gdLst/>
            <a:ahLst/>
            <a:cxnLst/>
            <a:rect r="r" b="b" t="t" l="l"/>
            <a:pathLst>
              <a:path h="3953377" w="2782006">
                <a:moveTo>
                  <a:pt x="0" y="0"/>
                </a:moveTo>
                <a:lnTo>
                  <a:pt x="2782005" y="0"/>
                </a:lnTo>
                <a:lnTo>
                  <a:pt x="2782005" y="3953376"/>
                </a:lnTo>
                <a:lnTo>
                  <a:pt x="0" y="3953376"/>
                </a:lnTo>
                <a:lnTo>
                  <a:pt x="0" y="0"/>
                </a:lnTo>
                <a:close/>
              </a:path>
            </a:pathLst>
          </a:custGeom>
          <a:blipFill>
            <a:blip r:embed="rId2"/>
            <a:stretch>
              <a:fillRect l="0" t="0" r="0" b="0"/>
            </a:stretch>
          </a:blipFill>
        </p:spPr>
      </p:sp>
      <p:sp>
        <p:nvSpPr>
          <p:cNvPr name="Freeform 7" id="7"/>
          <p:cNvSpPr/>
          <p:nvPr/>
        </p:nvSpPr>
        <p:spPr>
          <a:xfrm flipH="false" flipV="false" rot="0">
            <a:off x="12238384" y="5969501"/>
            <a:ext cx="4400271" cy="3680226"/>
          </a:xfrm>
          <a:custGeom>
            <a:avLst/>
            <a:gdLst/>
            <a:ahLst/>
            <a:cxnLst/>
            <a:rect r="r" b="b" t="t" l="l"/>
            <a:pathLst>
              <a:path h="3680226" w="4400271">
                <a:moveTo>
                  <a:pt x="0" y="0"/>
                </a:moveTo>
                <a:lnTo>
                  <a:pt x="4400271" y="0"/>
                </a:lnTo>
                <a:lnTo>
                  <a:pt x="4400271" y="3680227"/>
                </a:lnTo>
                <a:lnTo>
                  <a:pt x="0" y="3680227"/>
                </a:lnTo>
                <a:lnTo>
                  <a:pt x="0" y="0"/>
                </a:lnTo>
                <a:close/>
              </a:path>
            </a:pathLst>
          </a:custGeom>
          <a:blipFill>
            <a:blip r:embed="rId3"/>
            <a:stretch>
              <a:fillRect l="0" t="0" r="0" b="0"/>
            </a:stretch>
          </a:blipFill>
        </p:spPr>
      </p:sp>
      <p:sp>
        <p:nvSpPr>
          <p:cNvPr name="TextBox 8" id="8"/>
          <p:cNvSpPr txBox="true"/>
          <p:nvPr/>
        </p:nvSpPr>
        <p:spPr>
          <a:xfrm rot="0">
            <a:off x="1028700" y="1911350"/>
            <a:ext cx="10342293" cy="5299074"/>
          </a:xfrm>
          <a:prstGeom prst="rect">
            <a:avLst/>
          </a:prstGeom>
        </p:spPr>
        <p:txBody>
          <a:bodyPr anchor="t" rtlCol="false" tIns="0" lIns="0" bIns="0" rIns="0">
            <a:spAutoFit/>
          </a:bodyPr>
          <a:lstStyle/>
          <a:p>
            <a:pPr algn="just">
              <a:lnSpc>
                <a:spcPts val="3500"/>
              </a:lnSpc>
            </a:pPr>
            <a:r>
              <a:rPr lang="en-US" sz="2500">
                <a:solidFill>
                  <a:srgbClr val="000000"/>
                </a:solidFill>
                <a:latin typeface="Arial"/>
                <a:ea typeface="Arial"/>
                <a:cs typeface="Arial"/>
                <a:sym typeface="Arial"/>
              </a:rPr>
              <a:t>The </a:t>
            </a:r>
            <a:r>
              <a:rPr lang="en-US" sz="2500" b="true">
                <a:solidFill>
                  <a:srgbClr val="000000"/>
                </a:solidFill>
                <a:latin typeface="Arial Bold"/>
                <a:ea typeface="Arial Bold"/>
                <a:cs typeface="Arial Bold"/>
                <a:sym typeface="Arial Bold"/>
              </a:rPr>
              <a:t>United Nations </a:t>
            </a:r>
            <a:r>
              <a:rPr lang="en-US" sz="2500">
                <a:solidFill>
                  <a:srgbClr val="000000"/>
                </a:solidFill>
                <a:latin typeface="Arial"/>
                <a:ea typeface="Arial"/>
                <a:cs typeface="Arial"/>
                <a:sym typeface="Arial"/>
              </a:rPr>
              <a:t>(</a:t>
            </a:r>
            <a:r>
              <a:rPr lang="en-US" sz="2500" b="true">
                <a:solidFill>
                  <a:srgbClr val="000000"/>
                </a:solidFill>
                <a:latin typeface="Arial Bold"/>
                <a:ea typeface="Arial Bold"/>
                <a:cs typeface="Arial Bold"/>
                <a:sym typeface="Arial Bold"/>
              </a:rPr>
              <a:t>UN</a:t>
            </a:r>
            <a:r>
              <a:rPr lang="en-US" sz="2500">
                <a:solidFill>
                  <a:srgbClr val="000000"/>
                </a:solidFill>
                <a:latin typeface="Arial"/>
                <a:ea typeface="Arial"/>
                <a:cs typeface="Arial"/>
                <a:sym typeface="Arial"/>
              </a:rPr>
              <a:t>) is an organisation that was created to promote </a:t>
            </a:r>
            <a:r>
              <a:rPr lang="en-US" sz="2500" b="true">
                <a:solidFill>
                  <a:srgbClr val="000000"/>
                </a:solidFill>
                <a:latin typeface="Arial Bold"/>
                <a:ea typeface="Arial Bold"/>
                <a:cs typeface="Arial Bold"/>
                <a:sym typeface="Arial Bold"/>
              </a:rPr>
              <a:t>international co-operation </a:t>
            </a:r>
            <a:r>
              <a:rPr lang="en-US" sz="2500">
                <a:solidFill>
                  <a:srgbClr val="000000"/>
                </a:solidFill>
                <a:latin typeface="Arial"/>
                <a:ea typeface="Arial"/>
                <a:cs typeface="Arial"/>
                <a:sym typeface="Arial"/>
              </a:rPr>
              <a:t>between different countries to prevent war. The UN also works to maintain justice and protect human rights. </a:t>
            </a:r>
          </a:p>
          <a:p>
            <a:pPr algn="just">
              <a:lnSpc>
                <a:spcPts val="3500"/>
              </a:lnSpc>
            </a:pPr>
            <a:r>
              <a:rPr lang="en-US" sz="2500">
                <a:solidFill>
                  <a:srgbClr val="000000"/>
                </a:solidFill>
                <a:latin typeface="Arial"/>
                <a:ea typeface="Arial"/>
                <a:cs typeface="Arial"/>
                <a:sym typeface="Arial"/>
              </a:rPr>
              <a:t>In April 1945, delegates from 50 countries met in San Francisco, California, to organise the </a:t>
            </a:r>
            <a:r>
              <a:rPr lang="en-US" sz="2500" b="true">
                <a:solidFill>
                  <a:srgbClr val="000000"/>
                </a:solidFill>
                <a:latin typeface="Arial Bold"/>
                <a:ea typeface="Arial Bold"/>
                <a:cs typeface="Arial Bold"/>
                <a:sym typeface="Arial Bold"/>
              </a:rPr>
              <a:t>United Nations</a:t>
            </a:r>
            <a:r>
              <a:rPr lang="en-US" sz="2500">
                <a:solidFill>
                  <a:srgbClr val="000000"/>
                </a:solidFill>
                <a:latin typeface="Arial"/>
                <a:ea typeface="Arial"/>
                <a:cs typeface="Arial"/>
                <a:sym typeface="Arial"/>
              </a:rPr>
              <a:t>. In June, they completed the </a:t>
            </a:r>
            <a:r>
              <a:rPr lang="en-US" sz="2500" b="true">
                <a:solidFill>
                  <a:srgbClr val="000000"/>
                </a:solidFill>
                <a:latin typeface="Arial Bold"/>
                <a:ea typeface="Arial Bold"/>
                <a:cs typeface="Arial Bold"/>
                <a:sym typeface="Arial Bold"/>
              </a:rPr>
              <a:t>United Nations Charter </a:t>
            </a:r>
            <a:r>
              <a:rPr lang="en-US" sz="2500">
                <a:solidFill>
                  <a:srgbClr val="000000"/>
                </a:solidFill>
                <a:latin typeface="Arial"/>
                <a:ea typeface="Arial"/>
                <a:cs typeface="Arial"/>
                <a:sym typeface="Arial"/>
              </a:rPr>
              <a:t>or founding documents. On 24th October 1945, the United Nations officially began work. </a:t>
            </a:r>
          </a:p>
          <a:p>
            <a:pPr algn="just">
              <a:lnSpc>
                <a:spcPts val="3500"/>
              </a:lnSpc>
            </a:pPr>
            <a:r>
              <a:rPr lang="en-US" sz="2500">
                <a:solidFill>
                  <a:srgbClr val="000000"/>
                </a:solidFill>
                <a:latin typeface="Arial"/>
                <a:ea typeface="Arial"/>
                <a:cs typeface="Arial"/>
                <a:sym typeface="Arial"/>
              </a:rPr>
              <a:t>The day-to-day administration of the UN is carried out by the </a:t>
            </a:r>
            <a:r>
              <a:rPr lang="en-US" sz="2500" b="true">
                <a:solidFill>
                  <a:srgbClr val="000000"/>
                </a:solidFill>
                <a:latin typeface="Arial Bold"/>
                <a:ea typeface="Arial Bold"/>
                <a:cs typeface="Arial Bold"/>
                <a:sym typeface="Arial Bold"/>
              </a:rPr>
              <a:t>Secretariat</a:t>
            </a:r>
            <a:r>
              <a:rPr lang="en-US" sz="2500">
                <a:solidFill>
                  <a:srgbClr val="000000"/>
                </a:solidFill>
                <a:latin typeface="Arial"/>
                <a:ea typeface="Arial"/>
                <a:cs typeface="Arial"/>
                <a:sym typeface="Arial"/>
              </a:rPr>
              <a:t>. This is led by the </a:t>
            </a:r>
            <a:r>
              <a:rPr lang="en-US" sz="2500" b="true">
                <a:solidFill>
                  <a:srgbClr val="000000"/>
                </a:solidFill>
                <a:latin typeface="Arial Bold"/>
                <a:ea typeface="Arial Bold"/>
                <a:cs typeface="Arial Bold"/>
                <a:sym typeface="Arial Bold"/>
              </a:rPr>
              <a:t>Secretary-General</a:t>
            </a:r>
            <a:r>
              <a:rPr lang="en-US" sz="2500">
                <a:solidFill>
                  <a:srgbClr val="000000"/>
                </a:solidFill>
                <a:latin typeface="Arial"/>
                <a:ea typeface="Arial"/>
                <a:cs typeface="Arial"/>
                <a:sym typeface="Arial"/>
              </a:rPr>
              <a:t>. Norwegian politician </a:t>
            </a:r>
            <a:r>
              <a:rPr lang="en-US" sz="2500" b="true">
                <a:solidFill>
                  <a:srgbClr val="000000"/>
                </a:solidFill>
                <a:latin typeface="Arial Bold"/>
                <a:ea typeface="Arial Bold"/>
                <a:cs typeface="Arial Bold"/>
                <a:sym typeface="Arial Bold"/>
              </a:rPr>
              <a:t>Trygve Lie </a:t>
            </a:r>
            <a:r>
              <a:rPr lang="en-US" sz="2500">
                <a:solidFill>
                  <a:srgbClr val="000000"/>
                </a:solidFill>
                <a:latin typeface="Arial"/>
                <a:ea typeface="Arial"/>
                <a:cs typeface="Arial"/>
                <a:sym typeface="Arial"/>
              </a:rPr>
              <a:t>was the first </a:t>
            </a:r>
            <a:r>
              <a:rPr lang="en-US" sz="2500" b="true">
                <a:solidFill>
                  <a:srgbClr val="000000"/>
                </a:solidFill>
                <a:latin typeface="Arial Bold"/>
                <a:ea typeface="Arial Bold"/>
                <a:cs typeface="Arial Bold"/>
                <a:sym typeface="Arial Bold"/>
              </a:rPr>
              <a:t>Secretary-General </a:t>
            </a:r>
            <a:r>
              <a:rPr lang="en-US" sz="2500">
                <a:solidFill>
                  <a:srgbClr val="000000"/>
                </a:solidFill>
                <a:latin typeface="Arial"/>
                <a:ea typeface="Arial"/>
                <a:cs typeface="Arial"/>
                <a:sym typeface="Arial"/>
              </a:rPr>
              <a:t>of the UN. </a:t>
            </a:r>
          </a:p>
          <a:p>
            <a:pPr algn="just">
              <a:lnSpc>
                <a:spcPts val="3500"/>
              </a:lnSpc>
            </a:pPr>
            <a:r>
              <a:rPr lang="en-US" sz="2500">
                <a:solidFill>
                  <a:srgbClr val="000000"/>
                </a:solidFill>
                <a:latin typeface="Arial"/>
                <a:ea typeface="Arial"/>
                <a:cs typeface="Arial"/>
                <a:sym typeface="Arial"/>
              </a:rPr>
              <a:t>The United Nations has grown from 51 Member States in 1945 (Poland signed the Charter in October 1945), to 193 Member States in 2021.</a:t>
            </a:r>
          </a:p>
        </p:txBody>
      </p:sp>
      <p:sp>
        <p:nvSpPr>
          <p:cNvPr name="TextBox 9" id="9"/>
          <p:cNvSpPr txBox="true"/>
          <p:nvPr/>
        </p:nvSpPr>
        <p:spPr>
          <a:xfrm rot="5400000">
            <a:off x="12498388" y="4760912"/>
            <a:ext cx="102870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Thirty-Five: The United Nations</a:t>
            </a:r>
          </a:p>
        </p:txBody>
      </p:sp>
      <p:sp>
        <p:nvSpPr>
          <p:cNvPr name="TextBox 10" id="10"/>
          <p:cNvSpPr txBox="true"/>
          <p:nvPr/>
        </p:nvSpPr>
        <p:spPr>
          <a:xfrm rot="0">
            <a:off x="1028700" y="771525"/>
            <a:ext cx="15609955" cy="1244600"/>
          </a:xfrm>
          <a:prstGeom prst="rect">
            <a:avLst/>
          </a:prstGeom>
        </p:spPr>
        <p:txBody>
          <a:bodyPr anchor="t" rtlCol="false" tIns="0" lIns="0" bIns="0" rIns="0">
            <a:spAutoFit/>
          </a:bodyPr>
          <a:lstStyle/>
          <a:p>
            <a:pPr algn="l">
              <a:lnSpc>
                <a:spcPts val="9100"/>
              </a:lnSpc>
            </a:pPr>
            <a:r>
              <a:rPr lang="en-US" sz="6500" b="true">
                <a:solidFill>
                  <a:srgbClr val="363371"/>
                </a:solidFill>
                <a:latin typeface="Arial Bold"/>
                <a:ea typeface="Arial Bold"/>
                <a:cs typeface="Arial Bold"/>
                <a:sym typeface="Arial Bold"/>
              </a:rPr>
              <a:t>The path to international co-operation</a:t>
            </a:r>
          </a:p>
        </p:txBody>
      </p:sp>
      <p:sp>
        <p:nvSpPr>
          <p:cNvPr name="TextBox 11" id="11"/>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&amp; Three: The History of the World</a:t>
            </a:r>
          </a:p>
        </p:txBody>
      </p:sp>
      <p:sp>
        <p:nvSpPr>
          <p:cNvPr name="TextBox 12" id="12"/>
          <p:cNvSpPr txBox="true"/>
          <p:nvPr/>
        </p:nvSpPr>
        <p:spPr>
          <a:xfrm rot="0">
            <a:off x="1028700" y="9811386"/>
            <a:ext cx="12293356" cy="344804"/>
          </a:xfrm>
          <a:prstGeom prst="rect">
            <a:avLst/>
          </a:prstGeom>
        </p:spPr>
        <p:txBody>
          <a:bodyPr anchor="t" rtlCol="false" tIns="0" lIns="0" bIns="0" rIns="0">
            <a:spAutoFit/>
          </a:bodyPr>
          <a:lstStyle/>
          <a:p>
            <a:pPr algn="l">
              <a:lnSpc>
                <a:spcPts val="2520"/>
              </a:lnSpc>
            </a:pPr>
            <a:r>
              <a:rPr lang="en-US" sz="1800">
                <a:solidFill>
                  <a:srgbClr val="000000"/>
                </a:solidFill>
                <a:latin typeface="Arial"/>
                <a:ea typeface="Arial"/>
                <a:cs typeface="Arial"/>
                <a:sym typeface="Arial"/>
              </a:rPr>
              <a:t>Diagram taken from Making History, 2nd Edition by </a:t>
            </a:r>
            <a:r>
              <a:rPr lang="en-US" sz="1800" u="sng">
                <a:solidFill>
                  <a:srgbClr val="000000"/>
                </a:solidFill>
                <a:latin typeface="Arial"/>
                <a:ea typeface="Arial"/>
                <a:cs typeface="Arial"/>
                <a:sym typeface="Arial"/>
                <a:hlinkClick r:id="rId4" tooltip="https://twitter.com/MsStacyS"/>
              </a:rPr>
              <a:t>Stacy Stout</a:t>
            </a:r>
            <a:r>
              <a:rPr lang="en-US" sz="1800">
                <a:solidFill>
                  <a:srgbClr val="000000"/>
                </a:solidFill>
                <a:latin typeface="Arial"/>
                <a:ea typeface="Arial"/>
                <a:cs typeface="Arial"/>
                <a:sym typeface="Arial"/>
              </a:rPr>
              <a:t> and </a:t>
            </a:r>
            <a:r>
              <a:rPr lang="en-US" sz="1800" u="sng">
                <a:solidFill>
                  <a:srgbClr val="000000"/>
                </a:solidFill>
                <a:latin typeface="Arial"/>
                <a:ea typeface="Arial"/>
                <a:cs typeface="Arial"/>
                <a:sym typeface="Arial"/>
                <a:hlinkClick r:id="rId5" tooltip="https://twitter.com/histforall"/>
              </a:rPr>
              <a:t>Dermot Lucey</a:t>
            </a:r>
            <a:r>
              <a:rPr lang="en-US" sz="1800">
                <a:solidFill>
                  <a:srgbClr val="000000"/>
                </a:solidFill>
                <a:latin typeface="Arial"/>
                <a:ea typeface="Arial"/>
                <a:cs typeface="Arial"/>
                <a:sym typeface="Arial"/>
              </a:rPr>
              <a:t> (</a:t>
            </a:r>
            <a:r>
              <a:rPr lang="en-US" sz="1800" u="sng">
                <a:solidFill>
                  <a:srgbClr val="000000"/>
                </a:solidFill>
                <a:latin typeface="Arial"/>
                <a:ea typeface="Arial"/>
                <a:cs typeface="Arial"/>
                <a:sym typeface="Arial"/>
                <a:hlinkClick r:id="rId6" tooltip="https://www.gilleducation.ie/"/>
              </a:rPr>
              <a:t>Gill Education</a:t>
            </a:r>
            <a:r>
              <a:rPr lang="en-US" sz="1800">
                <a:solidFill>
                  <a:srgbClr val="000000"/>
                </a:solidFill>
                <a:latin typeface="Arial"/>
                <a:ea typeface="Arial"/>
                <a:cs typeface="Arial"/>
                <a:sym typeface="Arial"/>
              </a:rPr>
              <a:t>)</a:t>
            </a:r>
          </a:p>
        </p:txBody>
      </p:sp>
      <p:grpSp>
        <p:nvGrpSpPr>
          <p:cNvPr name="Group 13" id="13"/>
          <p:cNvGrpSpPr/>
          <p:nvPr/>
        </p:nvGrpSpPr>
        <p:grpSpPr>
          <a:xfrm rot="0">
            <a:off x="11383909" y="9756776"/>
            <a:ext cx="5555351" cy="530224"/>
            <a:chOff x="0" y="0"/>
            <a:chExt cx="7407135" cy="706965"/>
          </a:xfrm>
        </p:grpSpPr>
        <p:sp>
          <p:nvSpPr>
            <p:cNvPr name="Freeform 14" id="14"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5" id="15"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16" id="16"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17" id="17"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sp>
          <p:nvSpPr>
            <p:cNvPr name="Freeform 18" id="18"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5">
                <a:extLst>
                  <a:ext uri="{96DAC541-7B7A-43D3-8B79-37D633B846F1}">
                    <asvg:svgBlip xmlns:asvg="http://schemas.microsoft.com/office/drawing/2016/SVG/main" r:embed="rId16"/>
                  </a:ext>
                </a:extLst>
              </a:blip>
              <a:stretch>
                <a:fillRect l="0" t="0" r="0" b="0"/>
              </a:stretch>
            </a:blipFill>
          </p:spPr>
        </p:sp>
        <p:sp>
          <p:nvSpPr>
            <p:cNvPr name="TextBox 19" id="19"/>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363371"/>
                  </a:solidFill>
                  <a:latin typeface="Arial"/>
                  <a:ea typeface="Arial"/>
                  <a:cs typeface="Arial"/>
                  <a:sym typeface="Arial"/>
                </a:rPr>
                <a:t>@MsDoorley</a:t>
              </a:r>
            </a:p>
          </p:txBody>
        </p:sp>
      </p:gr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sp>
        <p:nvSpPr>
          <p:cNvPr name="Freeform 6" id="6"/>
          <p:cNvSpPr/>
          <p:nvPr/>
        </p:nvSpPr>
        <p:spPr>
          <a:xfrm flipH="false" flipV="false" rot="0">
            <a:off x="695494" y="0"/>
            <a:ext cx="8096250" cy="5394127"/>
          </a:xfrm>
          <a:custGeom>
            <a:avLst/>
            <a:gdLst/>
            <a:ahLst/>
            <a:cxnLst/>
            <a:rect r="r" b="b" t="t" l="l"/>
            <a:pathLst>
              <a:path h="5394127" w="8096250">
                <a:moveTo>
                  <a:pt x="0" y="0"/>
                </a:moveTo>
                <a:lnTo>
                  <a:pt x="8096250" y="0"/>
                </a:lnTo>
                <a:lnTo>
                  <a:pt x="8096250" y="5394127"/>
                </a:lnTo>
                <a:lnTo>
                  <a:pt x="0" y="5394127"/>
                </a:lnTo>
                <a:lnTo>
                  <a:pt x="0" y="0"/>
                </a:lnTo>
                <a:close/>
              </a:path>
            </a:pathLst>
          </a:custGeom>
          <a:blipFill>
            <a:blip r:embed="rId2"/>
            <a:stretch>
              <a:fillRect l="0" t="0" r="0" b="0"/>
            </a:stretch>
          </a:blipFill>
        </p:spPr>
      </p:sp>
      <p:sp>
        <p:nvSpPr>
          <p:cNvPr name="Freeform 7" id="7"/>
          <p:cNvSpPr/>
          <p:nvPr/>
        </p:nvSpPr>
        <p:spPr>
          <a:xfrm flipH="false" flipV="false" rot="0">
            <a:off x="8817377" y="4322904"/>
            <a:ext cx="8096250" cy="5402407"/>
          </a:xfrm>
          <a:custGeom>
            <a:avLst/>
            <a:gdLst/>
            <a:ahLst/>
            <a:cxnLst/>
            <a:rect r="r" b="b" t="t" l="l"/>
            <a:pathLst>
              <a:path h="5402407" w="8096250">
                <a:moveTo>
                  <a:pt x="0" y="0"/>
                </a:moveTo>
                <a:lnTo>
                  <a:pt x="8096250" y="0"/>
                </a:lnTo>
                <a:lnTo>
                  <a:pt x="8096250" y="5402407"/>
                </a:lnTo>
                <a:lnTo>
                  <a:pt x="0" y="5402407"/>
                </a:lnTo>
                <a:lnTo>
                  <a:pt x="0" y="0"/>
                </a:lnTo>
                <a:close/>
              </a:path>
            </a:pathLst>
          </a:custGeom>
          <a:blipFill>
            <a:blip r:embed="rId3"/>
            <a:stretch>
              <a:fillRect l="0" t="0" r="0" b="0"/>
            </a:stretch>
          </a:blipFill>
        </p:spPr>
      </p:sp>
      <p:sp>
        <p:nvSpPr>
          <p:cNvPr name="TextBox 8" id="8"/>
          <p:cNvSpPr txBox="true"/>
          <p:nvPr/>
        </p:nvSpPr>
        <p:spPr>
          <a:xfrm rot="5400000">
            <a:off x="12498388" y="4760912"/>
            <a:ext cx="102870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Thirty-Five: The United Nations</a:t>
            </a:r>
          </a:p>
        </p:txBody>
      </p:sp>
      <p:sp>
        <p:nvSpPr>
          <p:cNvPr name="TextBox 9" id="9"/>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&amp; Three: The History of the World</a:t>
            </a:r>
          </a:p>
        </p:txBody>
      </p:sp>
      <p:sp>
        <p:nvSpPr>
          <p:cNvPr name="TextBox 10" id="10"/>
          <p:cNvSpPr txBox="true"/>
          <p:nvPr/>
        </p:nvSpPr>
        <p:spPr>
          <a:xfrm rot="0">
            <a:off x="1028700" y="9811386"/>
            <a:ext cx="12293356" cy="344804"/>
          </a:xfrm>
          <a:prstGeom prst="rect">
            <a:avLst/>
          </a:prstGeom>
        </p:spPr>
        <p:txBody>
          <a:bodyPr anchor="t" rtlCol="false" tIns="0" lIns="0" bIns="0" rIns="0">
            <a:spAutoFit/>
          </a:bodyPr>
          <a:lstStyle/>
          <a:p>
            <a:pPr algn="l">
              <a:lnSpc>
                <a:spcPts val="2520"/>
              </a:lnSpc>
            </a:pPr>
            <a:r>
              <a:rPr lang="en-US" sz="1800">
                <a:solidFill>
                  <a:srgbClr val="000000"/>
                </a:solidFill>
                <a:latin typeface="Arial"/>
                <a:ea typeface="Arial"/>
                <a:cs typeface="Arial"/>
                <a:sym typeface="Arial"/>
              </a:rPr>
              <a:t>Diagram taken from Making History, 2nd Edition by </a:t>
            </a:r>
            <a:r>
              <a:rPr lang="en-US" sz="1800" u="sng">
                <a:solidFill>
                  <a:srgbClr val="000000"/>
                </a:solidFill>
                <a:latin typeface="Arial"/>
                <a:ea typeface="Arial"/>
                <a:cs typeface="Arial"/>
                <a:sym typeface="Arial"/>
                <a:hlinkClick r:id="rId4" tooltip="https://twitter.com/MsStacyS"/>
              </a:rPr>
              <a:t>Stacy Stout</a:t>
            </a:r>
            <a:r>
              <a:rPr lang="en-US" sz="1800">
                <a:solidFill>
                  <a:srgbClr val="000000"/>
                </a:solidFill>
                <a:latin typeface="Arial"/>
                <a:ea typeface="Arial"/>
                <a:cs typeface="Arial"/>
                <a:sym typeface="Arial"/>
              </a:rPr>
              <a:t> and </a:t>
            </a:r>
            <a:r>
              <a:rPr lang="en-US" sz="1800" u="sng">
                <a:solidFill>
                  <a:srgbClr val="000000"/>
                </a:solidFill>
                <a:latin typeface="Arial"/>
                <a:ea typeface="Arial"/>
                <a:cs typeface="Arial"/>
                <a:sym typeface="Arial"/>
                <a:hlinkClick r:id="rId5" tooltip="https://twitter.com/histforall"/>
              </a:rPr>
              <a:t>Dermot Lucey</a:t>
            </a:r>
            <a:r>
              <a:rPr lang="en-US" sz="1800">
                <a:solidFill>
                  <a:srgbClr val="000000"/>
                </a:solidFill>
                <a:latin typeface="Arial"/>
                <a:ea typeface="Arial"/>
                <a:cs typeface="Arial"/>
                <a:sym typeface="Arial"/>
              </a:rPr>
              <a:t> (</a:t>
            </a:r>
            <a:r>
              <a:rPr lang="en-US" sz="1800" u="sng">
                <a:solidFill>
                  <a:srgbClr val="000000"/>
                </a:solidFill>
                <a:latin typeface="Arial"/>
                <a:ea typeface="Arial"/>
                <a:cs typeface="Arial"/>
                <a:sym typeface="Arial"/>
                <a:hlinkClick r:id="rId6" tooltip="https://www.gilleducation.ie/"/>
              </a:rPr>
              <a:t>Gill Education</a:t>
            </a:r>
            <a:r>
              <a:rPr lang="en-US" sz="1800">
                <a:solidFill>
                  <a:srgbClr val="000000"/>
                </a:solidFill>
                <a:latin typeface="Arial"/>
                <a:ea typeface="Arial"/>
                <a:cs typeface="Arial"/>
                <a:sym typeface="Arial"/>
              </a:rPr>
              <a:t>)</a:t>
            </a:r>
          </a:p>
        </p:txBody>
      </p:sp>
      <p:grpSp>
        <p:nvGrpSpPr>
          <p:cNvPr name="Group 11" id="11"/>
          <p:cNvGrpSpPr/>
          <p:nvPr/>
        </p:nvGrpSpPr>
        <p:grpSpPr>
          <a:xfrm rot="0">
            <a:off x="11383909" y="9756776"/>
            <a:ext cx="5555351" cy="530224"/>
            <a:chOff x="0" y="0"/>
            <a:chExt cx="7407135" cy="706965"/>
          </a:xfrm>
        </p:grpSpPr>
        <p:sp>
          <p:nvSpPr>
            <p:cNvPr name="Freeform 12" id="12"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3" id="13"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14" id="14"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15" id="15"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sp>
          <p:nvSpPr>
            <p:cNvPr name="Freeform 16" id="16"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5">
                <a:extLst>
                  <a:ext uri="{96DAC541-7B7A-43D3-8B79-37D633B846F1}">
                    <asvg:svgBlip xmlns:asvg="http://schemas.microsoft.com/office/drawing/2016/SVG/main" r:embed="rId16"/>
                  </a:ext>
                </a:extLst>
              </a:blip>
              <a:stretch>
                <a:fillRect l="0" t="0" r="0" b="0"/>
              </a:stretch>
            </a:blipFill>
          </p:spPr>
        </p:sp>
        <p:sp>
          <p:nvSpPr>
            <p:cNvPr name="TextBox 17" id="17"/>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363371"/>
                  </a:solidFill>
                  <a:latin typeface="Arial"/>
                  <a:ea typeface="Arial"/>
                  <a:cs typeface="Arial"/>
                  <a:sym typeface="Arial"/>
                </a:rPr>
                <a:t>@MsDoorley</a:t>
              </a:r>
            </a:p>
          </p:txBody>
        </p:sp>
      </p:gr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sp>
        <p:nvSpPr>
          <p:cNvPr name="TextBox 4" id="4"/>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b="true">
                <a:solidFill>
                  <a:srgbClr val="FFFFFF"/>
                </a:solidFill>
                <a:latin typeface="Arial Bold"/>
                <a:ea typeface="Arial Bold"/>
                <a:cs typeface="Arial Bold"/>
                <a:sym typeface="Arial Bold"/>
              </a:rPr>
              <a:t>Strand Two &amp; Three: The History of the World</a:t>
            </a:r>
          </a:p>
        </p:txBody>
      </p:sp>
      <p:grpSp>
        <p:nvGrpSpPr>
          <p:cNvPr name="Group 5" id="5"/>
          <p:cNvGrpSpPr/>
          <p:nvPr/>
        </p:nvGrpSpPr>
        <p:grpSpPr>
          <a:xfrm rot="0">
            <a:off x="16939260" y="0"/>
            <a:ext cx="1371600" cy="10287000"/>
            <a:chOff x="0" y="0"/>
            <a:chExt cx="1828800" cy="13716000"/>
          </a:xfrm>
        </p:grpSpPr>
        <p:sp>
          <p:nvSpPr>
            <p:cNvPr name="Freeform 6" id="6"/>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sp>
        <p:nvSpPr>
          <p:cNvPr name="TextBox 7" id="7"/>
          <p:cNvSpPr txBox="true"/>
          <p:nvPr/>
        </p:nvSpPr>
        <p:spPr>
          <a:xfrm rot="0">
            <a:off x="1028700" y="828675"/>
            <a:ext cx="15609955" cy="958850"/>
          </a:xfrm>
          <a:prstGeom prst="rect">
            <a:avLst/>
          </a:prstGeom>
        </p:spPr>
        <p:txBody>
          <a:bodyPr anchor="t" rtlCol="false" tIns="0" lIns="0" bIns="0" rIns="0">
            <a:spAutoFit/>
          </a:bodyPr>
          <a:lstStyle/>
          <a:p>
            <a:pPr algn="l" marL="0" indent="0" lvl="0">
              <a:lnSpc>
                <a:spcPts val="7000"/>
              </a:lnSpc>
              <a:spcBef>
                <a:spcPct val="0"/>
              </a:spcBef>
            </a:pPr>
            <a:r>
              <a:rPr lang="en-US" b="true" sz="5000">
                <a:solidFill>
                  <a:srgbClr val="363371"/>
                </a:solidFill>
                <a:latin typeface="Arial Bold"/>
                <a:ea typeface="Arial Bold"/>
                <a:cs typeface="Arial Bold"/>
                <a:sym typeface="Arial Bold"/>
              </a:rPr>
              <a:t>Questions pg. 27B3 (Making History, 2nd Edition)</a:t>
            </a:r>
          </a:p>
        </p:txBody>
      </p:sp>
      <p:sp>
        <p:nvSpPr>
          <p:cNvPr name="TextBox 8" id="8"/>
          <p:cNvSpPr txBox="true"/>
          <p:nvPr/>
        </p:nvSpPr>
        <p:spPr>
          <a:xfrm rot="0">
            <a:off x="1028700" y="2120899"/>
            <a:ext cx="15609955" cy="4314825"/>
          </a:xfrm>
          <a:prstGeom prst="rect">
            <a:avLst/>
          </a:prstGeom>
        </p:spPr>
        <p:txBody>
          <a:bodyPr anchor="t" rtlCol="false" tIns="0" lIns="0" bIns="0" rIns="0">
            <a:spAutoFit/>
          </a:bodyPr>
          <a:lstStyle/>
          <a:p>
            <a:pPr algn="l" marL="647702" indent="-323851" lvl="1">
              <a:lnSpc>
                <a:spcPts val="4200"/>
              </a:lnSpc>
              <a:buAutoNum type="arabicPeriod" startAt="1"/>
            </a:pPr>
            <a:r>
              <a:rPr lang="en-US" sz="3000">
                <a:solidFill>
                  <a:srgbClr val="FD6925"/>
                </a:solidFill>
                <a:latin typeface="Arial"/>
                <a:ea typeface="Arial"/>
                <a:cs typeface="Arial"/>
                <a:sym typeface="Arial"/>
              </a:rPr>
              <a:t>Correct each of the following statements in your copy book. </a:t>
            </a:r>
          </a:p>
          <a:p>
            <a:pPr algn="l" marL="1295403" indent="-431801" lvl="2">
              <a:lnSpc>
                <a:spcPts val="4200"/>
              </a:lnSpc>
              <a:buAutoNum type="alphaLcPeriod" startAt="1"/>
            </a:pPr>
            <a:r>
              <a:rPr lang="en-US" sz="3000">
                <a:solidFill>
                  <a:srgbClr val="FD6925"/>
                </a:solidFill>
                <a:latin typeface="Arial"/>
                <a:ea typeface="Arial"/>
                <a:cs typeface="Arial"/>
                <a:sym typeface="Arial"/>
              </a:rPr>
              <a:t>The UN officially began work on 24 November 1945.</a:t>
            </a:r>
          </a:p>
          <a:p>
            <a:pPr algn="l" marL="1295403" indent="-431801" lvl="2">
              <a:lnSpc>
                <a:spcPts val="4200"/>
              </a:lnSpc>
              <a:buAutoNum type="alphaLcPeriod" startAt="1"/>
            </a:pPr>
            <a:r>
              <a:rPr lang="en-US" sz="3000">
                <a:solidFill>
                  <a:srgbClr val="FD6925"/>
                </a:solidFill>
                <a:latin typeface="Arial"/>
                <a:ea typeface="Arial"/>
                <a:cs typeface="Arial"/>
                <a:sym typeface="Arial"/>
              </a:rPr>
              <a:t>The day-to-day administration of the UN is carried out by the President of the General Assembly.</a:t>
            </a:r>
          </a:p>
          <a:p>
            <a:pPr algn="l" marL="1295403" indent="-431801" lvl="2">
              <a:lnSpc>
                <a:spcPts val="4200"/>
              </a:lnSpc>
              <a:buAutoNum type="alphaLcPeriod" startAt="1"/>
            </a:pPr>
            <a:r>
              <a:rPr lang="en-US" sz="3000">
                <a:solidFill>
                  <a:srgbClr val="FD6925"/>
                </a:solidFill>
                <a:latin typeface="Arial"/>
                <a:ea typeface="Arial"/>
                <a:cs typeface="Arial"/>
                <a:sym typeface="Arial"/>
              </a:rPr>
              <a:t>António Guterres was the first Secretary-General of the UN.</a:t>
            </a:r>
          </a:p>
          <a:p>
            <a:pPr algn="l" marL="1295403" indent="-431801" lvl="2">
              <a:lnSpc>
                <a:spcPts val="4200"/>
              </a:lnSpc>
              <a:buAutoNum type="alphaLcPeriod" startAt="1"/>
            </a:pPr>
            <a:r>
              <a:rPr lang="en-US" sz="3000">
                <a:solidFill>
                  <a:srgbClr val="FD6925"/>
                </a:solidFill>
                <a:latin typeface="Arial"/>
                <a:ea typeface="Arial"/>
                <a:cs typeface="Arial"/>
                <a:sym typeface="Arial"/>
              </a:rPr>
              <a:t>The UN had 198 Member States in 2021.</a:t>
            </a:r>
          </a:p>
          <a:p>
            <a:pPr algn="l" marL="1295403" indent="-431801" lvl="2">
              <a:lnSpc>
                <a:spcPts val="4200"/>
              </a:lnSpc>
              <a:buAutoNum type="alphaLcPeriod" startAt="1"/>
            </a:pPr>
            <a:r>
              <a:rPr lang="en-US" sz="3000">
                <a:solidFill>
                  <a:srgbClr val="FD6925"/>
                </a:solidFill>
                <a:latin typeface="Arial"/>
                <a:ea typeface="Arial"/>
                <a:cs typeface="Arial"/>
                <a:sym typeface="Arial"/>
              </a:rPr>
              <a:t>Ireland was the 70th country to join the UN.</a:t>
            </a:r>
          </a:p>
          <a:p>
            <a:pPr algn="l" marL="647702" indent="-323851" lvl="1">
              <a:lnSpc>
                <a:spcPts val="4200"/>
              </a:lnSpc>
              <a:buAutoNum type="arabicPeriod" startAt="1"/>
            </a:pPr>
            <a:r>
              <a:rPr lang="en-US" sz="3000">
                <a:solidFill>
                  <a:srgbClr val="0DA33B"/>
                </a:solidFill>
                <a:latin typeface="Arial"/>
                <a:ea typeface="Arial"/>
                <a:cs typeface="Arial"/>
                <a:sym typeface="Arial"/>
              </a:rPr>
              <a:t>What is international co-operation?</a:t>
            </a:r>
          </a:p>
        </p:txBody>
      </p:sp>
      <p:sp>
        <p:nvSpPr>
          <p:cNvPr name="TextBox 9" id="9"/>
          <p:cNvSpPr txBox="true"/>
          <p:nvPr/>
        </p:nvSpPr>
        <p:spPr>
          <a:xfrm rot="5400000">
            <a:off x="12498388" y="4760912"/>
            <a:ext cx="102870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Thirty-Five: The United Nations</a:t>
            </a:r>
          </a:p>
        </p:txBody>
      </p:sp>
      <p:grpSp>
        <p:nvGrpSpPr>
          <p:cNvPr name="Group 10" id="10"/>
          <p:cNvGrpSpPr/>
          <p:nvPr/>
        </p:nvGrpSpPr>
        <p:grpSpPr>
          <a:xfrm rot="0">
            <a:off x="11383909" y="9756776"/>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363371"/>
                  </a:solidFill>
                  <a:latin typeface="Arial"/>
                  <a:ea typeface="Arial"/>
                  <a:cs typeface="Arial"/>
                  <a:sym typeface="Arial"/>
                </a:rPr>
                <a:t>@MsDoorley</a:t>
              </a:r>
            </a:p>
          </p:txBody>
        </p:sp>
      </p:gr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299655" y="0"/>
            <a:ext cx="20887310" cy="10287000"/>
          </a:xfrm>
          <a:custGeom>
            <a:avLst/>
            <a:gdLst/>
            <a:ahLst/>
            <a:cxnLst/>
            <a:rect r="r" b="b" t="t" l="l"/>
            <a:pathLst>
              <a:path h="10287000" w="20887310">
                <a:moveTo>
                  <a:pt x="0" y="0"/>
                </a:moveTo>
                <a:lnTo>
                  <a:pt x="20887310" y="0"/>
                </a:lnTo>
                <a:lnTo>
                  <a:pt x="20887310"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3" id="3"/>
          <p:cNvSpPr txBox="true"/>
          <p:nvPr/>
        </p:nvSpPr>
        <p:spPr>
          <a:xfrm rot="0">
            <a:off x="0" y="3761098"/>
            <a:ext cx="18288000" cy="1050925"/>
          </a:xfrm>
          <a:prstGeom prst="rect">
            <a:avLst/>
          </a:prstGeom>
        </p:spPr>
        <p:txBody>
          <a:bodyPr anchor="t" rtlCol="false" tIns="0" lIns="0" bIns="0" rIns="0">
            <a:spAutoFit/>
          </a:bodyPr>
          <a:lstStyle/>
          <a:p>
            <a:pPr algn="ctr">
              <a:lnSpc>
                <a:spcPts val="7700"/>
              </a:lnSpc>
            </a:pPr>
            <a:r>
              <a:rPr lang="en-US" b="true" sz="5500" spc="247">
                <a:solidFill>
                  <a:srgbClr val="363371"/>
                </a:solidFill>
                <a:latin typeface="Arial Bold"/>
                <a:ea typeface="Arial Bold"/>
                <a:cs typeface="Arial Bold"/>
                <a:sym typeface="Arial Bold"/>
              </a:rPr>
              <a:t>35.2: UN AND INTERNATIONAL CO-OPERATION</a:t>
            </a:r>
          </a:p>
        </p:txBody>
      </p:sp>
      <p:sp>
        <p:nvSpPr>
          <p:cNvPr name="TextBox 4" id="4"/>
          <p:cNvSpPr txBox="true"/>
          <p:nvPr/>
        </p:nvSpPr>
        <p:spPr>
          <a:xfrm rot="0">
            <a:off x="704106" y="3997634"/>
            <a:ext cx="16879788" cy="815976"/>
          </a:xfrm>
          <a:prstGeom prst="rect">
            <a:avLst/>
          </a:prstGeom>
        </p:spPr>
        <p:txBody>
          <a:bodyPr anchor="t" rtlCol="false" tIns="0" lIns="0" bIns="0" rIns="0">
            <a:spAutoFit/>
          </a:bodyPr>
          <a:lstStyle/>
          <a:p>
            <a:pPr algn="ctr">
              <a:lnSpc>
                <a:spcPts val="6325"/>
              </a:lnSpc>
            </a:pPr>
            <a:r>
              <a:rPr lang="en-US" sz="5500" spc="1650">
                <a:solidFill>
                  <a:srgbClr val="FFFFFF"/>
                </a:solidFill>
                <a:latin typeface="Daydream"/>
                <a:ea typeface="Daydream"/>
                <a:cs typeface="Daydream"/>
                <a:sym typeface="Daydream"/>
              </a:rPr>
              <a:t>35.2: un and international co-operation</a:t>
            </a:r>
          </a:p>
        </p:txBody>
      </p:sp>
      <p:sp>
        <p:nvSpPr>
          <p:cNvPr name="TextBox 5" id="5"/>
          <p:cNvSpPr txBox="true"/>
          <p:nvPr/>
        </p:nvSpPr>
        <p:spPr>
          <a:xfrm rot="0">
            <a:off x="14963640" y="-14772"/>
            <a:ext cx="2878881" cy="591277"/>
          </a:xfrm>
          <a:prstGeom prst="rect">
            <a:avLst/>
          </a:prstGeom>
        </p:spPr>
        <p:txBody>
          <a:bodyPr anchor="t" rtlCol="false" tIns="0" lIns="0" bIns="0" rIns="0">
            <a:spAutoFit/>
          </a:bodyPr>
          <a:lstStyle/>
          <a:p>
            <a:pPr algn="r">
              <a:lnSpc>
                <a:spcPts val="4206"/>
              </a:lnSpc>
            </a:pPr>
            <a:r>
              <a:rPr lang="en-US" b="true" sz="3004">
                <a:solidFill>
                  <a:srgbClr val="FFFFFF"/>
                </a:solidFill>
                <a:latin typeface="Old Standard Bold"/>
                <a:ea typeface="Old Standard Bold"/>
                <a:cs typeface="Old Standard Bold"/>
                <a:sym typeface="Old Standard Bold"/>
              </a:rPr>
              <a:t>Chapter 35</a:t>
            </a:r>
          </a:p>
        </p:txBody>
      </p:sp>
      <p:sp>
        <p:nvSpPr>
          <p:cNvPr name="TextBox 6" id="6"/>
          <p:cNvSpPr txBox="true"/>
          <p:nvPr/>
        </p:nvSpPr>
        <p:spPr>
          <a:xfrm rot="0">
            <a:off x="612142" y="-14772"/>
            <a:ext cx="4125951" cy="591277"/>
          </a:xfrm>
          <a:prstGeom prst="rect">
            <a:avLst/>
          </a:prstGeom>
        </p:spPr>
        <p:txBody>
          <a:bodyPr anchor="t" rtlCol="false" tIns="0" lIns="0" bIns="0" rIns="0">
            <a:spAutoFit/>
          </a:bodyPr>
          <a:lstStyle/>
          <a:p>
            <a:pPr algn="l">
              <a:lnSpc>
                <a:spcPts val="4206"/>
              </a:lnSpc>
            </a:pPr>
            <a:r>
              <a:rPr lang="en-US" sz="3004" b="true">
                <a:solidFill>
                  <a:srgbClr val="FFFFFF"/>
                </a:solidFill>
                <a:latin typeface="Old Standard Bold"/>
                <a:ea typeface="Old Standard Bold"/>
                <a:cs typeface="Old Standard Bold"/>
                <a:sym typeface="Old Standard Bold"/>
              </a:rPr>
              <a:t>1945 to Present</a:t>
            </a:r>
          </a:p>
        </p:txBody>
      </p:sp>
      <p:sp>
        <p:nvSpPr>
          <p:cNvPr name="TextBox 7" id="7"/>
          <p:cNvSpPr txBox="true"/>
          <p:nvPr/>
        </p:nvSpPr>
        <p:spPr>
          <a:xfrm rot="0">
            <a:off x="0" y="9613901"/>
            <a:ext cx="9957994" cy="673099"/>
          </a:xfrm>
          <a:prstGeom prst="rect">
            <a:avLst/>
          </a:prstGeom>
        </p:spPr>
        <p:txBody>
          <a:bodyPr anchor="t" rtlCol="false" tIns="0" lIns="0" bIns="0" rIns="0">
            <a:spAutoFit/>
          </a:bodyPr>
          <a:lstStyle/>
          <a:p>
            <a:pPr algn="ctr">
              <a:lnSpc>
                <a:spcPts val="4900"/>
              </a:lnSpc>
            </a:pPr>
            <a:r>
              <a:rPr lang="en-US" sz="3500" b="true">
                <a:solidFill>
                  <a:srgbClr val="363371"/>
                </a:solidFill>
                <a:latin typeface="Arial Bold"/>
                <a:ea typeface="Arial Bold"/>
                <a:cs typeface="Arial Bold"/>
                <a:sym typeface="Arial Bold"/>
              </a:rPr>
              <a:t>Strand Two &amp; Three: The History of the World</a:t>
            </a:r>
          </a:p>
        </p:txBody>
      </p:sp>
      <p:grpSp>
        <p:nvGrpSpPr>
          <p:cNvPr name="Group 8" id="8"/>
          <p:cNvGrpSpPr/>
          <p:nvPr/>
        </p:nvGrpSpPr>
        <p:grpSpPr>
          <a:xfrm rot="0">
            <a:off x="12732649" y="9756776"/>
            <a:ext cx="5555351" cy="530224"/>
            <a:chOff x="0" y="0"/>
            <a:chExt cx="7407135" cy="706965"/>
          </a:xfrm>
        </p:grpSpPr>
        <p:sp>
          <p:nvSpPr>
            <p:cNvPr name="Freeform 9" id="9"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0" id="10"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1" id="11"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2" id="12"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3" id="13"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TextBox 14" id="14"/>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363371"/>
                  </a:solidFill>
                  <a:latin typeface="Arial"/>
                  <a:ea typeface="Arial"/>
                  <a:cs typeface="Arial"/>
                  <a:sym typeface="Arial"/>
                </a:rPr>
                <a:t>@MsDoorley</a:t>
              </a:r>
            </a:p>
          </p:txBody>
        </p:sp>
      </p:gr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DAFqfQuQJEA</dc:identifier>
  <dcterms:modified xsi:type="dcterms:W3CDTF">2011-08-01T06:04:30Z</dcterms:modified>
  <cp:revision>1</cp:revision>
  <dc:title>Ch. 35 - The United Nations</dc:title>
</cp:coreProperties>
</file>